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avi" ContentType="video/avi"/>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5.xml" ContentType="application/vnd.openxmlformats-officedocument.presentationml.tags+xml"/>
  <Override PartName="/ppt/notesSlides/notesSlide43.xml" ContentType="application/vnd.openxmlformats-officedocument.presentationml.notesSlide+xml"/>
  <Override PartName="/ppt/tags/tag26.xml" ContentType="application/vnd.openxmlformats-officedocument.presentationml.tags+xml"/>
  <Override PartName="/ppt/notesSlides/notesSlide44.xml" ContentType="application/vnd.openxmlformats-officedocument.presentationml.notesSlide+xml"/>
  <Override PartName="/ppt/tags/tag2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3"/>
  </p:notesMasterIdLst>
  <p:handoutMasterIdLst>
    <p:handoutMasterId r:id="rId54"/>
  </p:handoutMasterIdLst>
  <p:sldIdLst>
    <p:sldId id="256" r:id="rId2"/>
    <p:sldId id="346" r:id="rId3"/>
    <p:sldId id="347" r:id="rId4"/>
    <p:sldId id="349" r:id="rId5"/>
    <p:sldId id="355" r:id="rId6"/>
    <p:sldId id="263" r:id="rId7"/>
    <p:sldId id="285" r:id="rId8"/>
    <p:sldId id="295" r:id="rId9"/>
    <p:sldId id="296" r:id="rId10"/>
    <p:sldId id="267" r:id="rId11"/>
    <p:sldId id="357" r:id="rId12"/>
    <p:sldId id="375" r:id="rId13"/>
    <p:sldId id="376" r:id="rId14"/>
    <p:sldId id="377" r:id="rId15"/>
    <p:sldId id="378" r:id="rId16"/>
    <p:sldId id="358" r:id="rId17"/>
    <p:sldId id="362" r:id="rId18"/>
    <p:sldId id="301" r:id="rId19"/>
    <p:sldId id="299" r:id="rId20"/>
    <p:sldId id="300" r:id="rId21"/>
    <p:sldId id="302" r:id="rId22"/>
    <p:sldId id="303" r:id="rId23"/>
    <p:sldId id="304" r:id="rId24"/>
    <p:sldId id="305" r:id="rId25"/>
    <p:sldId id="308" r:id="rId26"/>
    <p:sldId id="309" r:id="rId27"/>
    <p:sldId id="311" r:id="rId28"/>
    <p:sldId id="312" r:id="rId29"/>
    <p:sldId id="364" r:id="rId30"/>
    <p:sldId id="366" r:id="rId31"/>
    <p:sldId id="367" r:id="rId32"/>
    <p:sldId id="370" r:id="rId33"/>
    <p:sldId id="371" r:id="rId34"/>
    <p:sldId id="274" r:id="rId35"/>
    <p:sldId id="327" r:id="rId36"/>
    <p:sldId id="283" r:id="rId37"/>
    <p:sldId id="338" r:id="rId38"/>
    <p:sldId id="372" r:id="rId39"/>
    <p:sldId id="373" r:id="rId40"/>
    <p:sldId id="342" r:id="rId41"/>
    <p:sldId id="344" r:id="rId42"/>
    <p:sldId id="374" r:id="rId43"/>
    <p:sldId id="288" r:id="rId44"/>
    <p:sldId id="289" r:id="rId45"/>
    <p:sldId id="260" r:id="rId46"/>
    <p:sldId id="314" r:id="rId47"/>
    <p:sldId id="315" r:id="rId48"/>
    <p:sldId id="321" r:id="rId49"/>
    <p:sldId id="322" r:id="rId50"/>
    <p:sldId id="324" r:id="rId51"/>
    <p:sldId id="335" r:id="rId52"/>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イントロ" id="{D53F5F1A-EED8-486E-8A0C-2CA93A666913}">
          <p14:sldIdLst>
            <p14:sldId id="256"/>
            <p14:sldId id="346"/>
            <p14:sldId id="347"/>
            <p14:sldId id="349"/>
            <p14:sldId id="355"/>
            <p14:sldId id="263"/>
          </p14:sldIdLst>
        </p14:section>
        <p14:section name="コンセプト" id="{883F6948-7A2A-4354-B5E9-AD20136E91CE}">
          <p14:sldIdLst>
            <p14:sldId id="285"/>
            <p14:sldId id="295"/>
            <p14:sldId id="296"/>
            <p14:sldId id="267"/>
          </p14:sldIdLst>
        </p14:section>
        <p14:section name="ユーザインタフェース" id="{CC332808-7AAB-42E5-9921-DB4754E2A388}">
          <p14:sldIdLst>
            <p14:sldId id="357"/>
            <p14:sldId id="375"/>
            <p14:sldId id="376"/>
            <p14:sldId id="377"/>
            <p14:sldId id="378"/>
          </p14:sldIdLst>
        </p14:section>
        <p14:section name="アルゴリズム" id="{02FA2435-6B65-4112-8798-22A6A7D1A2C3}">
          <p14:sldIdLst>
            <p14:sldId id="358"/>
            <p14:sldId id="362"/>
            <p14:sldId id="301"/>
            <p14:sldId id="299"/>
            <p14:sldId id="300"/>
            <p14:sldId id="302"/>
            <p14:sldId id="303"/>
            <p14:sldId id="304"/>
            <p14:sldId id="305"/>
            <p14:sldId id="308"/>
            <p14:sldId id="309"/>
            <p14:sldId id="311"/>
            <p14:sldId id="312"/>
            <p14:sldId id="364"/>
            <p14:sldId id="366"/>
            <p14:sldId id="367"/>
            <p14:sldId id="370"/>
            <p14:sldId id="371"/>
            <p14:sldId id="274"/>
            <p14:sldId id="327"/>
          </p14:sldIdLst>
        </p14:section>
        <p14:section name="結果" id="{5AA84887-0A24-4EF4-83BE-EA3EFCB29935}">
          <p14:sldIdLst>
            <p14:sldId id="283"/>
            <p14:sldId id="338"/>
            <p14:sldId id="372"/>
            <p14:sldId id="373"/>
            <p14:sldId id="342"/>
            <p14:sldId id="344"/>
            <p14:sldId id="374"/>
            <p14:sldId id="288"/>
            <p14:sldId id="289"/>
            <p14:sldId id="260"/>
          </p14:sldIdLst>
        </p14:section>
        <p14:section name="隠しスライド" id="{834BF50E-B3E6-4F59-90C5-C1CB6BC53B78}">
          <p14:sldIdLst>
            <p14:sldId id="314"/>
            <p14:sldId id="315"/>
            <p14:sldId id="321"/>
            <p14:sldId id="322"/>
            <p14:sldId id="324"/>
            <p14:sldId id="33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936" autoAdjust="0"/>
    <p:restoredTop sz="81846" autoAdjust="0"/>
  </p:normalViewPr>
  <p:slideViewPr>
    <p:cSldViewPr snapToObjects="1">
      <p:cViewPr varScale="1">
        <p:scale>
          <a:sx n="87" d="100"/>
          <a:sy n="87" d="100"/>
        </p:scale>
        <p:origin x="-1348" y="-72"/>
      </p:cViewPr>
      <p:guideLst>
        <p:guide orient="horz" pos="2160"/>
        <p:guide pos="2880"/>
      </p:guideLst>
    </p:cSldViewPr>
  </p:slideViewPr>
  <p:outlineViewPr>
    <p:cViewPr>
      <p:scale>
        <a:sx n="33" d="100"/>
        <a:sy n="33" d="100"/>
      </p:scale>
      <p:origin x="0" y="4160"/>
    </p:cViewPr>
  </p:outlin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3076363" cy="511731"/>
          </a:xfrm>
          <a:prstGeom prst="rect">
            <a:avLst/>
          </a:prstGeom>
        </p:spPr>
        <p:txBody>
          <a:bodyPr vert="horz" lIns="95628" tIns="47814" rIns="95628" bIns="47814"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4021294" y="0"/>
            <a:ext cx="3076363" cy="511731"/>
          </a:xfrm>
          <a:prstGeom prst="rect">
            <a:avLst/>
          </a:prstGeom>
        </p:spPr>
        <p:txBody>
          <a:bodyPr vert="horz" lIns="95628" tIns="47814" rIns="95628" bIns="47814" rtlCol="0"/>
          <a:lstStyle>
            <a:lvl1pPr algn="r">
              <a:defRPr sz="1300"/>
            </a:lvl1pPr>
          </a:lstStyle>
          <a:p>
            <a:fld id="{B9812723-5C81-4AFC-B941-6BDA1874CC80}" type="datetimeFigureOut">
              <a:rPr kumimoji="1" lang="ja-JP" altLang="en-US" smtClean="0"/>
              <a:t>2013/6/22</a:t>
            </a:fld>
            <a:endParaRPr kumimoji="1" lang="ja-JP" altLang="en-US"/>
          </a:p>
        </p:txBody>
      </p:sp>
      <p:sp>
        <p:nvSpPr>
          <p:cNvPr id="4" name="フッター プレースホルダー 3"/>
          <p:cNvSpPr>
            <a:spLocks noGrp="1"/>
          </p:cNvSpPr>
          <p:nvPr>
            <p:ph type="ftr" sz="quarter" idx="2"/>
          </p:nvPr>
        </p:nvSpPr>
        <p:spPr>
          <a:xfrm>
            <a:off x="1" y="9721106"/>
            <a:ext cx="3076363" cy="511731"/>
          </a:xfrm>
          <a:prstGeom prst="rect">
            <a:avLst/>
          </a:prstGeom>
        </p:spPr>
        <p:txBody>
          <a:bodyPr vert="horz" lIns="95628" tIns="47814" rIns="95628" bIns="47814"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4021294" y="9721106"/>
            <a:ext cx="3076363" cy="511731"/>
          </a:xfrm>
          <a:prstGeom prst="rect">
            <a:avLst/>
          </a:prstGeom>
        </p:spPr>
        <p:txBody>
          <a:bodyPr vert="horz" lIns="95628" tIns="47814" rIns="95628" bIns="47814" rtlCol="0" anchor="b"/>
          <a:lstStyle>
            <a:lvl1pPr algn="r">
              <a:defRPr sz="1300"/>
            </a:lvl1pPr>
          </a:lstStyle>
          <a:p>
            <a:fld id="{2A2DC808-B76D-4613-A1EB-09DA7F7205CF}" type="slidenum">
              <a:rPr kumimoji="1" lang="ja-JP" altLang="en-US" smtClean="0"/>
              <a:t>‹#›</a:t>
            </a:fld>
            <a:endParaRPr kumimoji="1" lang="ja-JP" altLang="en-US"/>
          </a:p>
        </p:txBody>
      </p:sp>
    </p:spTree>
    <p:extLst>
      <p:ext uri="{BB962C8B-B14F-4D97-AF65-F5344CB8AC3E}">
        <p14:creationId xmlns:p14="http://schemas.microsoft.com/office/powerpoint/2010/main" val="356137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3076363" cy="511731"/>
          </a:xfrm>
          <a:prstGeom prst="rect">
            <a:avLst/>
          </a:prstGeom>
        </p:spPr>
        <p:txBody>
          <a:bodyPr vert="horz" lIns="95628" tIns="47814" rIns="95628" bIns="4781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1731"/>
          </a:xfrm>
          <a:prstGeom prst="rect">
            <a:avLst/>
          </a:prstGeom>
        </p:spPr>
        <p:txBody>
          <a:bodyPr vert="horz" lIns="95628" tIns="47814" rIns="95628" bIns="47814" rtlCol="0"/>
          <a:lstStyle>
            <a:lvl1pPr algn="r">
              <a:defRPr sz="1300"/>
            </a:lvl1pPr>
          </a:lstStyle>
          <a:p>
            <a:fld id="{94F085AC-A928-4FF3-92E0-F4C1CED7FCF0}" type="datetimeFigureOut">
              <a:rPr kumimoji="1" lang="ja-JP" altLang="en-US" smtClean="0"/>
              <a:t>2013/6/22</a:t>
            </a:fld>
            <a:endParaRPr kumimoji="1" lang="ja-JP" altLang="en-US"/>
          </a:p>
        </p:txBody>
      </p:sp>
      <p:sp>
        <p:nvSpPr>
          <p:cNvPr id="4" name="スライド イメージ プレースホルダー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lIns="95628" tIns="47814" rIns="95628" bIns="47814" rtlCol="0" anchor="ctr"/>
          <a:lstStyle/>
          <a:p>
            <a:endParaRPr lang="ja-JP" altLang="en-US"/>
          </a:p>
        </p:txBody>
      </p:sp>
      <p:sp>
        <p:nvSpPr>
          <p:cNvPr id="5" name="ノート プレースホルダー 4"/>
          <p:cNvSpPr>
            <a:spLocks noGrp="1"/>
          </p:cNvSpPr>
          <p:nvPr>
            <p:ph type="body" sz="quarter" idx="3"/>
          </p:nvPr>
        </p:nvSpPr>
        <p:spPr>
          <a:xfrm>
            <a:off x="709930" y="4861441"/>
            <a:ext cx="5679440" cy="4605576"/>
          </a:xfrm>
          <a:prstGeom prst="rect">
            <a:avLst/>
          </a:prstGeom>
        </p:spPr>
        <p:txBody>
          <a:bodyPr vert="horz" lIns="95628" tIns="47814" rIns="95628" bIns="4781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9721106"/>
            <a:ext cx="3076363" cy="511731"/>
          </a:xfrm>
          <a:prstGeom prst="rect">
            <a:avLst/>
          </a:prstGeom>
        </p:spPr>
        <p:txBody>
          <a:bodyPr vert="horz" lIns="95628" tIns="47814" rIns="95628" bIns="4781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6"/>
            <a:ext cx="3076363" cy="511731"/>
          </a:xfrm>
          <a:prstGeom prst="rect">
            <a:avLst/>
          </a:prstGeom>
        </p:spPr>
        <p:txBody>
          <a:bodyPr vert="horz" lIns="95628" tIns="47814" rIns="95628" bIns="47814" rtlCol="0" anchor="b"/>
          <a:lstStyle>
            <a:lvl1pPr algn="r">
              <a:defRPr sz="1300"/>
            </a:lvl1pPr>
          </a:lstStyle>
          <a:p>
            <a:fld id="{12E8BBB4-2E7A-46BA-AA93-763A535B525A}" type="slidenum">
              <a:rPr kumimoji="1" lang="ja-JP" altLang="en-US" smtClean="0"/>
              <a:t>‹#›</a:t>
            </a:fld>
            <a:endParaRPr kumimoji="1" lang="ja-JP" altLang="en-US"/>
          </a:p>
        </p:txBody>
      </p:sp>
    </p:spTree>
    <p:extLst>
      <p:ext uri="{BB962C8B-B14F-4D97-AF65-F5344CB8AC3E}">
        <p14:creationId xmlns:p14="http://schemas.microsoft.com/office/powerpoint/2010/main" val="34607468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こんにちは、</a:t>
            </a:r>
            <a:r>
              <a:rPr kumimoji="1" lang="en-US" altLang="ja-JP" dirty="0" smtClean="0"/>
              <a:t>ETH</a:t>
            </a:r>
            <a:r>
              <a:rPr kumimoji="1" lang="ja-JP" altLang="en-US" dirty="0" smtClean="0"/>
              <a:t>チューリッヒでポスドクをしている高山健志です。</a:t>
            </a:r>
            <a:endParaRPr kumimoji="1" lang="en-US" altLang="ja-JP" dirty="0" smtClean="0"/>
          </a:p>
          <a:p>
            <a:r>
              <a:rPr kumimoji="1" lang="ja-JP" altLang="en-US" dirty="0" smtClean="0"/>
              <a:t>今日はディズニーリサーチチューリッヒ</a:t>
            </a:r>
            <a:r>
              <a:rPr kumimoji="1" lang="ja-JP" altLang="en-US" baseline="0" dirty="0" smtClean="0"/>
              <a:t>と共同で行った、</a:t>
            </a:r>
            <a:r>
              <a:rPr kumimoji="1" lang="ja-JP" altLang="en-US" dirty="0" smtClean="0"/>
              <a:t>四角形メッシュに関するプロジェクトについて発表させていただきます。</a:t>
            </a:r>
            <a:endParaRPr kumimoji="1" lang="en-US" altLang="ja-JP" dirty="0" smtClean="0"/>
          </a:p>
          <a:p>
            <a:pPr defTabSz="956280">
              <a:defRPr/>
            </a:pPr>
            <a:r>
              <a:rPr kumimoji="1" lang="ja-JP" altLang="en-US" dirty="0" smtClean="0"/>
              <a:t>（</a:t>
            </a:r>
            <a:r>
              <a:rPr kumimoji="1" lang="en-US" altLang="ja-JP" dirty="0" smtClean="0"/>
              <a:t>3</a:t>
            </a:r>
            <a:r>
              <a:rPr kumimoji="1" lang="ja-JP" altLang="en-US" dirty="0" smtClean="0"/>
              <a:t>分半）</a:t>
            </a:r>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a:t>
            </a:fld>
            <a:endParaRPr kumimoji="1" lang="ja-JP" altLang="en-US"/>
          </a:p>
        </p:txBody>
      </p:sp>
    </p:spTree>
    <p:extLst>
      <p:ext uri="{BB962C8B-B14F-4D97-AF65-F5344CB8AC3E}">
        <p14:creationId xmlns:p14="http://schemas.microsoft.com/office/powerpoint/2010/main" val="175651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それでは、このようなシステムを実現するために必要な二つの技術的要素について、説明していきたいと思います。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10</a:t>
            </a:fld>
            <a:endParaRPr kumimoji="1" lang="ja-JP" altLang="en-US"/>
          </a:p>
        </p:txBody>
      </p:sp>
    </p:spTree>
    <p:extLst>
      <p:ext uri="{BB962C8B-B14F-4D97-AF65-F5344CB8AC3E}">
        <p14:creationId xmlns:p14="http://schemas.microsoft.com/office/powerpoint/2010/main" val="4130268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まず一つ目の、サーフェス上に曲線ネットワークを描くためのユーザインタフェースについて、デモビデオで説明します。</a:t>
            </a:r>
            <a:endParaRPr kumimoji="1" lang="en-US" altLang="ja-JP" dirty="0" smtClean="0"/>
          </a:p>
          <a:p>
            <a:r>
              <a:rPr kumimoji="1" lang="ja-JP" altLang="en-US" dirty="0" smtClean="0"/>
              <a:t>（</a:t>
            </a:r>
            <a:r>
              <a:rPr kumimoji="1" lang="en-US" altLang="ja-JP" dirty="0" smtClean="0"/>
              <a:t>3</a:t>
            </a:r>
            <a:r>
              <a:rPr kumimoji="1" lang="ja-JP" altLang="en-US" dirty="0" smtClean="0"/>
              <a:t>分半）</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11</a:t>
            </a:fld>
            <a:endParaRPr kumimoji="1" lang="ja-JP" altLang="en-US"/>
          </a:p>
        </p:txBody>
      </p:sp>
    </p:spTree>
    <p:extLst>
      <p:ext uri="{BB962C8B-B14F-4D97-AF65-F5344CB8AC3E}">
        <p14:creationId xmlns:p14="http://schemas.microsoft.com/office/powerpoint/2010/main" val="343835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まずは基本的なスケッチ操作をお見せします。</a:t>
            </a:r>
            <a:endParaRPr kumimoji="1" lang="en-US" altLang="ja-JP" dirty="0" smtClean="0"/>
          </a:p>
          <a:p>
            <a:r>
              <a:rPr kumimoji="1" lang="ja-JP" altLang="en-US" dirty="0" smtClean="0"/>
              <a:t>ユーザは自由に曲線をスケッチすることができます。</a:t>
            </a:r>
            <a:endParaRPr kumimoji="1" lang="en-US" altLang="ja-JP" dirty="0" smtClean="0"/>
          </a:p>
          <a:p>
            <a:r>
              <a:rPr kumimoji="1" lang="ja-JP" altLang="en-US" dirty="0" smtClean="0"/>
              <a:t>二つの曲線の交点は赤い点で表示されています。</a:t>
            </a:r>
            <a:endParaRPr kumimoji="1" lang="en-US" altLang="ja-JP" dirty="0" smtClean="0"/>
          </a:p>
          <a:p>
            <a:r>
              <a:rPr kumimoji="1" lang="ja-JP" altLang="en-US" dirty="0" smtClean="0"/>
              <a:t>曲線が四角形状の領域を囲むと、そこにパッチが生成され、内部が自動的に四角形で分割されます。</a:t>
            </a:r>
            <a:endParaRPr kumimoji="1" lang="en-US" altLang="ja-JP" dirty="0" smtClean="0"/>
          </a:p>
          <a:p>
            <a:r>
              <a:rPr kumimoji="1" lang="ja-JP" altLang="en-US" dirty="0" smtClean="0"/>
              <a:t>また曲線は</a:t>
            </a:r>
            <a:r>
              <a:rPr kumimoji="1" lang="en-US" altLang="ja-JP" dirty="0" smtClean="0"/>
              <a:t>T</a:t>
            </a:r>
            <a:r>
              <a:rPr kumimoji="1" lang="ja-JP" altLang="en-US" dirty="0" smtClean="0"/>
              <a:t>字型に接続することもでき、三角形状のパッチを作ることもできます。</a:t>
            </a:r>
            <a:endParaRPr kumimoji="1" lang="en-US" altLang="ja-JP" dirty="0" smtClean="0"/>
          </a:p>
          <a:p>
            <a:r>
              <a:rPr kumimoji="1" lang="ja-JP" altLang="en-US" dirty="0" smtClean="0"/>
              <a:t>またスケッチした曲線をつまんで微調整することもできます。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12</a:t>
            </a:fld>
            <a:endParaRPr kumimoji="1" lang="ja-JP" altLang="en-US"/>
          </a:p>
        </p:txBody>
      </p:sp>
    </p:spTree>
    <p:extLst>
      <p:ext uri="{BB962C8B-B14F-4D97-AF65-F5344CB8AC3E}">
        <p14:creationId xmlns:p14="http://schemas.microsoft.com/office/powerpoint/2010/main" val="80508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次にトポロジーの編集機能について説明します。</a:t>
            </a:r>
            <a:endParaRPr kumimoji="1" lang="en-US" altLang="ja-JP" dirty="0" smtClean="0"/>
          </a:p>
          <a:p>
            <a:r>
              <a:rPr kumimoji="1" lang="ja-JP" altLang="en-US" dirty="0" smtClean="0"/>
              <a:t>ユーザはパッチの境界線を選択して、そこにおけるエッジの分割数を変更することができます。</a:t>
            </a:r>
            <a:endParaRPr kumimoji="1" lang="en-US" altLang="ja-JP" dirty="0" smtClean="0"/>
          </a:p>
          <a:p>
            <a:r>
              <a:rPr kumimoji="1" lang="ja-JP" altLang="en-US" dirty="0" smtClean="0"/>
              <a:t>それに伴い、隣接するパッチのメッシュ分割が更新され、必要に応じて特異点が挿入されます。</a:t>
            </a:r>
            <a:endParaRPr kumimoji="1" lang="en-US" altLang="ja-JP" dirty="0" smtClean="0"/>
          </a:p>
          <a:p>
            <a:r>
              <a:rPr kumimoji="1" lang="ja-JP" altLang="en-US" dirty="0" smtClean="0"/>
              <a:t>またパッチ境界線を複数選択して、同時に分割数を増やしたり減らしたりもできます。</a:t>
            </a:r>
            <a:endParaRPr kumimoji="1" lang="en-US" altLang="ja-JP" dirty="0" smtClean="0"/>
          </a:p>
          <a:p>
            <a:endParaRPr kumimoji="1" lang="en-US" altLang="ja-JP" dirty="0" smtClean="0"/>
          </a:p>
          <a:p>
            <a:r>
              <a:rPr kumimoji="1" lang="ja-JP" altLang="en-US" dirty="0" smtClean="0"/>
              <a:t>もう一つの大きな特徴として、パッチ内部の特異点の位置を、マウスでドラッグして動かすことができます。</a:t>
            </a:r>
            <a:endParaRPr kumimoji="1" lang="en-US" altLang="ja-JP" dirty="0" smtClean="0"/>
          </a:p>
          <a:p>
            <a:r>
              <a:rPr kumimoji="1" lang="ja-JP" altLang="en-US" dirty="0" smtClean="0"/>
              <a:t>これによって、例えば二つの特異点から出るエッジフローを一致させたりすることができます。</a:t>
            </a:r>
            <a:endParaRPr kumimoji="1" lang="en-US" altLang="ja-JP" dirty="0" smtClean="0"/>
          </a:p>
          <a:p>
            <a:endParaRPr kumimoji="1" lang="en-US" altLang="ja-JP" dirty="0" smtClean="0"/>
          </a:p>
          <a:p>
            <a:r>
              <a:rPr kumimoji="1" lang="ja-JP" altLang="en-US" dirty="0" smtClean="0"/>
              <a:t>また場合によってはパッチ内部に４つの特異点が挿入されますが、その場合に特異点の間の距離を変更することもできます。</a:t>
            </a:r>
            <a:endParaRPr kumimoji="1" lang="en-US" altLang="ja-JP" dirty="0" smtClean="0"/>
          </a:p>
          <a:p>
            <a:endParaRPr kumimoji="1" lang="en-US" altLang="ja-JP" dirty="0" smtClean="0"/>
          </a:p>
          <a:p>
            <a:r>
              <a:rPr kumimoji="1" lang="ja-JP" altLang="en-US" dirty="0" smtClean="0"/>
              <a:t>トポロジーが決まったら、最後に頂点の位置を好きなように微調整します。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13</a:t>
            </a:fld>
            <a:endParaRPr kumimoji="1" lang="ja-JP" altLang="en-US"/>
          </a:p>
        </p:txBody>
      </p:sp>
    </p:spTree>
    <p:extLst>
      <p:ext uri="{BB962C8B-B14F-4D97-AF65-F5344CB8AC3E}">
        <p14:creationId xmlns:p14="http://schemas.microsoft.com/office/powerpoint/2010/main" val="2127898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本研究では、スケッチ作業をより効率化するためのユーザインタフェースの工夫を、二つ提案しています。</a:t>
            </a:r>
            <a:endParaRPr kumimoji="1" lang="en-US" altLang="ja-JP" dirty="0" smtClean="0"/>
          </a:p>
          <a:p>
            <a:r>
              <a:rPr kumimoji="1" lang="ja-JP" altLang="en-US" dirty="0" smtClean="0"/>
              <a:t>その一つ目は、</a:t>
            </a:r>
            <a:r>
              <a:rPr kumimoji="1" lang="en-US" altLang="ja-JP" dirty="0" smtClean="0"/>
              <a:t>spine sketching</a:t>
            </a:r>
            <a:r>
              <a:rPr kumimoji="1" lang="ja-JP" altLang="en-US" dirty="0" smtClean="0"/>
              <a:t>というもので、一本のストロークを描くと、それを中心線とするようなパッチが生成されます。</a:t>
            </a:r>
            <a:endParaRPr kumimoji="1" lang="en-US" altLang="ja-JP" dirty="0" smtClean="0"/>
          </a:p>
          <a:p>
            <a:r>
              <a:rPr kumimoji="1" lang="ja-JP" altLang="en-US" dirty="0" smtClean="0"/>
              <a:t>ブラシのサイズでパッチの幅を変えることができます。</a:t>
            </a:r>
            <a:endParaRPr kumimoji="1" lang="en-US" altLang="ja-JP" dirty="0" smtClean="0"/>
          </a:p>
          <a:p>
            <a:r>
              <a:rPr kumimoji="1" lang="ja-JP" altLang="en-US" dirty="0" smtClean="0"/>
              <a:t>また既にあるパッチの境界付近からストロークを始めると、スナップします。</a:t>
            </a:r>
            <a:endParaRPr kumimoji="1" lang="en-US" altLang="ja-JP" dirty="0" smtClean="0"/>
          </a:p>
          <a:p>
            <a:r>
              <a:rPr kumimoji="1" lang="ja-JP" altLang="en-US" dirty="0" smtClean="0"/>
              <a:t>もう一方の方向に関しても、同様にスナップします。</a:t>
            </a:r>
            <a:endParaRPr kumimoji="1" lang="en-US" altLang="ja-JP" dirty="0" smtClean="0"/>
          </a:p>
          <a:p>
            <a:r>
              <a:rPr kumimoji="1" lang="ja-JP" altLang="en-US" dirty="0" smtClean="0"/>
              <a:t>ストロークの一部だけをスナップさせることもできます。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14</a:t>
            </a:fld>
            <a:endParaRPr kumimoji="1" lang="ja-JP" altLang="en-US"/>
          </a:p>
        </p:txBody>
      </p:sp>
    </p:spTree>
    <p:extLst>
      <p:ext uri="{BB962C8B-B14F-4D97-AF65-F5344CB8AC3E}">
        <p14:creationId xmlns:p14="http://schemas.microsoft.com/office/powerpoint/2010/main" val="1778827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もう一つの</a:t>
            </a:r>
            <a:r>
              <a:rPr kumimoji="1" lang="en-US" altLang="ja-JP" dirty="0" smtClean="0"/>
              <a:t>UI</a:t>
            </a:r>
            <a:r>
              <a:rPr kumimoji="1" lang="ja-JP" altLang="en-US" dirty="0" smtClean="0"/>
              <a:t>の工夫は自動補完というもので、サーフェスが部分的にパッチで覆われた時に、パッチの間の隙間を埋めるようなパッチを、ユーザのマウス位置に応じてサジェストしてくれます。</a:t>
            </a:r>
            <a:endParaRPr kumimoji="1" lang="en-US" altLang="ja-JP" dirty="0" smtClean="0"/>
          </a:p>
          <a:p>
            <a:endParaRPr kumimoji="1" lang="en-US" altLang="ja-JP" dirty="0" smtClean="0"/>
          </a:p>
          <a:p>
            <a:r>
              <a:rPr kumimoji="1" lang="ja-JP" altLang="en-US" dirty="0" smtClean="0"/>
              <a:t>いくつかの異なるサイズのパッチをサジェストしたり、三角形状のパッチをサジェストすることもできます。</a:t>
            </a:r>
            <a:endParaRPr kumimoji="1" lang="en-US" altLang="ja-JP" dirty="0" smtClean="0"/>
          </a:p>
          <a:p>
            <a:endParaRPr kumimoji="1" lang="en-US" altLang="ja-JP" dirty="0" smtClean="0"/>
          </a:p>
          <a:p>
            <a:r>
              <a:rPr kumimoji="1" lang="ja-JP" altLang="en-US" dirty="0" smtClean="0"/>
              <a:t>うまく使えば、クリックするだけでパッチを作っていくことができます。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15</a:t>
            </a:fld>
            <a:endParaRPr kumimoji="1" lang="ja-JP" altLang="en-US"/>
          </a:p>
        </p:txBody>
      </p:sp>
    </p:spTree>
    <p:extLst>
      <p:ext uri="{BB962C8B-B14F-4D97-AF65-F5344CB8AC3E}">
        <p14:creationId xmlns:p14="http://schemas.microsoft.com/office/powerpoint/2010/main" val="3801489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では次にもう一つの技術要素である、パッチの内部に四角形メッシュを生成するためのアルゴリズムについて説明します。</a:t>
            </a:r>
            <a:endParaRPr kumimoji="1" lang="en-US" altLang="ja-JP" dirty="0" smtClean="0"/>
          </a:p>
          <a:p>
            <a:r>
              <a:rPr kumimoji="1" lang="ja-JP" altLang="en-US" dirty="0" smtClean="0"/>
              <a:t>（</a:t>
            </a:r>
            <a:r>
              <a:rPr kumimoji="1" lang="en-US" altLang="ja-JP" dirty="0" smtClean="0"/>
              <a:t>3</a:t>
            </a:r>
            <a:r>
              <a:rPr kumimoji="1" lang="ja-JP" altLang="en-US" dirty="0" smtClean="0"/>
              <a:t>分半）</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16</a:t>
            </a:fld>
            <a:endParaRPr kumimoji="1" lang="ja-JP" altLang="en-US"/>
          </a:p>
        </p:txBody>
      </p:sp>
    </p:spTree>
    <p:extLst>
      <p:ext uri="{BB962C8B-B14F-4D97-AF65-F5344CB8AC3E}">
        <p14:creationId xmlns:p14="http://schemas.microsoft.com/office/powerpoint/2010/main" val="1127582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まず問題設定を改めて繰り返しますと、入力としてパッチ境界上のエッジ分割数を受け取った時に、それを満たすようなパッチ内部の四角形分割を出力することがアルゴリズムの目標です。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17</a:t>
            </a:fld>
            <a:endParaRPr kumimoji="1" lang="ja-JP" altLang="en-US"/>
          </a:p>
        </p:txBody>
      </p:sp>
    </p:spTree>
    <p:extLst>
      <p:ext uri="{BB962C8B-B14F-4D97-AF65-F5344CB8AC3E}">
        <p14:creationId xmlns:p14="http://schemas.microsoft.com/office/powerpoint/2010/main" val="1987044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これを解くのに、パターンベースのメッシュ生成というアプローチを提案します。</a:t>
            </a:r>
            <a:endParaRPr kumimoji="1" lang="en-US" altLang="ja-JP" dirty="0" smtClean="0"/>
          </a:p>
          <a:p>
            <a:r>
              <a:rPr kumimoji="1" lang="ja-JP" altLang="en-US" dirty="0" smtClean="0"/>
              <a:t>ここに示したのは我々が提案するパターンの一つですが、</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18</a:t>
            </a:fld>
            <a:endParaRPr kumimoji="1" lang="ja-JP" altLang="en-US"/>
          </a:p>
        </p:txBody>
      </p:sp>
    </p:spTree>
    <p:extLst>
      <p:ext uri="{BB962C8B-B14F-4D97-AF65-F5344CB8AC3E}">
        <p14:creationId xmlns:p14="http://schemas.microsoft.com/office/powerpoint/2010/main" val="392994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このパターンは、アルファ、ベータ、</a:t>
            </a:r>
            <a:r>
              <a:rPr kumimoji="1" lang="en-US" altLang="ja-JP" dirty="0" err="1" smtClean="0"/>
              <a:t>p_X</a:t>
            </a:r>
            <a:r>
              <a:rPr kumimoji="1" lang="en-US" altLang="ja-JP" dirty="0" smtClean="0"/>
              <a:t>,</a:t>
            </a:r>
            <a:r>
              <a:rPr kumimoji="1" lang="en-US" altLang="ja-JP" baseline="0" dirty="0" smtClean="0"/>
              <a:t> </a:t>
            </a:r>
            <a:r>
              <a:rPr kumimoji="1" lang="en-US" altLang="ja-JP" dirty="0" err="1" smtClean="0"/>
              <a:t>p_Y</a:t>
            </a:r>
            <a:r>
              <a:rPr kumimoji="1" lang="ja-JP" altLang="en-US" dirty="0" smtClean="0"/>
              <a:t>という４つのパラメタを持っていまして、これらのパラメタの意味をこれから説明します。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19</a:t>
            </a:fld>
            <a:endParaRPr kumimoji="1" lang="ja-JP" altLang="en-US"/>
          </a:p>
        </p:txBody>
      </p:sp>
    </p:spTree>
    <p:extLst>
      <p:ext uri="{BB962C8B-B14F-4D97-AF65-F5344CB8AC3E}">
        <p14:creationId xmlns:p14="http://schemas.microsoft.com/office/powerpoint/2010/main" val="234561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本研究で取り組むのは、</a:t>
            </a:r>
            <a:r>
              <a:rPr kumimoji="1" lang="en-US" altLang="ja-JP" dirty="0" smtClean="0"/>
              <a:t>CG</a:t>
            </a:r>
            <a:r>
              <a:rPr kumimoji="1" lang="ja-JP" altLang="en-US" dirty="0" smtClean="0"/>
              <a:t>制作現場でいわゆる「リトポロジー」と呼ばれるタスクです。</a:t>
            </a:r>
            <a:endParaRPr kumimoji="1" lang="en-US" altLang="ja-JP" dirty="0" smtClean="0"/>
          </a:p>
          <a:p>
            <a:r>
              <a:rPr kumimoji="1" lang="ja-JP" altLang="en-US" dirty="0" smtClean="0"/>
              <a:t>これは端的に言うと入力の三角形メッシュの上に、きれいなトポロジーを持った四角形メッシュを作る、というものです。</a:t>
            </a:r>
            <a:endParaRPr kumimoji="1" lang="en-US" altLang="ja-JP" dirty="0" smtClean="0"/>
          </a:p>
          <a:p>
            <a:pPr defTabSz="956280">
              <a:defRPr/>
            </a:pPr>
            <a:r>
              <a:rPr kumimoji="1" lang="ja-JP" altLang="en-US" dirty="0" smtClean="0"/>
              <a:t>ちなみに本発表では「トポロジー」という言葉を、メッシュの接続関係という意味で使いますので、よろしくお願いします。</a:t>
            </a:r>
            <a:endParaRPr kumimoji="1" lang="en-US" altLang="ja-JP" dirty="0" smtClean="0"/>
          </a:p>
          <a:p>
            <a:pPr defTabSz="956280">
              <a:defRPr/>
            </a:pP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a:t>
            </a:fld>
            <a:endParaRPr kumimoji="1" lang="ja-JP" altLang="en-US"/>
          </a:p>
        </p:txBody>
      </p:sp>
    </p:spTree>
    <p:extLst>
      <p:ext uri="{BB962C8B-B14F-4D97-AF65-F5344CB8AC3E}">
        <p14:creationId xmlns:p14="http://schemas.microsoft.com/office/powerpoint/2010/main" val="4292052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56280">
              <a:defRPr/>
            </a:pPr>
            <a:r>
              <a:rPr kumimoji="1" lang="ja-JP" altLang="en-US" dirty="0" smtClean="0"/>
              <a:t>アルファ、ベータは、そこにエッジループを挿入する回数を表しています。</a:t>
            </a:r>
          </a:p>
          <a:p>
            <a:r>
              <a:rPr kumimoji="1" lang="ja-JP" altLang="en-US" dirty="0" smtClean="0"/>
              <a:t>例えばアルファが２なら、</a:t>
            </a:r>
            <a:r>
              <a:rPr kumimoji="1" lang="en-US" altLang="ja-JP" dirty="0" smtClean="0"/>
              <a:t>2</a:t>
            </a:r>
            <a:r>
              <a:rPr kumimoji="1" lang="ja-JP" altLang="en-US" dirty="0" smtClean="0"/>
              <a:t>本のエッジループがこのように挿入され、</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20</a:t>
            </a:fld>
            <a:endParaRPr kumimoji="1" lang="ja-JP" altLang="en-US"/>
          </a:p>
        </p:txBody>
      </p:sp>
    </p:spTree>
    <p:extLst>
      <p:ext uri="{BB962C8B-B14F-4D97-AF65-F5344CB8AC3E}">
        <p14:creationId xmlns:p14="http://schemas.microsoft.com/office/powerpoint/2010/main" val="1146552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56280">
              <a:defRPr/>
            </a:pPr>
            <a:r>
              <a:rPr kumimoji="1" lang="ja-JP" altLang="en-US" dirty="0" smtClean="0"/>
              <a:t>ベータが１なら、１本のエッジループがこのように挿入されます。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21</a:t>
            </a:fld>
            <a:endParaRPr kumimoji="1" lang="ja-JP" altLang="en-US"/>
          </a:p>
        </p:txBody>
      </p:sp>
    </p:spTree>
    <p:extLst>
      <p:ext uri="{BB962C8B-B14F-4D97-AF65-F5344CB8AC3E}">
        <p14:creationId xmlns:p14="http://schemas.microsoft.com/office/powerpoint/2010/main" val="174818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p_X</a:t>
            </a:r>
            <a:r>
              <a:rPr kumimoji="1" lang="ja-JP" altLang="en-US" dirty="0" smtClean="0"/>
              <a:t>と</a:t>
            </a:r>
            <a:r>
              <a:rPr kumimoji="1" lang="en-US" altLang="ja-JP" baseline="0" dirty="0" err="1" smtClean="0"/>
              <a:t>p_Y</a:t>
            </a:r>
            <a:r>
              <a:rPr kumimoji="1" lang="ja-JP" altLang="en-US" baseline="0" dirty="0" smtClean="0"/>
              <a:t>は、パッチの上下左右に追加する格子状のパディングの数を表しています。</a:t>
            </a:r>
            <a:endParaRPr kumimoji="1" lang="en-US" altLang="ja-JP" baseline="0" dirty="0" smtClean="0"/>
          </a:p>
          <a:p>
            <a:r>
              <a:rPr kumimoji="1" lang="ja-JP" altLang="en-US" baseline="0" dirty="0" smtClean="0"/>
              <a:t>例えば</a:t>
            </a:r>
            <a:r>
              <a:rPr kumimoji="1" lang="en-US" altLang="ja-JP" baseline="0" dirty="0" err="1" smtClean="0"/>
              <a:t>p_X</a:t>
            </a:r>
            <a:r>
              <a:rPr kumimoji="1" lang="ja-JP" altLang="en-US" baseline="0" dirty="0" smtClean="0"/>
              <a:t>が３なら、パッチの右側にこのように</a:t>
            </a:r>
            <a:r>
              <a:rPr kumimoji="1" lang="en-US" altLang="ja-JP" baseline="0" dirty="0" smtClean="0"/>
              <a:t>3</a:t>
            </a:r>
            <a:r>
              <a:rPr kumimoji="1" lang="ja-JP" altLang="en-US" baseline="0" dirty="0" smtClean="0"/>
              <a:t>列のパディングが追加され、</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22</a:t>
            </a:fld>
            <a:endParaRPr kumimoji="1" lang="ja-JP" altLang="en-US"/>
          </a:p>
        </p:txBody>
      </p:sp>
    </p:spTree>
    <p:extLst>
      <p:ext uri="{BB962C8B-B14F-4D97-AF65-F5344CB8AC3E}">
        <p14:creationId xmlns:p14="http://schemas.microsoft.com/office/powerpoint/2010/main" val="2539406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p_Y</a:t>
            </a:r>
            <a:r>
              <a:rPr kumimoji="1" lang="ja-JP" altLang="en-US" dirty="0" smtClean="0"/>
              <a:t>が２ならパッチの上側にこのように</a:t>
            </a:r>
            <a:r>
              <a:rPr kumimoji="1" lang="en-US" altLang="ja-JP" dirty="0" smtClean="0"/>
              <a:t>2</a:t>
            </a:r>
            <a:r>
              <a:rPr kumimoji="1" lang="ja-JP" altLang="en-US" dirty="0" smtClean="0"/>
              <a:t>列のパディングが追加されます。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23</a:t>
            </a:fld>
            <a:endParaRPr kumimoji="1" lang="ja-JP" altLang="en-US"/>
          </a:p>
        </p:txBody>
      </p:sp>
    </p:spTree>
    <p:extLst>
      <p:ext uri="{BB962C8B-B14F-4D97-AF65-F5344CB8AC3E}">
        <p14:creationId xmlns:p14="http://schemas.microsoft.com/office/powerpoint/2010/main" val="2017724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トポロジが決まった後は、スムージングにより最終的な形状が決まります。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24</a:t>
            </a:fld>
            <a:endParaRPr kumimoji="1" lang="ja-JP" altLang="en-US"/>
          </a:p>
        </p:txBody>
      </p:sp>
    </p:spTree>
    <p:extLst>
      <p:ext uri="{BB962C8B-B14F-4D97-AF65-F5344CB8AC3E}">
        <p14:creationId xmlns:p14="http://schemas.microsoft.com/office/powerpoint/2010/main" val="457334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なお、このパディングはパッチの両サイドに振り分けることができます。例えば左に</a:t>
            </a:r>
            <a:r>
              <a:rPr kumimoji="1" lang="en-US" altLang="ja-JP" dirty="0" smtClean="0"/>
              <a:t>1</a:t>
            </a:r>
            <a:r>
              <a:rPr kumimoji="1" lang="ja-JP" altLang="en-US" dirty="0" smtClean="0"/>
              <a:t>列、右に</a:t>
            </a:r>
            <a:r>
              <a:rPr kumimoji="1" lang="en-US" altLang="ja-JP" dirty="0" smtClean="0"/>
              <a:t>2</a:t>
            </a:r>
            <a:r>
              <a:rPr kumimoji="1" lang="ja-JP" altLang="en-US" dirty="0" smtClean="0"/>
              <a:t>列のパディングを、</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25</a:t>
            </a:fld>
            <a:endParaRPr kumimoji="1" lang="ja-JP" altLang="en-US"/>
          </a:p>
        </p:txBody>
      </p:sp>
    </p:spTree>
    <p:extLst>
      <p:ext uri="{BB962C8B-B14F-4D97-AF65-F5344CB8AC3E}">
        <p14:creationId xmlns:p14="http://schemas.microsoft.com/office/powerpoint/2010/main" val="2693144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下に</a:t>
            </a:r>
            <a:r>
              <a:rPr kumimoji="1" lang="en-US" altLang="ja-JP" dirty="0" smtClean="0"/>
              <a:t>1</a:t>
            </a:r>
            <a:r>
              <a:rPr kumimoji="1" lang="ja-JP" altLang="en-US" dirty="0" smtClean="0"/>
              <a:t>列、上に</a:t>
            </a:r>
            <a:r>
              <a:rPr kumimoji="1" lang="en-US" altLang="ja-JP" dirty="0" smtClean="0"/>
              <a:t>1</a:t>
            </a:r>
            <a:r>
              <a:rPr kumimoji="1" lang="ja-JP" altLang="en-US" dirty="0" smtClean="0"/>
              <a:t>列のパディングを追加することで、</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26</a:t>
            </a:fld>
            <a:endParaRPr kumimoji="1" lang="ja-JP" altLang="en-US"/>
          </a:p>
        </p:txBody>
      </p:sp>
    </p:spTree>
    <p:extLst>
      <p:ext uri="{BB962C8B-B14F-4D97-AF65-F5344CB8AC3E}">
        <p14:creationId xmlns:p14="http://schemas.microsoft.com/office/powerpoint/2010/main" val="2833536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56280">
              <a:defRPr/>
            </a:pPr>
            <a:r>
              <a:rPr kumimoji="1" lang="ja-JP" altLang="en-US" dirty="0" smtClean="0"/>
              <a:t>異なるトポロジーを得ることができます。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27</a:t>
            </a:fld>
            <a:endParaRPr kumimoji="1" lang="ja-JP" altLang="en-US"/>
          </a:p>
        </p:txBody>
      </p:sp>
    </p:spTree>
    <p:extLst>
      <p:ext uri="{BB962C8B-B14F-4D97-AF65-F5344CB8AC3E}">
        <p14:creationId xmlns:p14="http://schemas.microsoft.com/office/powerpoint/2010/main" val="3334987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パディングの振り分けを変えることは、実質的には特異点のペアをパッチ内部で平行移動することに相当します。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28</a:t>
            </a:fld>
            <a:endParaRPr kumimoji="1" lang="ja-JP" altLang="en-US"/>
          </a:p>
        </p:txBody>
      </p:sp>
    </p:spTree>
    <p:extLst>
      <p:ext uri="{BB962C8B-B14F-4D97-AF65-F5344CB8AC3E}">
        <p14:creationId xmlns:p14="http://schemas.microsoft.com/office/powerpoint/2010/main" val="4102650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さて、元々の問題設定は、パッチの境界上にエッジ分割数が与えられた時に、パッチ内部の四角形分割を求める、というものでした。</a:t>
            </a:r>
            <a:endParaRPr kumimoji="1" lang="en-US" altLang="ja-JP" dirty="0" smtClean="0"/>
          </a:p>
          <a:p>
            <a:r>
              <a:rPr kumimoji="1" lang="ja-JP" altLang="en-US" dirty="0" smtClean="0"/>
              <a:t>詳細は省きますが、このような簡単な式で、パッチ境界上のエッジ分割数からパターンのパラメタを求めることができます。</a:t>
            </a:r>
            <a:endParaRPr kumimoji="1" lang="en-US" altLang="ja-JP" dirty="0" smtClean="0"/>
          </a:p>
          <a:p>
            <a:r>
              <a:rPr kumimoji="1" lang="ja-JP" altLang="en-US" dirty="0" smtClean="0"/>
              <a:t>パラメタが求まれば、先ほど説明した手順で四角形メッシュを簡単に生成できます。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29</a:t>
            </a:fld>
            <a:endParaRPr kumimoji="1" lang="ja-JP" altLang="en-US"/>
          </a:p>
        </p:txBody>
      </p:sp>
    </p:spTree>
    <p:extLst>
      <p:ext uri="{BB962C8B-B14F-4D97-AF65-F5344CB8AC3E}">
        <p14:creationId xmlns:p14="http://schemas.microsoft.com/office/powerpoint/2010/main" val="2778736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実際の</a:t>
            </a:r>
            <a:r>
              <a:rPr kumimoji="1" lang="en-US" altLang="ja-JP" dirty="0" smtClean="0"/>
              <a:t>CG</a:t>
            </a:r>
            <a:r>
              <a:rPr kumimoji="1" lang="ja-JP" altLang="en-US" dirty="0" smtClean="0"/>
              <a:t>制作のパイプラインにおいてリトポロジーがどう利用されるかというと、</a:t>
            </a:r>
            <a:endParaRPr kumimoji="1" lang="en-US" altLang="ja-JP" dirty="0" smtClean="0"/>
          </a:p>
          <a:p>
            <a:r>
              <a:rPr kumimoji="1" lang="ja-JP" altLang="en-US" dirty="0" smtClean="0"/>
              <a:t>まずアーティストはスカルプティングツール等を使って、非常に細かい</a:t>
            </a:r>
            <a:r>
              <a:rPr kumimoji="1" lang="en-US" altLang="ja-JP" dirty="0" smtClean="0"/>
              <a:t>3</a:t>
            </a:r>
            <a:r>
              <a:rPr kumimoji="1" lang="ja-JP" altLang="en-US" dirty="0" smtClean="0"/>
              <a:t>次元形状を超高解像度なメッシュとして作成します。</a:t>
            </a:r>
            <a:endParaRPr kumimoji="1" lang="en-US" altLang="ja-JP" dirty="0" smtClean="0"/>
          </a:p>
          <a:p>
            <a:r>
              <a:rPr kumimoji="1" lang="ja-JP" altLang="en-US" dirty="0" smtClean="0"/>
              <a:t>こうして作られたメッシュのトポロジーは、そのままではその後アニメーション等を行うのに適していないので、リトポロジーを行って最適なトポロジーを作り直します。</a:t>
            </a:r>
            <a:endParaRPr kumimoji="1" lang="en-US" altLang="ja-JP" dirty="0" smtClean="0"/>
          </a:p>
          <a:p>
            <a:r>
              <a:rPr kumimoji="1" lang="ja-JP" altLang="en-US" dirty="0" smtClean="0"/>
              <a:t>こうすることでその後のリギング、アニメーション、そしてレンダリング等を効率的に行うことができます。</a:t>
            </a:r>
            <a:endParaRPr kumimoji="1" lang="en-US" altLang="ja-JP" dirty="0" smtClean="0"/>
          </a:p>
          <a:p>
            <a:endParaRPr kumimoji="1" lang="en-US" altLang="ja-JP" dirty="0" smtClean="0"/>
          </a:p>
          <a:p>
            <a:r>
              <a:rPr kumimoji="1" lang="ja-JP" altLang="en-US" dirty="0" smtClean="0"/>
              <a:t>というわけで、リトポロジーは特にアニメーションの制作にとって非常に重要なプロセスです。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a:t>
            </a:fld>
            <a:endParaRPr kumimoji="1" lang="ja-JP" altLang="en-US"/>
          </a:p>
        </p:txBody>
      </p:sp>
    </p:spTree>
    <p:extLst>
      <p:ext uri="{BB962C8B-B14F-4D97-AF65-F5344CB8AC3E}">
        <p14:creationId xmlns:p14="http://schemas.microsoft.com/office/powerpoint/2010/main" val="4248313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ここで例えばパッチの下側のエッジ分割数を増やしてみると、それに応じてパラメタも変わります。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30</a:t>
            </a:fld>
            <a:endParaRPr kumimoji="1" lang="ja-JP" altLang="en-US"/>
          </a:p>
        </p:txBody>
      </p:sp>
    </p:spTree>
    <p:extLst>
      <p:ext uri="{BB962C8B-B14F-4D97-AF65-F5344CB8AC3E}">
        <p14:creationId xmlns:p14="http://schemas.microsoft.com/office/powerpoint/2010/main" val="936107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31</a:t>
            </a:fld>
            <a:endParaRPr kumimoji="1" lang="ja-JP" altLang="en-US"/>
          </a:p>
        </p:txBody>
      </p:sp>
    </p:spTree>
    <p:extLst>
      <p:ext uri="{BB962C8B-B14F-4D97-AF65-F5344CB8AC3E}">
        <p14:creationId xmlns:p14="http://schemas.microsoft.com/office/powerpoint/2010/main" val="2252693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32</a:t>
            </a:fld>
            <a:endParaRPr kumimoji="1" lang="ja-JP" altLang="en-US"/>
          </a:p>
        </p:txBody>
      </p:sp>
    </p:spTree>
    <p:extLst>
      <p:ext uri="{BB962C8B-B14F-4D97-AF65-F5344CB8AC3E}">
        <p14:creationId xmlns:p14="http://schemas.microsoft.com/office/powerpoint/2010/main" val="228026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ところがある時点で、パラメタの一つが負になってしまいました。</a:t>
            </a:r>
            <a:endParaRPr kumimoji="1" lang="en-US" altLang="ja-JP" dirty="0" smtClean="0"/>
          </a:p>
          <a:p>
            <a:r>
              <a:rPr kumimoji="1" lang="ja-JP" altLang="en-US" dirty="0" smtClean="0"/>
              <a:t>これはもはやこのパターンでは対応できないので、別のパターンに切り替える必要があります。</a:t>
            </a:r>
            <a:endParaRPr kumimoji="1" lang="en-US" altLang="ja-JP" dirty="0" smtClean="0"/>
          </a:p>
          <a:p>
            <a:r>
              <a:rPr kumimoji="1" lang="ja-JP" altLang="en-US" dirty="0" smtClean="0"/>
              <a:t>それでは他にどんなパターンがあるのかというと、・・・</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33</a:t>
            </a:fld>
            <a:endParaRPr kumimoji="1" lang="ja-JP" altLang="en-US"/>
          </a:p>
        </p:txBody>
      </p:sp>
    </p:spTree>
    <p:extLst>
      <p:ext uri="{BB962C8B-B14F-4D97-AF65-F5344CB8AC3E}">
        <p14:creationId xmlns:p14="http://schemas.microsoft.com/office/powerpoint/2010/main" val="1290879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ここに示す４つです。</a:t>
            </a:r>
            <a:endParaRPr kumimoji="1" lang="en-US" altLang="ja-JP" dirty="0" smtClean="0"/>
          </a:p>
          <a:p>
            <a:r>
              <a:rPr kumimoji="1" lang="ja-JP" altLang="en-US" dirty="0" smtClean="0"/>
              <a:t>これら４つのパターンで、ありとあらゆるエッジ分割数に対応できることが、数学的に証明できています。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34</a:t>
            </a:fld>
            <a:endParaRPr kumimoji="1" lang="ja-JP" altLang="en-US"/>
          </a:p>
        </p:txBody>
      </p:sp>
    </p:spTree>
    <p:extLst>
      <p:ext uri="{BB962C8B-B14F-4D97-AF65-F5344CB8AC3E}">
        <p14:creationId xmlns:p14="http://schemas.microsoft.com/office/powerpoint/2010/main" val="3778693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これまで四角形状のパッチについても話をしてきましたが、</a:t>
            </a:r>
            <a:endParaRPr kumimoji="1" lang="en-US" altLang="ja-JP" dirty="0" smtClean="0"/>
          </a:p>
          <a:p>
            <a:r>
              <a:rPr kumimoji="1" lang="ja-JP" altLang="en-US" dirty="0" smtClean="0"/>
              <a:t>同様の考え方は三角形状のパッチに対しても適用することができ、このような３つのパターンで、あらゆるエッジ分割数に対応できることが数学的に証明できています。</a:t>
            </a:r>
            <a:endParaRPr kumimoji="1" lang="en-US" altLang="ja-JP" dirty="0" smtClean="0"/>
          </a:p>
          <a:p>
            <a:endParaRPr kumimoji="1" lang="en-US" altLang="ja-JP" dirty="0" smtClean="0"/>
          </a:p>
          <a:p>
            <a:r>
              <a:rPr kumimoji="1" lang="ja-JP" altLang="en-US" dirty="0" smtClean="0"/>
              <a:t>というわけで、パッチ内部の四角形メッシュ生成のアルゴリズムの説明は、以上になります。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35</a:t>
            </a:fld>
            <a:endParaRPr kumimoji="1" lang="ja-JP" altLang="en-US"/>
          </a:p>
        </p:txBody>
      </p:sp>
    </p:spTree>
    <p:extLst>
      <p:ext uri="{BB962C8B-B14F-4D97-AF65-F5344CB8AC3E}">
        <p14:creationId xmlns:p14="http://schemas.microsoft.com/office/powerpoint/2010/main" val="933406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それでは結果をお見せしたいと思います。</a:t>
            </a:r>
            <a:endParaRPr kumimoji="1" lang="en-US" altLang="ja-JP" dirty="0" smtClean="0"/>
          </a:p>
          <a:p>
            <a:r>
              <a:rPr kumimoji="1" lang="ja-JP" altLang="en-US" dirty="0" smtClean="0"/>
              <a:t>（</a:t>
            </a:r>
            <a:r>
              <a:rPr kumimoji="1" lang="en-US" altLang="ja-JP" dirty="0" smtClean="0"/>
              <a:t>3</a:t>
            </a:r>
            <a:r>
              <a:rPr kumimoji="1" lang="ja-JP" altLang="en-US" dirty="0" smtClean="0"/>
              <a:t>分半）</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36</a:t>
            </a:fld>
            <a:endParaRPr kumimoji="1" lang="ja-JP" altLang="en-US"/>
          </a:p>
        </p:txBody>
      </p:sp>
    </p:spTree>
    <p:extLst>
      <p:ext uri="{BB962C8B-B14F-4D97-AF65-F5344CB8AC3E}">
        <p14:creationId xmlns:p14="http://schemas.microsoft.com/office/powerpoint/2010/main" val="1431778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提案システムを、ディズニーリサーチチューリッヒのラボアーティスト二人に使ってもらい、インフォーマルな評価を行いました。</a:t>
            </a:r>
            <a:endParaRPr kumimoji="1" lang="en-US" altLang="ja-JP" dirty="0" smtClean="0"/>
          </a:p>
          <a:p>
            <a:r>
              <a:rPr kumimoji="1" lang="ja-JP" altLang="en-US" dirty="0" smtClean="0"/>
              <a:t>これはアーティストが実際にシステムを使用している様子です。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37</a:t>
            </a:fld>
            <a:endParaRPr kumimoji="1" lang="ja-JP" altLang="en-US"/>
          </a:p>
        </p:txBody>
      </p:sp>
    </p:spTree>
    <p:extLst>
      <p:ext uri="{BB962C8B-B14F-4D97-AF65-F5344CB8AC3E}">
        <p14:creationId xmlns:p14="http://schemas.microsoft.com/office/powerpoint/2010/main" val="3641485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こちらがアーティスト１によるモデリング結果です。それぞれ</a:t>
            </a:r>
            <a:r>
              <a:rPr kumimoji="1" lang="en-US" altLang="ja-JP" dirty="0" smtClean="0"/>
              <a:t>1</a:t>
            </a:r>
            <a:r>
              <a:rPr kumimoji="1" lang="ja-JP" altLang="en-US" dirty="0" smtClean="0"/>
              <a:t>時間から</a:t>
            </a:r>
            <a:r>
              <a:rPr kumimoji="1" lang="en-US" altLang="ja-JP" dirty="0" smtClean="0"/>
              <a:t>2</a:t>
            </a:r>
            <a:r>
              <a:rPr kumimoji="1" lang="ja-JP" altLang="en-US" dirty="0" smtClean="0"/>
              <a:t>時間程度で作れています。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38</a:t>
            </a:fld>
            <a:endParaRPr kumimoji="1" lang="ja-JP" altLang="en-US"/>
          </a:p>
        </p:txBody>
      </p:sp>
    </p:spTree>
    <p:extLst>
      <p:ext uri="{BB962C8B-B14F-4D97-AF65-F5344CB8AC3E}">
        <p14:creationId xmlns:p14="http://schemas.microsoft.com/office/powerpoint/2010/main" val="1373552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そしてこちらがアーティスト２によるモデリング結果です。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39</a:t>
            </a:fld>
            <a:endParaRPr kumimoji="1" lang="ja-JP" altLang="en-US"/>
          </a:p>
        </p:txBody>
      </p:sp>
    </p:spTree>
    <p:extLst>
      <p:ext uri="{BB962C8B-B14F-4D97-AF65-F5344CB8AC3E}">
        <p14:creationId xmlns:p14="http://schemas.microsoft.com/office/powerpoint/2010/main" val="2525330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四角形メッシュの品質を決める指標は、大まかに言うと二つあります。</a:t>
            </a:r>
            <a:endParaRPr kumimoji="1" lang="en-US" altLang="ja-JP" dirty="0" smtClean="0"/>
          </a:p>
          <a:p>
            <a:r>
              <a:rPr kumimoji="1" lang="ja-JP" altLang="en-US" dirty="0" smtClean="0"/>
              <a:t>一つはエッジフローと呼ばれるもので、右に赤線で示すような一続きのエッジの列が、形状やその動きの特徴に沿っていることが望まれます。</a:t>
            </a:r>
            <a:endParaRPr kumimoji="1" lang="en-US" altLang="ja-JP" dirty="0" smtClean="0"/>
          </a:p>
          <a:p>
            <a:r>
              <a:rPr kumimoji="1" lang="ja-JP" altLang="en-US" dirty="0" smtClean="0"/>
              <a:t>もう一つは特異点と呼ばれるもので、接続するエッジが４本以外であるような頂点のことを言います。サブディビジョンサーフェス等ではこの特異点において曲面の連続性が変わるので、これらを適切に配置することが、リトポロジーでは重要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a:t>
            </a:fld>
            <a:endParaRPr kumimoji="1" lang="ja-JP" altLang="en-US"/>
          </a:p>
        </p:txBody>
      </p:sp>
    </p:spTree>
    <p:extLst>
      <p:ext uri="{BB962C8B-B14F-4D97-AF65-F5344CB8AC3E}">
        <p14:creationId xmlns:p14="http://schemas.microsoft.com/office/powerpoint/2010/main" val="785397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こちらは結果の四角形メッシュに</a:t>
            </a:r>
            <a:r>
              <a:rPr kumimoji="1" lang="en-US" altLang="ja-JP" dirty="0" err="1" smtClean="0"/>
              <a:t>Catmull</a:t>
            </a:r>
            <a:r>
              <a:rPr kumimoji="1" lang="en-US" altLang="ja-JP" dirty="0" smtClean="0"/>
              <a:t>-Clark</a:t>
            </a:r>
            <a:r>
              <a:rPr kumimoji="1" lang="ja-JP" altLang="en-US" dirty="0" smtClean="0"/>
              <a:t>細分割をかけたものです。</a:t>
            </a:r>
            <a:endParaRPr kumimoji="1" lang="en-US" altLang="ja-JP" dirty="0" smtClean="0"/>
          </a:p>
          <a:p>
            <a:r>
              <a:rPr kumimoji="1" lang="ja-JP" altLang="en-US" dirty="0" smtClean="0"/>
              <a:t>アーティストが意図的に配置したトポロジーが、細分割後のサーフェスの形に大きく影響していることがわかります。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40</a:t>
            </a:fld>
            <a:endParaRPr kumimoji="1" lang="ja-JP" altLang="en-US"/>
          </a:p>
        </p:txBody>
      </p:sp>
    </p:spTree>
    <p:extLst>
      <p:ext uri="{BB962C8B-B14F-4D97-AF65-F5344CB8AC3E}">
        <p14:creationId xmlns:p14="http://schemas.microsoft.com/office/powerpoint/2010/main" val="79743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アーティストからの意見としては、全体的に非常に好印象でした。</a:t>
            </a:r>
            <a:endParaRPr kumimoji="1" lang="en-US" altLang="ja-JP" dirty="0" smtClean="0"/>
          </a:p>
          <a:p>
            <a:r>
              <a:rPr kumimoji="1" lang="ja-JP" altLang="en-US" dirty="0" smtClean="0"/>
              <a:t>厳密な比較はしていませんが、</a:t>
            </a:r>
            <a:r>
              <a:rPr kumimoji="1" lang="en-US" altLang="ja-JP" dirty="0" smtClean="0"/>
              <a:t>3D-Coat</a:t>
            </a:r>
            <a:r>
              <a:rPr kumimoji="1" lang="ja-JP" altLang="en-US" dirty="0" smtClean="0"/>
              <a:t>などの既存ツールでは</a:t>
            </a:r>
            <a:r>
              <a:rPr kumimoji="1" lang="en-US" altLang="ja-JP" dirty="0" smtClean="0"/>
              <a:t>2</a:t>
            </a:r>
            <a:r>
              <a:rPr kumimoji="1" lang="ja-JP" altLang="en-US" dirty="0" smtClean="0"/>
              <a:t>倍かそれ以上の時間がかかるだろう、というコメントをもらいました。</a:t>
            </a:r>
            <a:endParaRPr kumimoji="1" lang="en-US" altLang="ja-JP" dirty="0" smtClean="0"/>
          </a:p>
          <a:p>
            <a:endParaRPr kumimoji="1" lang="en-US" altLang="ja-JP" dirty="0" smtClean="0"/>
          </a:p>
          <a:p>
            <a:r>
              <a:rPr kumimoji="1" lang="ja-JP" altLang="en-US" dirty="0" smtClean="0"/>
              <a:t>中でもトポロジの編集機能が有用とのことでした。</a:t>
            </a:r>
            <a:endParaRPr kumimoji="1" lang="en-US" altLang="ja-JP" dirty="0" smtClean="0"/>
          </a:p>
          <a:p>
            <a:endParaRPr kumimoji="1" lang="en-US" altLang="ja-JP" dirty="0" smtClean="0"/>
          </a:p>
          <a:p>
            <a:r>
              <a:rPr kumimoji="1" lang="ja-JP" altLang="en-US" dirty="0" smtClean="0"/>
              <a:t>その一方で、</a:t>
            </a:r>
            <a:r>
              <a:rPr kumimoji="1" lang="en-US" altLang="ja-JP" dirty="0" smtClean="0"/>
              <a:t>spine sketching</a:t>
            </a:r>
            <a:r>
              <a:rPr kumimoji="1" lang="ja-JP" altLang="en-US" dirty="0" smtClean="0"/>
              <a:t>と自動補完については、デザインの初期段階では有効ではあるものの、デザインがある程度進んだ段階では、直接パッチ境界線を個別にスケッチする方が簡単・確実であった、とのことでした。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41</a:t>
            </a:fld>
            <a:endParaRPr kumimoji="1" lang="ja-JP" altLang="en-US"/>
          </a:p>
        </p:txBody>
      </p:sp>
    </p:spTree>
    <p:extLst>
      <p:ext uri="{BB962C8B-B14F-4D97-AF65-F5344CB8AC3E}">
        <p14:creationId xmlns:p14="http://schemas.microsoft.com/office/powerpoint/2010/main" val="87222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最後におまけとして、著者によるモデリング結果をお見せします。</a:t>
            </a:r>
            <a:endParaRPr kumimoji="1" lang="en-US" altLang="ja-JP" dirty="0" smtClean="0"/>
          </a:p>
          <a:p>
            <a:r>
              <a:rPr kumimoji="1" lang="ja-JP" altLang="en-US" dirty="0" smtClean="0"/>
              <a:t>自分で作ったツールなので私がうまく使えるのは当然ではありますが、それでもリトポロジー作業の経験がほとんど無い私でもこの程度の結果が短時間で作れる、というのは提案法の有用性を示している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42</a:t>
            </a:fld>
            <a:endParaRPr kumimoji="1" lang="ja-JP" altLang="en-US"/>
          </a:p>
        </p:txBody>
      </p:sp>
    </p:spTree>
    <p:extLst>
      <p:ext uri="{BB962C8B-B14F-4D97-AF65-F5344CB8AC3E}">
        <p14:creationId xmlns:p14="http://schemas.microsoft.com/office/powerpoint/2010/main" val="1556045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本研究のリミテーションとしては、パッチ内部の四角形メッシュ生成アルゴリズムが、三角形状と四角形状のパッチにしか対応できない、というものが挙げられます。</a:t>
            </a:r>
            <a:endParaRPr kumimoji="1" lang="en-US" altLang="ja-JP" dirty="0" smtClean="0"/>
          </a:p>
          <a:p>
            <a:r>
              <a:rPr kumimoji="1" lang="ja-JP" altLang="en-US" dirty="0" smtClean="0"/>
              <a:t>五角形や六角形など、一般の</a:t>
            </a:r>
            <a:r>
              <a:rPr kumimoji="1" lang="en-US" altLang="ja-JP" dirty="0" smtClean="0"/>
              <a:t>N</a:t>
            </a:r>
            <a:r>
              <a:rPr kumimoji="1" lang="ja-JP" altLang="en-US" dirty="0" smtClean="0"/>
              <a:t>角形形状のパッチへ同様のアルゴリズムを拡張できるかは、全く自明ではない話です。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43</a:t>
            </a:fld>
            <a:endParaRPr kumimoji="1" lang="ja-JP" altLang="en-US"/>
          </a:p>
        </p:txBody>
      </p:sp>
    </p:spTree>
    <p:extLst>
      <p:ext uri="{BB962C8B-B14F-4D97-AF65-F5344CB8AC3E}">
        <p14:creationId xmlns:p14="http://schemas.microsoft.com/office/powerpoint/2010/main" val="1770913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最後に今後の展望としては、既存のメッシュ領域分割手法と組み合わせることで、ユーザがスケッチする手間を軽減させることや、</a:t>
            </a:r>
            <a:endParaRPr kumimoji="1" lang="en-US" altLang="ja-JP" dirty="0" smtClean="0"/>
          </a:p>
          <a:p>
            <a:r>
              <a:rPr kumimoji="1" lang="ja-JP" altLang="en-US" dirty="0" smtClean="0"/>
              <a:t>既存の四角形メッシュを入力として、そこからパッチの構造を自動的に抽出してトポロジの編集に役立てることや、</a:t>
            </a:r>
            <a:endParaRPr kumimoji="1" lang="en-US" altLang="ja-JP" dirty="0" smtClean="0"/>
          </a:p>
          <a:p>
            <a:r>
              <a:rPr kumimoji="1" lang="ja-JP" altLang="en-US" dirty="0" smtClean="0"/>
              <a:t>同様のアプローチを六面体ボリュームメッシュ生成の問題に拡張すること、</a:t>
            </a:r>
            <a:endParaRPr kumimoji="1" lang="en-US" altLang="ja-JP" dirty="0" smtClean="0"/>
          </a:p>
          <a:p>
            <a:r>
              <a:rPr kumimoji="1" lang="ja-JP" altLang="en-US" dirty="0" smtClean="0"/>
              <a:t>などの方向性が考えられます。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44</a:t>
            </a:fld>
            <a:endParaRPr kumimoji="1" lang="ja-JP" altLang="en-US"/>
          </a:p>
        </p:txBody>
      </p:sp>
    </p:spTree>
    <p:extLst>
      <p:ext uri="{BB962C8B-B14F-4D97-AF65-F5344CB8AC3E}">
        <p14:creationId xmlns:p14="http://schemas.microsoft.com/office/powerpoint/2010/main" val="197468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本研究を進めるにあたって、ディズニーのラボアーティストである</a:t>
            </a:r>
            <a:r>
              <a:rPr kumimoji="1" lang="en-US" altLang="ja-JP" dirty="0" smtClean="0"/>
              <a:t>Mauri</a:t>
            </a:r>
            <a:r>
              <a:rPr kumimoji="1" lang="ja-JP" altLang="en-US" dirty="0" smtClean="0"/>
              <a:t>と</a:t>
            </a:r>
            <a:r>
              <a:rPr kumimoji="1" lang="en-US" altLang="ja-JP" dirty="0" err="1" smtClean="0"/>
              <a:t>Alessia</a:t>
            </a:r>
            <a:r>
              <a:rPr kumimoji="1" lang="ja-JP" altLang="en-US" dirty="0" smtClean="0"/>
              <a:t>には、テストユーザとして多大な貢献をしてもらいました。</a:t>
            </a:r>
            <a:endParaRPr kumimoji="1" lang="en-US" altLang="ja-JP" dirty="0" smtClean="0"/>
          </a:p>
          <a:p>
            <a:r>
              <a:rPr kumimoji="1" lang="ja-JP" altLang="en-US" dirty="0" smtClean="0"/>
              <a:t>また</a:t>
            </a:r>
            <a:r>
              <a:rPr kumimoji="1" lang="en-US" altLang="ja-JP" dirty="0" smtClean="0"/>
              <a:t>Mauri</a:t>
            </a:r>
            <a:r>
              <a:rPr kumimoji="1" lang="ja-JP" altLang="en-US" dirty="0" err="1" smtClean="0"/>
              <a:t>には</a:t>
            </a:r>
            <a:r>
              <a:rPr kumimoji="1" lang="ja-JP" altLang="en-US" dirty="0" smtClean="0"/>
              <a:t>ディスカッションやコンセプトスケッチなどでも協力してもらいました。</a:t>
            </a:r>
            <a:endParaRPr kumimoji="1" lang="en-US" altLang="ja-JP" dirty="0" smtClean="0"/>
          </a:p>
          <a:p>
            <a:endParaRPr kumimoji="1" lang="en-US" altLang="ja-JP" dirty="0" smtClean="0"/>
          </a:p>
          <a:p>
            <a:r>
              <a:rPr kumimoji="1" lang="en-US" altLang="ja-JP" dirty="0" err="1" smtClean="0"/>
              <a:t>Marza</a:t>
            </a:r>
            <a:r>
              <a:rPr kumimoji="1" lang="en-US" altLang="ja-JP" dirty="0" smtClean="0"/>
              <a:t> Animation Planet</a:t>
            </a:r>
            <a:r>
              <a:rPr kumimoji="1" lang="ja-JP" altLang="en-US" dirty="0" smtClean="0"/>
              <a:t>の齊藤さんには、アーティストの方々との貴重なディスカッションの場を提供していただきました。</a:t>
            </a:r>
            <a:endParaRPr kumimoji="1" lang="en-US" altLang="ja-JP" dirty="0" smtClean="0"/>
          </a:p>
          <a:p>
            <a:endParaRPr kumimoji="1" lang="en-US" altLang="ja-JP" dirty="0" smtClean="0"/>
          </a:p>
          <a:p>
            <a:r>
              <a:rPr kumimoji="1" lang="ja-JP" altLang="en-US" dirty="0" smtClean="0"/>
              <a:t>本研究は以下の組織から資金等の援助を受けています。</a:t>
            </a:r>
            <a:endParaRPr kumimoji="1" lang="en-US" altLang="ja-JP" dirty="0" smtClean="0"/>
          </a:p>
          <a:p>
            <a:endParaRPr kumimoji="1" lang="en-US" altLang="ja-JP" dirty="0" smtClean="0"/>
          </a:p>
          <a:p>
            <a:r>
              <a:rPr kumimoji="1" lang="ja-JP" altLang="en-US" dirty="0" smtClean="0"/>
              <a:t>以上で発表を終わります。ありがとうございました。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45</a:t>
            </a:fld>
            <a:endParaRPr kumimoji="1" lang="ja-JP" altLang="en-US"/>
          </a:p>
        </p:txBody>
      </p:sp>
    </p:spTree>
    <p:extLst>
      <p:ext uri="{BB962C8B-B14F-4D97-AF65-F5344CB8AC3E}">
        <p14:creationId xmlns:p14="http://schemas.microsoft.com/office/powerpoint/2010/main" val="3431897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46</a:t>
            </a:fld>
            <a:endParaRPr kumimoji="1" lang="ja-JP" altLang="en-US"/>
          </a:p>
        </p:txBody>
      </p:sp>
    </p:spTree>
    <p:extLst>
      <p:ext uri="{BB962C8B-B14F-4D97-AF65-F5344CB8AC3E}">
        <p14:creationId xmlns:p14="http://schemas.microsoft.com/office/powerpoint/2010/main" val="220886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47</a:t>
            </a:fld>
            <a:endParaRPr kumimoji="1" lang="ja-JP" altLang="en-US"/>
          </a:p>
        </p:txBody>
      </p:sp>
    </p:spTree>
    <p:extLst>
      <p:ext uri="{BB962C8B-B14F-4D97-AF65-F5344CB8AC3E}">
        <p14:creationId xmlns:p14="http://schemas.microsoft.com/office/powerpoint/2010/main" val="300039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48</a:t>
            </a:fld>
            <a:endParaRPr kumimoji="1" lang="ja-JP" altLang="en-US"/>
          </a:p>
        </p:txBody>
      </p:sp>
    </p:spTree>
    <p:extLst>
      <p:ext uri="{BB962C8B-B14F-4D97-AF65-F5344CB8AC3E}">
        <p14:creationId xmlns:p14="http://schemas.microsoft.com/office/powerpoint/2010/main" val="3865204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49</a:t>
            </a:fld>
            <a:endParaRPr kumimoji="1" lang="ja-JP" altLang="en-US"/>
          </a:p>
        </p:txBody>
      </p:sp>
    </p:spTree>
    <p:extLst>
      <p:ext uri="{BB962C8B-B14F-4D97-AF65-F5344CB8AC3E}">
        <p14:creationId xmlns:p14="http://schemas.microsoft.com/office/powerpoint/2010/main" val="162186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四角形メッシュの自動生成に関しては、本当にものすごくたくさんの先行研究がなされていて、かなり実用的な手法もできつつあります。</a:t>
            </a:r>
            <a:endParaRPr kumimoji="1" lang="en-US" altLang="ja-JP" dirty="0" smtClean="0"/>
          </a:p>
          <a:p>
            <a:endParaRPr kumimoji="1" lang="en-US" altLang="ja-JP" dirty="0" smtClean="0"/>
          </a:p>
          <a:p>
            <a:r>
              <a:rPr kumimoji="1" lang="ja-JP" altLang="en-US" dirty="0" smtClean="0"/>
              <a:t>ただ残念ながら、これらの最新の手法をもってしても、</a:t>
            </a:r>
            <a:r>
              <a:rPr kumimoji="1" lang="en-US" altLang="ja-JP" dirty="0" smtClean="0"/>
              <a:t>CG</a:t>
            </a:r>
            <a:r>
              <a:rPr kumimoji="1" lang="ja-JP" altLang="en-US" dirty="0" smtClean="0"/>
              <a:t>制作現場で求められているような非常にきれいなローポリメッシュを自動生成するのは、未だに難しいという問題があります。</a:t>
            </a:r>
            <a:endParaRPr kumimoji="1" lang="en-US" altLang="ja-JP" dirty="0" smtClean="0"/>
          </a:p>
          <a:p>
            <a:r>
              <a:rPr kumimoji="1" lang="ja-JP" altLang="en-US" dirty="0" smtClean="0"/>
              <a:t>またこれらの手法ではユーザは基本的に最終的なメッシュのトポロジーを直接指定することができないので、もし出力結果が気に入らなかった場合は、アルゴリズムのパラメタを少し変えて再び計算し直す、という試行錯誤をする必要があります。</a:t>
            </a:r>
            <a:endParaRPr kumimoji="1" lang="en-US" altLang="ja-JP" dirty="0" smtClean="0"/>
          </a:p>
          <a:p>
            <a:endParaRPr kumimoji="1" lang="en-US" altLang="ja-JP" dirty="0" smtClean="0"/>
          </a:p>
          <a:p>
            <a:r>
              <a:rPr kumimoji="1" lang="ja-JP" altLang="en-US" dirty="0" smtClean="0"/>
              <a:t>こういった問題があるため、・・・</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5</a:t>
            </a:fld>
            <a:endParaRPr kumimoji="1" lang="ja-JP" altLang="en-US"/>
          </a:p>
        </p:txBody>
      </p:sp>
    </p:spTree>
    <p:extLst>
      <p:ext uri="{BB962C8B-B14F-4D97-AF65-F5344CB8AC3E}">
        <p14:creationId xmlns:p14="http://schemas.microsoft.com/office/powerpoint/2010/main" val="31663839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50</a:t>
            </a:fld>
            <a:endParaRPr kumimoji="1" lang="ja-JP" altLang="en-US"/>
          </a:p>
        </p:txBody>
      </p:sp>
    </p:spTree>
    <p:extLst>
      <p:ext uri="{BB962C8B-B14F-4D97-AF65-F5344CB8AC3E}">
        <p14:creationId xmlns:p14="http://schemas.microsoft.com/office/powerpoint/2010/main" val="1213659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51</a:t>
            </a:fld>
            <a:endParaRPr kumimoji="1" lang="ja-JP" altLang="en-US"/>
          </a:p>
        </p:txBody>
      </p:sp>
    </p:spTree>
    <p:extLst>
      <p:ext uri="{BB962C8B-B14F-4D97-AF65-F5344CB8AC3E}">
        <p14:creationId xmlns:p14="http://schemas.microsoft.com/office/powerpoint/2010/main" val="231112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現在でも、四角形メッシュを手動モデリングによって作ることが広く行われています。</a:t>
            </a:r>
            <a:endParaRPr kumimoji="1" lang="en-US" altLang="ja-JP" dirty="0" smtClean="0"/>
          </a:p>
          <a:p>
            <a:r>
              <a:rPr kumimoji="1" lang="ja-JP" altLang="en-US" dirty="0" smtClean="0"/>
              <a:t>そのための専用ツールとしては</a:t>
            </a:r>
            <a:r>
              <a:rPr kumimoji="1" lang="en-US" altLang="ja-JP" dirty="0" smtClean="0"/>
              <a:t>3D-Coat</a:t>
            </a:r>
            <a:r>
              <a:rPr kumimoji="1" lang="ja-JP" altLang="en-US" dirty="0" err="1" smtClean="0"/>
              <a:t>、</a:t>
            </a:r>
            <a:r>
              <a:rPr kumimoji="1" lang="en-US" altLang="ja-JP" dirty="0" err="1" smtClean="0"/>
              <a:t>TopoGun</a:t>
            </a:r>
            <a:r>
              <a:rPr kumimoji="1" lang="ja-JP" altLang="en-US" dirty="0" smtClean="0"/>
              <a:t>などが有名ですが、そこで基本的にやっていることは、頂点や面を一つずつ配置していく、という極めて原始的な作業です。</a:t>
            </a:r>
            <a:endParaRPr kumimoji="1" lang="en-US" altLang="ja-JP" dirty="0" smtClean="0"/>
          </a:p>
          <a:p>
            <a:r>
              <a:rPr kumimoji="1" lang="ja-JP" altLang="en-US" dirty="0" smtClean="0"/>
              <a:t>これなら確かに思い通りの結果を得ることはできますが、当然作業量が膨大になってしまいます。</a:t>
            </a:r>
            <a:endParaRPr kumimoji="1" lang="en-US" altLang="ja-JP" dirty="0" smtClean="0"/>
          </a:p>
          <a:p>
            <a:r>
              <a:rPr kumimoji="1" lang="ja-JP" altLang="en-US" dirty="0" smtClean="0"/>
              <a:t>また、部分的に作ったメッシュの間の隙間をどうやって埋めたら良いのか、というのは多くのユーザにとって悩ましい問題です。</a:t>
            </a:r>
            <a:endParaRPr kumimoji="1" lang="en-US" altLang="ja-JP" dirty="0" smtClean="0"/>
          </a:p>
          <a:p>
            <a:endParaRPr kumimoji="1" lang="en-US" altLang="ja-JP" dirty="0" smtClean="0"/>
          </a:p>
          <a:p>
            <a:r>
              <a:rPr kumimoji="1" lang="ja-JP" altLang="en-US" dirty="0" smtClean="0"/>
              <a:t>驚くべきことに、こうした四角形メッシュを手動でモデリングするためのユーザインタフェースに関しては、これまでほとんど研究がなされていません。</a:t>
            </a:r>
            <a:endParaRPr kumimoji="1" lang="en-US" altLang="ja-JP" dirty="0" smtClean="0"/>
          </a:p>
          <a:p>
            <a:r>
              <a:rPr kumimoji="1" lang="ja-JP" altLang="en-US" dirty="0" smtClean="0"/>
              <a:t>そこで、それを何とか改善しよう、というのが本研究のモチベーションとなっています。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6</a:t>
            </a:fld>
            <a:endParaRPr kumimoji="1" lang="ja-JP" altLang="en-US"/>
          </a:p>
        </p:txBody>
      </p:sp>
    </p:spTree>
    <p:extLst>
      <p:ext uri="{BB962C8B-B14F-4D97-AF65-F5344CB8AC3E}">
        <p14:creationId xmlns:p14="http://schemas.microsoft.com/office/powerpoint/2010/main" val="321204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それでは提案法を説明します。</a:t>
            </a:r>
            <a:endParaRPr kumimoji="1" lang="en-US" altLang="ja-JP" dirty="0" smtClean="0"/>
          </a:p>
          <a:p>
            <a:r>
              <a:rPr kumimoji="1" lang="ja-JP" altLang="en-US" dirty="0" smtClean="0"/>
              <a:t>（</a:t>
            </a:r>
            <a:r>
              <a:rPr kumimoji="1" lang="en-US" altLang="ja-JP" dirty="0" smtClean="0"/>
              <a:t>2</a:t>
            </a:r>
            <a:r>
              <a:rPr kumimoji="1" lang="ja-JP" altLang="en-US" dirty="0" smtClean="0"/>
              <a:t>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7</a:t>
            </a:fld>
            <a:endParaRPr kumimoji="1" lang="ja-JP" altLang="en-US"/>
          </a:p>
        </p:txBody>
      </p:sp>
    </p:spTree>
    <p:extLst>
      <p:ext uri="{BB962C8B-B14F-4D97-AF65-F5344CB8AC3E}">
        <p14:creationId xmlns:p14="http://schemas.microsoft.com/office/powerpoint/2010/main" val="2509988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基本的なコンセプトは、まずユーザにエッジフローをスケッチで直接指定させる、というものです。</a:t>
            </a:r>
            <a:endParaRPr kumimoji="1" lang="en-US" altLang="ja-JP" dirty="0" smtClean="0"/>
          </a:p>
          <a:p>
            <a:r>
              <a:rPr kumimoji="1" lang="ja-JP" altLang="en-US" dirty="0" smtClean="0"/>
              <a:t>ユーザが描いた曲線は、必ず出力の四角形メッシュの辺の一部になります。</a:t>
            </a:r>
            <a:endParaRPr kumimoji="1" lang="en-US" altLang="ja-JP" dirty="0" smtClean="0"/>
          </a:p>
          <a:p>
            <a:endParaRPr kumimoji="1" lang="en-US" altLang="ja-JP" dirty="0" smtClean="0"/>
          </a:p>
          <a:p>
            <a:r>
              <a:rPr kumimoji="1" lang="ja-JP" altLang="en-US" dirty="0" smtClean="0"/>
              <a:t>また、描いた曲線が四角形状の領域を囲むと、そこに「パッチ」が生成されます。</a:t>
            </a:r>
            <a:endParaRPr kumimoji="1" lang="en-US" altLang="ja-JP" dirty="0" smtClean="0"/>
          </a:p>
          <a:p>
            <a:r>
              <a:rPr kumimoji="1" lang="ja-JP" altLang="en-US" dirty="0" smtClean="0"/>
              <a:t>この要領でユーザはどんどん曲線をスケッチしていきます。</a:t>
            </a:r>
            <a:endParaRPr kumimoji="1" lang="en-US" altLang="ja-JP" dirty="0" smtClean="0"/>
          </a:p>
          <a:p>
            <a:endParaRPr kumimoji="1" lang="en-US" altLang="ja-JP" dirty="0" smtClean="0"/>
          </a:p>
          <a:p>
            <a:r>
              <a:rPr kumimoji="1" lang="ja-JP" altLang="en-US" dirty="0" smtClean="0"/>
              <a:t>なお、曲線は</a:t>
            </a:r>
            <a:r>
              <a:rPr kumimoji="1" lang="en-US" altLang="ja-JP" dirty="0" smtClean="0"/>
              <a:t>T</a:t>
            </a:r>
            <a:r>
              <a:rPr kumimoji="1" lang="ja-JP" altLang="en-US" dirty="0" smtClean="0"/>
              <a:t>字型に接続してもよく、</a:t>
            </a:r>
            <a:endParaRPr kumimoji="1" lang="en-US" altLang="ja-JP" dirty="0" smtClean="0"/>
          </a:p>
          <a:p>
            <a:r>
              <a:rPr kumimoji="1" lang="ja-JP" altLang="en-US" dirty="0" smtClean="0"/>
              <a:t>また三角形状のパッチを作ることも許されています。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8</a:t>
            </a:fld>
            <a:endParaRPr kumimoji="1" lang="ja-JP" altLang="en-US"/>
          </a:p>
        </p:txBody>
      </p:sp>
    </p:spTree>
    <p:extLst>
      <p:ext uri="{BB962C8B-B14F-4D97-AF65-F5344CB8AC3E}">
        <p14:creationId xmlns:p14="http://schemas.microsoft.com/office/powerpoint/2010/main" val="126440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さらに、ユーザはパッチの境界上でメッシュの分割数を指定することができます。</a:t>
            </a:r>
            <a:endParaRPr kumimoji="1" lang="en-US" altLang="ja-JP" dirty="0" smtClean="0"/>
          </a:p>
          <a:p>
            <a:r>
              <a:rPr kumimoji="1" lang="ja-JP" altLang="en-US" dirty="0" smtClean="0"/>
              <a:t>その分割数を満たすように、パッチの内部が自動的に四角形で分割されます。</a:t>
            </a:r>
            <a:endParaRPr kumimoji="1" lang="en-US" altLang="ja-JP" dirty="0" smtClean="0"/>
          </a:p>
          <a:p>
            <a:r>
              <a:rPr kumimoji="1" lang="ja-JP" altLang="en-US" dirty="0" smtClean="0"/>
              <a:t>その際、パッチ内部に特異点が適切に挿入されます。</a:t>
            </a:r>
            <a:endParaRPr kumimoji="1" lang="en-US" altLang="ja-JP" dirty="0" smtClean="0"/>
          </a:p>
          <a:p>
            <a:endParaRPr kumimoji="1" lang="en-US" altLang="ja-JP" dirty="0" smtClean="0"/>
          </a:p>
          <a:p>
            <a:r>
              <a:rPr kumimoji="1" lang="ja-JP" altLang="en-US" dirty="0" smtClean="0"/>
              <a:t>これは提案法の大きな特徴で、先行研究ではパッチ内部は常に格子状の四角形メッシュで分割されていました。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2E8BBB4-2E7A-46BA-AA93-763A535B525A}" type="slidenum">
              <a:rPr kumimoji="1" lang="ja-JP" altLang="en-US" smtClean="0"/>
              <a:t>9</a:t>
            </a:fld>
            <a:endParaRPr kumimoji="1" lang="ja-JP" altLang="en-US"/>
          </a:p>
        </p:txBody>
      </p:sp>
    </p:spTree>
    <p:extLst>
      <p:ext uri="{BB962C8B-B14F-4D97-AF65-F5344CB8AC3E}">
        <p14:creationId xmlns:p14="http://schemas.microsoft.com/office/powerpoint/2010/main" val="2256877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0808"/>
            <a:ext cx="7772400" cy="1194793"/>
          </a:xfrm>
        </p:spPr>
        <p:txBody>
          <a:bodyPr/>
          <a:lstStyle>
            <a:lvl1pPr>
              <a:defRPr>
                <a:latin typeface="Trebuchet MS"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05200"/>
            <a:ext cx="6400800" cy="1752600"/>
          </a:xfrm>
        </p:spPr>
        <p:txBody>
          <a:bodyPr>
            <a:normAutofit/>
          </a:bodyPr>
          <a:lstStyle>
            <a:lvl1pPr marL="0" indent="0" algn="ctr">
              <a:buNone/>
              <a:defRPr sz="2800">
                <a:solidFill>
                  <a:schemeClr val="tx1"/>
                </a:solidFill>
                <a:latin typeface="Trebuchet M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grpSp>
        <p:nvGrpSpPr>
          <p:cNvPr id="8" name="Group 7"/>
          <p:cNvGrpSpPr/>
          <p:nvPr/>
        </p:nvGrpSpPr>
        <p:grpSpPr>
          <a:xfrm>
            <a:off x="-21771" y="3068964"/>
            <a:ext cx="9231873" cy="95088"/>
            <a:chOff x="-21771" y="3068964"/>
            <a:chExt cx="9231873" cy="95088"/>
          </a:xfrm>
        </p:grpSpPr>
        <p:sp>
          <p:nvSpPr>
            <p:cNvPr id="9"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10"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1"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35350" y="6088342"/>
            <a:ext cx="227330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IGL-Logo-Name-RGB-tight.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768" y="5931632"/>
            <a:ext cx="1548000" cy="881744"/>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012160" y="5994808"/>
            <a:ext cx="3008238" cy="755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14106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lvl1pPr>
              <a:defRPr>
                <a:latin typeface="Trebuchet MS"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71600"/>
            <a:ext cx="8229600" cy="4572001"/>
          </a:xfrm>
        </p:spPr>
        <p:txBody>
          <a:bodyPr/>
          <a:lstStyle>
            <a:lvl1pPr marL="342900" indent="-342900">
              <a:buClr>
                <a:srgbClr val="99CC33"/>
              </a:buClr>
              <a:buSzPct val="80000"/>
              <a:buFont typeface="Calibri" pitchFamily="34" charset="0"/>
              <a:buChar char="●"/>
              <a:defRPr>
                <a:latin typeface="Trebuchet MS"/>
                <a:cs typeface="Trebuchet MS"/>
              </a:defRPr>
            </a:lvl1pPr>
            <a:lvl2pPr marL="742950" indent="-285750">
              <a:buClr>
                <a:srgbClr val="99CC33"/>
              </a:buClr>
              <a:buFont typeface="Wingdings" pitchFamily="2" charset="2"/>
              <a:buChar char="§"/>
              <a:defRPr>
                <a:latin typeface="Trebuchet MS"/>
                <a:cs typeface="Trebuchet MS"/>
              </a:defRPr>
            </a:lvl2pPr>
            <a:lvl3pPr>
              <a:buClr>
                <a:srgbClr val="99CC33"/>
              </a:buClr>
              <a:defRPr>
                <a:latin typeface="Trebuchet MS"/>
                <a:cs typeface="Trebuchet MS"/>
              </a:defRPr>
            </a:lvl3pPr>
            <a:lvl4pPr marL="1600200" indent="-228600">
              <a:buClr>
                <a:srgbClr val="99CC33"/>
              </a:buClr>
              <a:buFont typeface="Wingdings" pitchFamily="2" charset="2"/>
              <a:buChar char="§"/>
              <a:defRPr>
                <a:latin typeface="Trebuchet MS"/>
                <a:cs typeface="Trebuchet MS"/>
              </a:defRPr>
            </a:lvl4pPr>
            <a:lvl5pPr marL="2057400" indent="-228600">
              <a:buClr>
                <a:schemeClr val="bg1">
                  <a:lumMod val="75000"/>
                </a:schemeClr>
              </a:buClr>
              <a:buFont typeface="Arial" pitchFamily="34" charset="0"/>
              <a:buChar char="•"/>
              <a:defRPr>
                <a:latin typeface="Trebuchet MS"/>
                <a:cs typeface="Trebuchet M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6353944" y="6354707"/>
            <a:ext cx="594320" cy="365125"/>
          </a:xfrm>
        </p:spPr>
        <p:txBody>
          <a:bodyPr vert="horz" lIns="91440" tIns="45720" rIns="91440" bIns="45720" rtlCol="0" anchor="ctr"/>
          <a:lstStyle>
            <a:lvl1pPr>
              <a:defRPr lang="en-US" smtClean="0">
                <a:latin typeface="Trebuchet MS" pitchFamily="34" charset="0"/>
              </a:defRPr>
            </a:lvl1pPr>
          </a:lstStyle>
          <a:p>
            <a:fld id="{6D1D10BF-5A7D-BB40-8492-A9C98C1E9B06}" type="slidenum">
              <a:rPr lang="en-US" smtClean="0"/>
              <a:t>‹#›</a:t>
            </a:fld>
            <a:endParaRPr lang="en-US"/>
          </a:p>
        </p:txBody>
      </p:sp>
      <p:grpSp>
        <p:nvGrpSpPr>
          <p:cNvPr id="7" name="Group 6"/>
          <p:cNvGrpSpPr/>
          <p:nvPr/>
        </p:nvGrpSpPr>
        <p:grpSpPr>
          <a:xfrm>
            <a:off x="-21771" y="971711"/>
            <a:ext cx="9231873" cy="95089"/>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6221885"/>
            <a:ext cx="9231873" cy="102715"/>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63318" y="6421108"/>
            <a:ext cx="1217364" cy="304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354966" y="6399015"/>
            <a:ext cx="274434" cy="276999"/>
          </a:xfrm>
          <a:prstGeom prst="rect">
            <a:avLst/>
          </a:prstGeom>
        </p:spPr>
        <p:txBody>
          <a:bodyPr vert="horz" lIns="91440" tIns="45720" rIns="91440" bIns="45720" rtlCol="0" anchor="ctr"/>
          <a:lstStyle/>
          <a:p>
            <a:pPr lvl="0" algn="ctr"/>
            <a:r>
              <a:rPr lang="en-US" sz="1200" dirty="0" smtClean="0">
                <a:solidFill>
                  <a:schemeClr val="tx1">
                    <a:tint val="75000"/>
                  </a:schemeClr>
                </a:solidFill>
                <a:latin typeface="Trebuchet MS" pitchFamily="34" charset="0"/>
              </a:rPr>
              <a:t>#</a:t>
            </a:r>
            <a:endParaRPr lang="en-US" sz="1200" dirty="0">
              <a:solidFill>
                <a:schemeClr val="tx1">
                  <a:tint val="75000"/>
                </a:schemeClr>
              </a:solidFill>
              <a:latin typeface="Trebuchet MS" pitchFamily="34" charset="0"/>
            </a:endParaRPr>
          </a:p>
        </p:txBody>
      </p:sp>
      <p:pic>
        <p:nvPicPr>
          <p:cNvPr id="19" name="Picture 18" descr="IGL-Logo-RGB-tight.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0408" y="6364757"/>
            <a:ext cx="935999" cy="417043"/>
          </a:xfrm>
          <a:prstGeom prst="rect">
            <a:avLst/>
          </a:prstGeom>
        </p:spPr>
      </p:pic>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380312" y="6360079"/>
            <a:ext cx="1698072" cy="426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88326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lvl1pPr>
              <a:defRPr>
                <a:latin typeface="Trebuchet MS" pitchFamily="34" charset="0"/>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6353944" y="6354707"/>
            <a:ext cx="594320" cy="365125"/>
          </a:xfrm>
        </p:spPr>
        <p:txBody>
          <a:bodyPr vert="horz" lIns="91440" tIns="45720" rIns="91440" bIns="45720" rtlCol="0" anchor="ctr"/>
          <a:lstStyle>
            <a:lvl1pPr>
              <a:defRPr lang="en-US" smtClean="0">
                <a:latin typeface="Trebuchet MS" pitchFamily="34" charset="0"/>
              </a:defRPr>
            </a:lvl1pPr>
          </a:lstStyle>
          <a:p>
            <a:fld id="{6D1D10BF-5A7D-BB40-8492-A9C98C1E9B06}" type="slidenum">
              <a:rPr lang="en-US" smtClean="0"/>
              <a:t>‹#›</a:t>
            </a:fld>
            <a:endParaRPr lang="en-US"/>
          </a:p>
        </p:txBody>
      </p:sp>
      <p:grpSp>
        <p:nvGrpSpPr>
          <p:cNvPr id="7" name="Group 6"/>
          <p:cNvGrpSpPr/>
          <p:nvPr/>
        </p:nvGrpSpPr>
        <p:grpSpPr>
          <a:xfrm>
            <a:off x="-21771" y="971711"/>
            <a:ext cx="9231873" cy="95089"/>
            <a:chOff x="-21771" y="872995"/>
            <a:chExt cx="9231873" cy="95089"/>
          </a:xfrm>
        </p:grpSpPr>
        <p:sp>
          <p:nvSpPr>
            <p:cNvPr id="8" name="Freihandform 8"/>
            <p:cNvSpPr/>
            <p:nvPr/>
          </p:nvSpPr>
          <p:spPr>
            <a:xfrm>
              <a:off x="-7260" y="896075"/>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9" name="Freihandform 9"/>
            <p:cNvSpPr/>
            <p:nvPr/>
          </p:nvSpPr>
          <p:spPr>
            <a:xfrm>
              <a:off x="-7260" y="872995"/>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0" name="Freihandform 10"/>
            <p:cNvSpPr/>
            <p:nvPr/>
          </p:nvSpPr>
          <p:spPr>
            <a:xfrm>
              <a:off x="-21771" y="910029"/>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grpSp>
        <p:nvGrpSpPr>
          <p:cNvPr id="11" name="Group 10"/>
          <p:cNvGrpSpPr/>
          <p:nvPr/>
        </p:nvGrpSpPr>
        <p:grpSpPr>
          <a:xfrm>
            <a:off x="-36511" y="6221885"/>
            <a:ext cx="9231873" cy="102715"/>
            <a:chOff x="-36511" y="6062590"/>
            <a:chExt cx="9231873" cy="102715"/>
          </a:xfrm>
        </p:grpSpPr>
        <p:sp>
          <p:nvSpPr>
            <p:cNvPr id="12" name="Freihandform 11"/>
            <p:cNvSpPr/>
            <p:nvPr/>
          </p:nvSpPr>
          <p:spPr>
            <a:xfrm>
              <a:off x="-22000" y="6065480"/>
              <a:ext cx="9217362" cy="53071"/>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Trebuchet MS" pitchFamily="34" charset="0"/>
              </a:endParaRPr>
            </a:p>
          </p:txBody>
        </p:sp>
        <p:sp>
          <p:nvSpPr>
            <p:cNvPr id="13" name="Freihandform 12"/>
            <p:cNvSpPr/>
            <p:nvPr/>
          </p:nvSpPr>
          <p:spPr>
            <a:xfrm>
              <a:off x="-22000" y="6078858"/>
              <a:ext cx="9151260" cy="86447"/>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sp>
          <p:nvSpPr>
            <p:cNvPr id="14" name="Freihandform 13"/>
            <p:cNvSpPr/>
            <p:nvPr/>
          </p:nvSpPr>
          <p:spPr>
            <a:xfrm>
              <a:off x="-36511" y="6062590"/>
              <a:ext cx="9165771" cy="52779"/>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D9D9D9"/>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Trebuchet MS" pitchFamily="34" charset="0"/>
              </a:endParaRPr>
            </a:p>
          </p:txBody>
        </p:sp>
      </p:grpSp>
      <p:pic>
        <p:nvPicPr>
          <p:cNvPr id="1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63318" y="6417663"/>
            <a:ext cx="1217364" cy="304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354966" y="6399015"/>
            <a:ext cx="274434" cy="276999"/>
          </a:xfrm>
          <a:prstGeom prst="rect">
            <a:avLst/>
          </a:prstGeom>
        </p:spPr>
        <p:txBody>
          <a:bodyPr vert="horz" lIns="91440" tIns="45720" rIns="91440" bIns="45720" rtlCol="0" anchor="ctr"/>
          <a:lstStyle/>
          <a:p>
            <a:pPr lvl="0" algn="ctr"/>
            <a:r>
              <a:rPr lang="en-US" sz="1200" dirty="0" smtClean="0">
                <a:solidFill>
                  <a:schemeClr val="tx1">
                    <a:tint val="75000"/>
                  </a:schemeClr>
                </a:solidFill>
                <a:latin typeface="Trebuchet MS" pitchFamily="34" charset="0"/>
              </a:rPr>
              <a:t>#</a:t>
            </a:r>
            <a:endParaRPr lang="en-US" sz="1200" dirty="0">
              <a:solidFill>
                <a:schemeClr val="tx1">
                  <a:tint val="75000"/>
                </a:schemeClr>
              </a:solidFill>
              <a:latin typeface="Trebuchet MS" pitchFamily="34" charset="0"/>
            </a:endParaRPr>
          </a:p>
        </p:txBody>
      </p:sp>
      <p:pic>
        <p:nvPicPr>
          <p:cNvPr id="19" name="Picture 18" descr="IGL-Logo-RGB-tight.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0408" y="6364757"/>
            <a:ext cx="935999" cy="417043"/>
          </a:xfrm>
          <a:prstGeom prst="rect">
            <a:avLst/>
          </a:prstGeom>
        </p:spPr>
      </p:pic>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380312" y="6360079"/>
            <a:ext cx="1698072" cy="426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07896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4267200"/>
            <a:ext cx="7772400" cy="1362075"/>
          </a:xfrm>
        </p:spPr>
        <p:txBody>
          <a:bodyPr vert="horz" lIns="91440" tIns="45720" rIns="91440" bIns="45720" rtlCol="0" anchor="ctr">
            <a:normAutofit/>
          </a:bodyPr>
          <a:lstStyle>
            <a:lvl1pPr algn="l">
              <a:defRPr lang="en-US">
                <a:latin typeface="Trebuchet MS" pitchFamily="34" charset="0"/>
              </a:defRPr>
            </a:lvl1pPr>
          </a:lstStyle>
          <a:p>
            <a:pPr lvl="0"/>
            <a:r>
              <a:rPr lang="en-US" smtClean="0"/>
              <a:t>Click to edit Master title style</a:t>
            </a:r>
            <a:endParaRPr lang="en-US" dirty="0"/>
          </a:p>
        </p:txBody>
      </p:sp>
      <p:sp>
        <p:nvSpPr>
          <p:cNvPr id="3" name="Text Placeholder 2"/>
          <p:cNvSpPr>
            <a:spLocks noGrp="1"/>
          </p:cNvSpPr>
          <p:nvPr>
            <p:ph type="body" idx="1"/>
          </p:nvPr>
        </p:nvSpPr>
        <p:spPr>
          <a:xfrm>
            <a:off x="722313" y="2767013"/>
            <a:ext cx="7772400" cy="1500187"/>
          </a:xfrm>
        </p:spPr>
        <p:txBody>
          <a:bodyPr anchor="b"/>
          <a:lstStyle>
            <a:lvl1pPr marL="0" indent="0">
              <a:buNone/>
              <a:defRPr sz="2000">
                <a:solidFill>
                  <a:schemeClr val="tx1">
                    <a:tint val="75000"/>
                  </a:schemeClr>
                </a:solidFill>
                <a:latin typeface="Trebuchet MS"/>
                <a:cs typeface="Trebuchet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p:nvGrpSpPr>
        <p:grpSpPr>
          <a:xfrm>
            <a:off x="0" y="4343400"/>
            <a:ext cx="9231873" cy="95088"/>
            <a:chOff x="-21771" y="3068964"/>
            <a:chExt cx="9231873" cy="95088"/>
          </a:xfrm>
        </p:grpSpPr>
        <p:sp>
          <p:nvSpPr>
            <p:cNvPr id="8" name="Freihandform 9"/>
            <p:cNvSpPr/>
            <p:nvPr/>
          </p:nvSpPr>
          <p:spPr>
            <a:xfrm>
              <a:off x="-7260" y="3092034"/>
              <a:ext cx="9217362" cy="58384"/>
            </a:xfrm>
            <a:custGeom>
              <a:avLst/>
              <a:gdLst>
                <a:gd name="f0" fmla="val 10800000"/>
                <a:gd name="f1" fmla="val 5400000"/>
                <a:gd name="f2" fmla="val 180"/>
                <a:gd name="f3" fmla="val w"/>
                <a:gd name="f4" fmla="val h"/>
                <a:gd name="f5" fmla="val 0"/>
                <a:gd name="f6" fmla="val 9217365"/>
                <a:gd name="f7" fmla="val 58382"/>
                <a:gd name="f8" fmla="val 3156857"/>
                <a:gd name="f9" fmla="val 58057"/>
                <a:gd name="f10" fmla="val 4259943"/>
                <a:gd name="f11" fmla="val 59267"/>
                <a:gd name="f12" fmla="val 5737981"/>
                <a:gd name="f13" fmla="val 7257"/>
                <a:gd name="f14" fmla="val 6618514"/>
                <a:gd name="f15" fmla="val 7499047"/>
                <a:gd name="f16" fmla="val 8017933"/>
                <a:gd name="f17" fmla="val 54428"/>
                <a:gd name="f18" fmla="val 8440057"/>
                <a:gd name="f19" fmla="val 8862181"/>
                <a:gd name="f20" fmla="val 61686"/>
                <a:gd name="f21" fmla="val 9033933"/>
                <a:gd name="f22" fmla="val 33867"/>
                <a:gd name="f23" fmla="val 9151257"/>
                <a:gd name="f24" fmla="val 29029"/>
                <a:gd name="f25" fmla="val 9268581"/>
                <a:gd name="f26" fmla="val 24191"/>
                <a:gd name="f27" fmla="val 9206290"/>
                <a:gd name="f28" fmla="val 26610"/>
                <a:gd name="f29" fmla="val 9144000"/>
                <a:gd name="f30" fmla="+- 0 0 -90"/>
                <a:gd name="f31" fmla="*/ f3 1 9217365"/>
                <a:gd name="f32" fmla="*/ f4 1 58382"/>
                <a:gd name="f33" fmla="val f5"/>
                <a:gd name="f34" fmla="val f6"/>
                <a:gd name="f35" fmla="val f7"/>
                <a:gd name="f36" fmla="*/ f30 f0 1"/>
                <a:gd name="f37" fmla="+- f35 0 f33"/>
                <a:gd name="f38" fmla="+- f34 0 f33"/>
                <a:gd name="f39" fmla="*/ f36 1 f2"/>
                <a:gd name="f40" fmla="*/ f38 1 9217365"/>
                <a:gd name="f41" fmla="*/ f37 1 58382"/>
                <a:gd name="f42" fmla="*/ 0 f38 1"/>
                <a:gd name="f43" fmla="*/ 0 f37 1"/>
                <a:gd name="f44" fmla="*/ 3156857 f38 1"/>
                <a:gd name="f45" fmla="*/ 58057 f37 1"/>
                <a:gd name="f46" fmla="*/ 6618514 f38 1"/>
                <a:gd name="f47" fmla="*/ 7257 f37 1"/>
                <a:gd name="f48" fmla="*/ 8440057 f38 1"/>
                <a:gd name="f49" fmla="*/ 9151257 f38 1"/>
                <a:gd name="f50" fmla="*/ 29029 f37 1"/>
                <a:gd name="f51" fmla="*/ 9144000 f38 1"/>
                <a:gd name="f52" fmla="+- f39 0 f1"/>
                <a:gd name="f53" fmla="*/ f42 1 9217365"/>
                <a:gd name="f54" fmla="*/ f43 1 58382"/>
                <a:gd name="f55" fmla="*/ f44 1 9217365"/>
                <a:gd name="f56" fmla="*/ f45 1 58382"/>
                <a:gd name="f57" fmla="*/ f46 1 9217365"/>
                <a:gd name="f58" fmla="*/ f47 1 58382"/>
                <a:gd name="f59" fmla="*/ f48 1 9217365"/>
                <a:gd name="f60" fmla="*/ f49 1 9217365"/>
                <a:gd name="f61" fmla="*/ f50 1 58382"/>
                <a:gd name="f62" fmla="*/ f51 1 9217365"/>
                <a:gd name="f63" fmla="*/ f33 1 f40"/>
                <a:gd name="f64" fmla="*/ f34 1 f40"/>
                <a:gd name="f65" fmla="*/ f33 1 f41"/>
                <a:gd name="f66" fmla="*/ f35 1 f41"/>
                <a:gd name="f67" fmla="*/ f53 1 f40"/>
                <a:gd name="f68" fmla="*/ f54 1 f41"/>
                <a:gd name="f69" fmla="*/ f55 1 f40"/>
                <a:gd name="f70" fmla="*/ f56 1 f41"/>
                <a:gd name="f71" fmla="*/ f57 1 f40"/>
                <a:gd name="f72" fmla="*/ f58 1 f41"/>
                <a:gd name="f73" fmla="*/ f59 1 f40"/>
                <a:gd name="f74" fmla="*/ f60 1 f40"/>
                <a:gd name="f75" fmla="*/ f61 1 f41"/>
                <a:gd name="f76" fmla="*/ f62 1 f40"/>
                <a:gd name="f77" fmla="*/ f63 f31 1"/>
                <a:gd name="f78" fmla="*/ f64 f31 1"/>
                <a:gd name="f79" fmla="*/ f66 f32 1"/>
                <a:gd name="f80" fmla="*/ f65 f32 1"/>
                <a:gd name="f81" fmla="*/ f67 f31 1"/>
                <a:gd name="f82" fmla="*/ f68 f32 1"/>
                <a:gd name="f83" fmla="*/ f69 f31 1"/>
                <a:gd name="f84" fmla="*/ f70 f32 1"/>
                <a:gd name="f85" fmla="*/ f71 f31 1"/>
                <a:gd name="f86" fmla="*/ f72 f32 1"/>
                <a:gd name="f87" fmla="*/ f73 f31 1"/>
                <a:gd name="f88" fmla="*/ f74 f31 1"/>
                <a:gd name="f89" fmla="*/ f75 f32 1"/>
                <a:gd name="f90" fmla="*/ f76 f31 1"/>
              </a:gdLst>
              <a:ahLst/>
              <a:cxnLst>
                <a:cxn ang="3cd4">
                  <a:pos x="hc" y="t"/>
                </a:cxn>
                <a:cxn ang="0">
                  <a:pos x="r" y="vc"/>
                </a:cxn>
                <a:cxn ang="cd4">
                  <a:pos x="hc" y="b"/>
                </a:cxn>
                <a:cxn ang="cd2">
                  <a:pos x="l" y="vc"/>
                </a:cxn>
                <a:cxn ang="f52">
                  <a:pos x="f81" y="f82"/>
                </a:cxn>
                <a:cxn ang="f52">
                  <a:pos x="f83" y="f84"/>
                </a:cxn>
                <a:cxn ang="f52">
                  <a:pos x="f85" y="f86"/>
                </a:cxn>
                <a:cxn ang="f52">
                  <a:pos x="f87" y="f84"/>
                </a:cxn>
                <a:cxn ang="f52">
                  <a:pos x="f88" y="f89"/>
                </a:cxn>
                <a:cxn ang="f52">
                  <a:pos x="f90" y="f89"/>
                </a:cxn>
              </a:cxnLst>
              <a:rect l="f77" t="f80" r="f78" b="f79"/>
              <a:pathLst>
                <a:path w="9217365" h="58382">
                  <a:moveTo>
                    <a:pt x="f5" y="f5"/>
                  </a:moveTo>
                  <a:lnTo>
                    <a:pt x="f8" y="f9"/>
                  </a:lnTo>
                  <a:cubicBezTo>
                    <a:pt x="f10" y="f11"/>
                    <a:pt x="f12" y="f13"/>
                    <a:pt x="f14" y="f13"/>
                  </a:cubicBezTo>
                  <a:cubicBezTo>
                    <a:pt x="f15" y="f13"/>
                    <a:pt x="f16" y="f17"/>
                    <a:pt x="f18" y="f9"/>
                  </a:cubicBezTo>
                  <a:cubicBezTo>
                    <a:pt x="f19" y="f20"/>
                    <a:pt x="f21" y="f22"/>
                    <a:pt x="f23" y="f24"/>
                  </a:cubicBezTo>
                  <a:cubicBezTo>
                    <a:pt x="f25" y="f26"/>
                    <a:pt x="f27" y="f28"/>
                    <a:pt x="f29" y="f24"/>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99CC33"/>
                </a:solidFill>
                <a:uFillTx/>
                <a:latin typeface="Calibri"/>
              </a:endParaRPr>
            </a:p>
          </p:txBody>
        </p:sp>
        <p:sp>
          <p:nvSpPr>
            <p:cNvPr id="9" name="Freihandform 10"/>
            <p:cNvSpPr/>
            <p:nvPr/>
          </p:nvSpPr>
          <p:spPr>
            <a:xfrm>
              <a:off x="-7260" y="3068964"/>
              <a:ext cx="9151260" cy="95088"/>
            </a:xfrm>
            <a:custGeom>
              <a:avLst/>
              <a:gdLst>
                <a:gd name="f0" fmla="val 10800000"/>
                <a:gd name="f1" fmla="val 5400000"/>
                <a:gd name="f2" fmla="val 180"/>
                <a:gd name="f3" fmla="val w"/>
                <a:gd name="f4" fmla="val h"/>
                <a:gd name="f5" fmla="val 0"/>
                <a:gd name="f6" fmla="val 9151257"/>
                <a:gd name="f7" fmla="val 131343"/>
                <a:gd name="f8" fmla="val 37000"/>
                <a:gd name="f9" fmla="val 241904"/>
                <a:gd name="f10" fmla="val 16438"/>
                <a:gd name="f11" fmla="val 483809"/>
                <a:gd name="f12" fmla="val -4124"/>
                <a:gd name="f13" fmla="val 979714"/>
                <a:gd name="f14" fmla="val 714"/>
                <a:gd name="f15" fmla="val 1475619"/>
                <a:gd name="f16" fmla="val 5552"/>
                <a:gd name="f17" fmla="val 2310190"/>
                <a:gd name="f18" fmla="val 52724"/>
                <a:gd name="f19" fmla="val 2975428"/>
                <a:gd name="f20" fmla="val 66029"/>
                <a:gd name="f21" fmla="val 3640666"/>
                <a:gd name="f22" fmla="val 79334"/>
                <a:gd name="f23" fmla="val 4338562"/>
                <a:gd name="f24" fmla="val 85381"/>
                <a:gd name="f25" fmla="val 4971143"/>
                <a:gd name="f26" fmla="val 80543"/>
                <a:gd name="f27" fmla="val 5603724"/>
                <a:gd name="f28" fmla="val 75705"/>
                <a:gd name="f29" fmla="val 6770914"/>
                <a:gd name="f30" fmla="val 8164286"/>
                <a:gd name="f31" fmla="val 44257"/>
                <a:gd name="f32" fmla="val 8561010"/>
                <a:gd name="f33" fmla="val 59981"/>
                <a:gd name="f34" fmla="val 8856133"/>
                <a:gd name="f35" fmla="val 95662"/>
                <a:gd name="f36" fmla="+- 0 0 -90"/>
                <a:gd name="f37" fmla="*/ f3 1 9151257"/>
                <a:gd name="f38" fmla="*/ f4 1 131343"/>
                <a:gd name="f39" fmla="val f5"/>
                <a:gd name="f40" fmla="val f6"/>
                <a:gd name="f41" fmla="val f7"/>
                <a:gd name="f42" fmla="*/ f36 f0 1"/>
                <a:gd name="f43" fmla="+- f41 0 f39"/>
                <a:gd name="f44" fmla="+- f40 0 f39"/>
                <a:gd name="f45" fmla="*/ f42 1 f2"/>
                <a:gd name="f46" fmla="*/ f44 1 9151257"/>
                <a:gd name="f47" fmla="*/ f43 1 131343"/>
                <a:gd name="f48" fmla="*/ 0 f44 1"/>
                <a:gd name="f49" fmla="*/ 37000 f43 1"/>
                <a:gd name="f50" fmla="*/ 979714 f44 1"/>
                <a:gd name="f51" fmla="*/ 714 f43 1"/>
                <a:gd name="f52" fmla="*/ 2975428 f44 1"/>
                <a:gd name="f53" fmla="*/ 66029 f43 1"/>
                <a:gd name="f54" fmla="*/ 4971143 f44 1"/>
                <a:gd name="f55" fmla="*/ 80543 f43 1"/>
                <a:gd name="f56" fmla="*/ 6770914 f44 1"/>
                <a:gd name="f57" fmla="*/ 8164286 f44 1"/>
                <a:gd name="f58" fmla="*/ 44257 f43 1"/>
                <a:gd name="f59" fmla="*/ 9151257 f44 1"/>
                <a:gd name="f60" fmla="*/ 131343 f43 1"/>
                <a:gd name="f61" fmla="+- f45 0 f1"/>
                <a:gd name="f62" fmla="*/ f48 1 9151257"/>
                <a:gd name="f63" fmla="*/ f49 1 131343"/>
                <a:gd name="f64" fmla="*/ f50 1 9151257"/>
                <a:gd name="f65" fmla="*/ f51 1 131343"/>
                <a:gd name="f66" fmla="*/ f52 1 9151257"/>
                <a:gd name="f67" fmla="*/ f53 1 131343"/>
                <a:gd name="f68" fmla="*/ f54 1 9151257"/>
                <a:gd name="f69" fmla="*/ f55 1 131343"/>
                <a:gd name="f70" fmla="*/ f56 1 9151257"/>
                <a:gd name="f71" fmla="*/ f57 1 9151257"/>
                <a:gd name="f72" fmla="*/ f58 1 131343"/>
                <a:gd name="f73" fmla="*/ f59 1 9151257"/>
                <a:gd name="f74" fmla="*/ f60 1 131343"/>
                <a:gd name="f75" fmla="*/ f39 1 f46"/>
                <a:gd name="f76" fmla="*/ f40 1 f46"/>
                <a:gd name="f77" fmla="*/ f39 1 f47"/>
                <a:gd name="f78" fmla="*/ f41 1 f47"/>
                <a:gd name="f79" fmla="*/ f62 1 f46"/>
                <a:gd name="f80" fmla="*/ f63 1 f47"/>
                <a:gd name="f81" fmla="*/ f64 1 f46"/>
                <a:gd name="f82" fmla="*/ f65 1 f47"/>
                <a:gd name="f83" fmla="*/ f66 1 f46"/>
                <a:gd name="f84" fmla="*/ f67 1 f47"/>
                <a:gd name="f85" fmla="*/ f68 1 f46"/>
                <a:gd name="f86" fmla="*/ f69 1 f47"/>
                <a:gd name="f87" fmla="*/ f70 1 f46"/>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7 1"/>
                <a:gd name="f103" fmla="*/ f86 f38 1"/>
                <a:gd name="f104" fmla="*/ f87 f37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102" y="f103"/>
                </a:cxn>
                <a:cxn ang="f61">
                  <a:pos x="f104" y="f97"/>
                </a:cxn>
                <a:cxn ang="f61">
                  <a:pos x="f105" y="f106"/>
                </a:cxn>
                <a:cxn ang="f61">
                  <a:pos x="f107" y="f108"/>
                </a:cxn>
              </a:cxnLst>
              <a:rect l="f92" t="f95" r="f93" b="f94"/>
              <a:pathLst>
                <a:path w="9151257" h="131343">
                  <a:moveTo>
                    <a:pt x="f5" y="f8"/>
                  </a:moveTo>
                  <a:cubicBezTo>
                    <a:pt x="f9" y="f10"/>
                    <a:pt x="f11" y="f12"/>
                    <a:pt x="f13" y="f14"/>
                  </a:cubicBezTo>
                  <a:cubicBezTo>
                    <a:pt x="f15" y="f16"/>
                    <a:pt x="f17" y="f18"/>
                    <a:pt x="f19" y="f20"/>
                  </a:cubicBezTo>
                  <a:cubicBezTo>
                    <a:pt x="f21" y="f22"/>
                    <a:pt x="f23" y="f24"/>
                    <a:pt x="f25" y="f26"/>
                  </a:cubicBezTo>
                  <a:cubicBezTo>
                    <a:pt x="f27" y="f28"/>
                    <a:pt x="f29" y="f8"/>
                    <a:pt x="f29" y="f8"/>
                  </a:cubicBezTo>
                  <a:lnTo>
                    <a:pt x="f30" y="f31"/>
                  </a:lnTo>
                  <a:cubicBezTo>
                    <a:pt x="f32" y="f33"/>
                    <a:pt x="f34" y="f35"/>
                    <a:pt x="f6" y="f7"/>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10" name="Freihandform 11"/>
            <p:cNvSpPr/>
            <p:nvPr/>
          </p:nvSpPr>
          <p:spPr>
            <a:xfrm>
              <a:off x="-21771" y="3105988"/>
              <a:ext cx="9165771" cy="58055"/>
            </a:xfrm>
            <a:custGeom>
              <a:avLst/>
              <a:gdLst>
                <a:gd name="f0" fmla="val 10800000"/>
                <a:gd name="f1" fmla="val 5400000"/>
                <a:gd name="f2" fmla="val 180"/>
                <a:gd name="f3" fmla="val w"/>
                <a:gd name="f4" fmla="val h"/>
                <a:gd name="f5" fmla="val 0"/>
                <a:gd name="f6" fmla="val 9165771"/>
                <a:gd name="f7" fmla="val 58057"/>
                <a:gd name="f8" fmla="val 7257"/>
                <a:gd name="f9" fmla="val 2532742"/>
                <a:gd name="f10" fmla="val 3328609"/>
                <a:gd name="f11" fmla="val 6048"/>
                <a:gd name="f12" fmla="val 4775200"/>
                <a:gd name="f13" fmla="val 43543"/>
                <a:gd name="f14" fmla="val 5820228"/>
                <a:gd name="f15" fmla="val 6148009"/>
                <a:gd name="f16" fmla="val 6741885"/>
                <a:gd name="f17" fmla="val 8643257"/>
                <a:gd name="f18" fmla="val 36286"/>
                <a:gd name="f19" fmla="val 9047238"/>
                <a:gd name="f20" fmla="val 37496"/>
                <a:gd name="f21" fmla="val 9106504"/>
                <a:gd name="f22" fmla="val 44148"/>
                <a:gd name="f23" fmla="val 50800"/>
                <a:gd name="f24" fmla="+- 0 0 -90"/>
                <a:gd name="f25" fmla="*/ f3 1 9165771"/>
                <a:gd name="f26" fmla="*/ f4 1 58057"/>
                <a:gd name="f27" fmla="val f5"/>
                <a:gd name="f28" fmla="val f6"/>
                <a:gd name="f29" fmla="val f7"/>
                <a:gd name="f30" fmla="*/ f24 f0 1"/>
                <a:gd name="f31" fmla="+- f29 0 f27"/>
                <a:gd name="f32" fmla="+- f28 0 f27"/>
                <a:gd name="f33" fmla="*/ f30 1 f2"/>
                <a:gd name="f34" fmla="*/ f32 1 9165771"/>
                <a:gd name="f35" fmla="*/ f31 1 58057"/>
                <a:gd name="f36" fmla="*/ 0 f32 1"/>
                <a:gd name="f37" fmla="*/ 7257 f31 1"/>
                <a:gd name="f38" fmla="*/ 2532742 f32 1"/>
                <a:gd name="f39" fmla="*/ 0 f31 1"/>
                <a:gd name="f40" fmla="*/ 4775200 f32 1"/>
                <a:gd name="f41" fmla="*/ 43543 f31 1"/>
                <a:gd name="f42" fmla="*/ 5820228 f32 1"/>
                <a:gd name="f43" fmla="*/ 58057 f31 1"/>
                <a:gd name="f44" fmla="*/ 6741885 f32 1"/>
                <a:gd name="f45" fmla="*/ 8643257 f32 1"/>
                <a:gd name="f46" fmla="*/ 36286 f31 1"/>
                <a:gd name="f47" fmla="*/ 9165771 f32 1"/>
                <a:gd name="f48" fmla="*/ 50800 f31 1"/>
                <a:gd name="f49" fmla="+- f33 0 f1"/>
                <a:gd name="f50" fmla="*/ f36 1 9165771"/>
                <a:gd name="f51" fmla="*/ f37 1 58057"/>
                <a:gd name="f52" fmla="*/ f38 1 9165771"/>
                <a:gd name="f53" fmla="*/ f39 1 58057"/>
                <a:gd name="f54" fmla="*/ f40 1 9165771"/>
                <a:gd name="f55" fmla="*/ f41 1 58057"/>
                <a:gd name="f56" fmla="*/ f42 1 9165771"/>
                <a:gd name="f57" fmla="*/ f43 1 58057"/>
                <a:gd name="f58" fmla="*/ f44 1 9165771"/>
                <a:gd name="f59" fmla="*/ f45 1 9165771"/>
                <a:gd name="f60" fmla="*/ f46 1 58057"/>
                <a:gd name="f61" fmla="*/ f47 1 9165771"/>
                <a:gd name="f62" fmla="*/ f48 1 58057"/>
                <a:gd name="f63" fmla="*/ f27 1 f34"/>
                <a:gd name="f64" fmla="*/ f28 1 f34"/>
                <a:gd name="f65" fmla="*/ f27 1 f35"/>
                <a:gd name="f66" fmla="*/ f29 1 f35"/>
                <a:gd name="f67" fmla="*/ f50 1 f34"/>
                <a:gd name="f68" fmla="*/ f51 1 f35"/>
                <a:gd name="f69" fmla="*/ f52 1 f34"/>
                <a:gd name="f70" fmla="*/ f53 1 f35"/>
                <a:gd name="f71" fmla="*/ f54 1 f34"/>
                <a:gd name="f72" fmla="*/ f55 1 f35"/>
                <a:gd name="f73" fmla="*/ f56 1 f34"/>
                <a:gd name="f74" fmla="*/ f57 1 f35"/>
                <a:gd name="f75" fmla="*/ f58 1 f34"/>
                <a:gd name="f76" fmla="*/ f59 1 f34"/>
                <a:gd name="f77" fmla="*/ f60 1 f35"/>
                <a:gd name="f78" fmla="*/ f61 1 f34"/>
                <a:gd name="f79" fmla="*/ f62 1 f35"/>
                <a:gd name="f80" fmla="*/ f63 f25 1"/>
                <a:gd name="f81" fmla="*/ f64 f25 1"/>
                <a:gd name="f82" fmla="*/ f66 f26 1"/>
                <a:gd name="f83" fmla="*/ f65 f26 1"/>
                <a:gd name="f84" fmla="*/ f67 f25 1"/>
                <a:gd name="f85" fmla="*/ f68 f26 1"/>
                <a:gd name="f86" fmla="*/ f69 f25 1"/>
                <a:gd name="f87" fmla="*/ f70 f26 1"/>
                <a:gd name="f88" fmla="*/ f71 f25 1"/>
                <a:gd name="f89" fmla="*/ f72 f26 1"/>
                <a:gd name="f90" fmla="*/ f73 f25 1"/>
                <a:gd name="f91" fmla="*/ f74 f26 1"/>
                <a:gd name="f92" fmla="*/ f75 f25 1"/>
                <a:gd name="f93" fmla="*/ f76 f25 1"/>
                <a:gd name="f94" fmla="*/ f77 f26 1"/>
                <a:gd name="f95" fmla="*/ f78 f25 1"/>
                <a:gd name="f96" fmla="*/ f79 f26 1"/>
              </a:gdLst>
              <a:ahLst/>
              <a:cxnLst>
                <a:cxn ang="3cd4">
                  <a:pos x="hc" y="t"/>
                </a:cxn>
                <a:cxn ang="0">
                  <a:pos x="r" y="vc"/>
                </a:cxn>
                <a:cxn ang="cd4">
                  <a:pos x="hc" y="b"/>
                </a:cxn>
                <a:cxn ang="cd2">
                  <a:pos x="l" y="vc"/>
                </a:cxn>
                <a:cxn ang="f49">
                  <a:pos x="f84" y="f85"/>
                </a:cxn>
                <a:cxn ang="f49">
                  <a:pos x="f86" y="f87"/>
                </a:cxn>
                <a:cxn ang="f49">
                  <a:pos x="f88" y="f89"/>
                </a:cxn>
                <a:cxn ang="f49">
                  <a:pos x="f90" y="f91"/>
                </a:cxn>
                <a:cxn ang="f49">
                  <a:pos x="f92" y="f89"/>
                </a:cxn>
                <a:cxn ang="f49">
                  <a:pos x="f93" y="f94"/>
                </a:cxn>
                <a:cxn ang="f49">
                  <a:pos x="f95" y="f96"/>
                </a:cxn>
              </a:cxnLst>
              <a:rect l="f80" t="f83" r="f81" b="f82"/>
              <a:pathLst>
                <a:path w="9165771" h="58057">
                  <a:moveTo>
                    <a:pt x="f5" y="f8"/>
                  </a:moveTo>
                  <a:lnTo>
                    <a:pt x="f9" y="f5"/>
                  </a:lnTo>
                  <a:cubicBezTo>
                    <a:pt x="f10" y="f11"/>
                    <a:pt x="f12" y="f13"/>
                    <a:pt x="f12" y="f13"/>
                  </a:cubicBezTo>
                  <a:lnTo>
                    <a:pt x="f14" y="f7"/>
                  </a:lnTo>
                  <a:cubicBezTo>
                    <a:pt x="f15" y="f7"/>
                    <a:pt x="f16" y="f13"/>
                    <a:pt x="f16" y="f13"/>
                  </a:cubicBezTo>
                  <a:lnTo>
                    <a:pt x="f17" y="f18"/>
                  </a:lnTo>
                  <a:cubicBezTo>
                    <a:pt x="f19" y="f20"/>
                    <a:pt x="f21" y="f22"/>
                    <a:pt x="f6" y="f23"/>
                  </a:cubicBezTo>
                </a:path>
              </a:pathLst>
            </a:custGeom>
            <a:noFill/>
            <a:ln w="19046">
              <a:solidFill>
                <a:srgbClr val="99CC33"/>
              </a:solid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grpSp>
    </p:spTree>
    <p:extLst>
      <p:ext uri="{BB962C8B-B14F-4D97-AF65-F5344CB8AC3E}">
        <p14:creationId xmlns:p14="http://schemas.microsoft.com/office/powerpoint/2010/main" val="1878133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rebuchet MS"/>
                <a:cs typeface="Trebuchet MS"/>
              </a:defRPr>
            </a:lvl1pPr>
          </a:lstStyle>
          <a:p>
            <a:fld id="{18B24BDC-294F-4839-86C3-9E979AD2761F}" type="datetime1">
              <a:rPr lang="en-US" altLang="ja-JP" smtClean="0"/>
              <a:t>6/22/2013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rebuchet MS"/>
                <a:cs typeface="Trebuchet M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rebuchet MS"/>
                <a:cs typeface="Trebuchet MS"/>
              </a:defRPr>
            </a:lvl1pPr>
          </a:lstStyle>
          <a:p>
            <a:fld id="{6D1D10BF-5A7D-BB40-8492-A9C98C1E9B06}" type="slidenum">
              <a:rPr lang="en-US" smtClean="0"/>
              <a:t>‹#›</a:t>
            </a:fld>
            <a:endParaRPr lang="en-US"/>
          </a:p>
        </p:txBody>
      </p:sp>
    </p:spTree>
    <p:extLst>
      <p:ext uri="{BB962C8B-B14F-4D97-AF65-F5344CB8AC3E}">
        <p14:creationId xmlns:p14="http://schemas.microsoft.com/office/powerpoint/2010/main" val="1448370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Trebuchet MS"/>
          <a:ea typeface="+mj-ea"/>
          <a:cs typeface="Trebuchet M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a:ea typeface="+mn-ea"/>
          <a:cs typeface="Trebuchet M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a:ea typeface="+mn-ea"/>
          <a:cs typeface="Trebuchet M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a:ea typeface="+mn-ea"/>
          <a:cs typeface="Trebuchet M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a:ea typeface="+mn-ea"/>
          <a:cs typeface="Trebuchet M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a:ea typeface="+mn-ea"/>
          <a:cs typeface="Trebuchet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8.wav"/><Relationship Id="rId7" Type="http://schemas.openxmlformats.org/officeDocument/2006/relationships/image" Target="../media/image34.png"/><Relationship Id="rId2" Type="http://schemas.microsoft.com/office/2007/relationships/media" Target="../media/media17.mp4"/><Relationship Id="rId1" Type="http://schemas.openxmlformats.org/officeDocument/2006/relationships/video" Target="NULL" TargetMode="Externa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audio" Target="../media/media18.wav"/></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20.wav"/><Relationship Id="rId7" Type="http://schemas.openxmlformats.org/officeDocument/2006/relationships/image" Target="../media/image36.png"/><Relationship Id="rId2" Type="http://schemas.microsoft.com/office/2007/relationships/media" Target="../media/media19.mp4"/><Relationship Id="rId1" Type="http://schemas.openxmlformats.org/officeDocument/2006/relationships/video" Target="NULL" TargetMode="Externa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audio" Target="../media/media20.wav"/></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21.mp4"/><Relationship Id="rId7" Type="http://schemas.openxmlformats.org/officeDocument/2006/relationships/notesSlide" Target="../notesSlides/notesSlide14.xml"/><Relationship Id="rId2" Type="http://schemas.openxmlformats.org/officeDocument/2006/relationships/video" Target="NULL" TargetMode="External"/><Relationship Id="rId1" Type="http://schemas.openxmlformats.org/officeDocument/2006/relationships/tags" Target="../tags/tag8.xml"/><Relationship Id="rId6" Type="http://schemas.openxmlformats.org/officeDocument/2006/relationships/slideLayout" Target="../slideLayouts/slideLayout2.xml"/><Relationship Id="rId5" Type="http://schemas.openxmlformats.org/officeDocument/2006/relationships/audio" Target="../media/media22.wav"/><Relationship Id="rId4" Type="http://schemas.microsoft.com/office/2007/relationships/media" Target="../media/media22.wav"/><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4.wav"/><Relationship Id="rId7" Type="http://schemas.openxmlformats.org/officeDocument/2006/relationships/image" Target="../media/image39.png"/><Relationship Id="rId2" Type="http://schemas.microsoft.com/office/2007/relationships/media" Target="../media/media23.mp4"/><Relationship Id="rId1" Type="http://schemas.openxmlformats.org/officeDocument/2006/relationships/video" Target="NULL" TargetMode="External"/><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audio" Target="../media/media24.wa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26.wav"/><Relationship Id="rId2" Type="http://schemas.microsoft.com/office/2007/relationships/media" Target="../media/media26.wav"/><Relationship Id="rId1" Type="http://schemas.openxmlformats.org/officeDocument/2006/relationships/tags" Target="../tags/tag9.xml"/><Relationship Id="rId6" Type="http://schemas.openxmlformats.org/officeDocument/2006/relationships/image" Target="../media/image3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audio" Target="../media/media27.wav"/><Relationship Id="rId2" Type="http://schemas.microsoft.com/office/2007/relationships/media" Target="../media/media27.wav"/><Relationship Id="rId1" Type="http://schemas.openxmlformats.org/officeDocument/2006/relationships/tags" Target="../tags/tag10.xml"/><Relationship Id="rId6" Type="http://schemas.openxmlformats.org/officeDocument/2006/relationships/image" Target="../media/image37.png"/><Relationship Id="rId5" Type="http://schemas.openxmlformats.org/officeDocument/2006/relationships/notesSlide" Target="../notesSlides/notesSlide18.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slideLayout" Target="../slideLayouts/slideLayout2.xml"/><Relationship Id="rId7" Type="http://schemas.openxmlformats.org/officeDocument/2006/relationships/image" Target="../media/image610.png"/><Relationship Id="rId2" Type="http://schemas.openxmlformats.org/officeDocument/2006/relationships/audio" Target="../media/media28.wav"/><Relationship Id="rId1" Type="http://schemas.microsoft.com/office/2007/relationships/media" Target="../media/media28.wav"/><Relationship Id="rId6" Type="http://schemas.openxmlformats.org/officeDocument/2006/relationships/image" Target="../media/image510.png"/><Relationship Id="rId5" Type="http://schemas.openxmlformats.org/officeDocument/2006/relationships/image" Target="../media/image361.png"/><Relationship Id="rId10" Type="http://schemas.openxmlformats.org/officeDocument/2006/relationships/image" Target="../media/image16.png"/><Relationship Id="rId4" Type="http://schemas.openxmlformats.org/officeDocument/2006/relationships/notesSlide" Target="../notesSlides/notesSlide19.xml"/><Relationship Id="rId9" Type="http://schemas.openxmlformats.org/officeDocument/2006/relationships/image" Target="../media/image81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wav"/><Relationship Id="rId7" Type="http://schemas.microsoft.com/office/2007/relationships/hdphoto" Target="../media/hdphoto1.wdp"/><Relationship Id="rId2" Type="http://schemas.microsoft.com/office/2007/relationships/media" Target="../media/media2.wav"/><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2.xml"/><Relationship Id="rId4" Type="http://schemas.openxmlformats.org/officeDocument/2006/relationships/slideLayout" Target="../slideLayouts/slideLayout3.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audio" Target="../media/media29.wav"/><Relationship Id="rId7" Type="http://schemas.openxmlformats.org/officeDocument/2006/relationships/image" Target="../media/image510.png"/><Relationship Id="rId2" Type="http://schemas.microsoft.com/office/2007/relationships/media" Target="../media/media29.wav"/><Relationship Id="rId1" Type="http://schemas.openxmlformats.org/officeDocument/2006/relationships/tags" Target="../tags/tag11.xml"/><Relationship Id="rId6" Type="http://schemas.openxmlformats.org/officeDocument/2006/relationships/image" Target="../media/image371.png"/><Relationship Id="rId11" Type="http://schemas.openxmlformats.org/officeDocument/2006/relationships/image" Target="../media/image37.png"/><Relationship Id="rId5" Type="http://schemas.openxmlformats.org/officeDocument/2006/relationships/notesSlide" Target="../notesSlides/notesSlide20.xml"/><Relationship Id="rId10" Type="http://schemas.openxmlformats.org/officeDocument/2006/relationships/image" Target="../media/image810.png"/><Relationship Id="rId4" Type="http://schemas.openxmlformats.org/officeDocument/2006/relationships/slideLayout" Target="../slideLayouts/slideLayout2.xml"/><Relationship Id="rId9" Type="http://schemas.openxmlformats.org/officeDocument/2006/relationships/image" Target="../media/image100.png"/></Relationships>
</file>

<file path=ppt/slides/_rels/slide21.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audio" Target="../media/media30.wav"/><Relationship Id="rId7" Type="http://schemas.openxmlformats.org/officeDocument/2006/relationships/image" Target="../media/image510.png"/><Relationship Id="rId2" Type="http://schemas.microsoft.com/office/2007/relationships/media" Target="../media/media30.wav"/><Relationship Id="rId1" Type="http://schemas.openxmlformats.org/officeDocument/2006/relationships/tags" Target="../tags/tag12.xml"/><Relationship Id="rId6" Type="http://schemas.openxmlformats.org/officeDocument/2006/relationships/image" Target="../media/image371.png"/><Relationship Id="rId5" Type="http://schemas.openxmlformats.org/officeDocument/2006/relationships/notesSlide" Target="../notesSlides/notesSlide21.xml"/><Relationship Id="rId10" Type="http://schemas.openxmlformats.org/officeDocument/2006/relationships/image" Target="../media/image37.png"/><Relationship Id="rId4" Type="http://schemas.openxmlformats.org/officeDocument/2006/relationships/slideLayout" Target="../slideLayouts/slideLayout2.xml"/><Relationship Id="rId9" Type="http://schemas.openxmlformats.org/officeDocument/2006/relationships/image" Target="../media/image110.png"/></Relationships>
</file>

<file path=ppt/slides/_rels/slide22.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audio" Target="../media/media31.wav"/><Relationship Id="rId7" Type="http://schemas.openxmlformats.org/officeDocument/2006/relationships/image" Target="../media/image130.png"/><Relationship Id="rId2" Type="http://schemas.microsoft.com/office/2007/relationships/media" Target="../media/media31.wav"/><Relationship Id="rId1" Type="http://schemas.openxmlformats.org/officeDocument/2006/relationships/tags" Target="../tags/tag13.xml"/><Relationship Id="rId6" Type="http://schemas.openxmlformats.org/officeDocument/2006/relationships/image" Target="../media/image381.png"/><Relationship Id="rId5" Type="http://schemas.openxmlformats.org/officeDocument/2006/relationships/notesSlide" Target="../notesSlides/notesSlide22.xml"/><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32.wav"/><Relationship Id="rId7" Type="http://schemas.openxmlformats.org/officeDocument/2006/relationships/image" Target="../media/image140.png"/><Relationship Id="rId2" Type="http://schemas.microsoft.com/office/2007/relationships/media" Target="../media/media32.wav"/><Relationship Id="rId1" Type="http://schemas.openxmlformats.org/officeDocument/2006/relationships/tags" Target="../tags/tag14.xml"/><Relationship Id="rId6" Type="http://schemas.openxmlformats.org/officeDocument/2006/relationships/image" Target="../media/image381.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33.wav"/><Relationship Id="rId2" Type="http://schemas.microsoft.com/office/2007/relationships/media" Target="../media/media33.wav"/><Relationship Id="rId1" Type="http://schemas.openxmlformats.org/officeDocument/2006/relationships/tags" Target="../tags/tag15.xml"/><Relationship Id="rId6" Type="http://schemas.openxmlformats.org/officeDocument/2006/relationships/image" Target="../media/image16.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34.wav"/><Relationship Id="rId7" Type="http://schemas.openxmlformats.org/officeDocument/2006/relationships/image" Target="../media/image160.png"/><Relationship Id="rId2" Type="http://schemas.microsoft.com/office/2007/relationships/media" Target="../media/media34.wav"/><Relationship Id="rId1" Type="http://schemas.openxmlformats.org/officeDocument/2006/relationships/tags" Target="../tags/tag16.xml"/><Relationship Id="rId6" Type="http://schemas.openxmlformats.org/officeDocument/2006/relationships/image" Target="../media/image150.png"/><Relationship Id="rId5" Type="http://schemas.openxmlformats.org/officeDocument/2006/relationships/notesSlide" Target="../notesSlides/notesSlide25.xml"/><Relationship Id="rId4"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audio" Target="../media/media35.wav"/><Relationship Id="rId7" Type="http://schemas.openxmlformats.org/officeDocument/2006/relationships/image" Target="../media/image16.png"/><Relationship Id="rId2" Type="http://schemas.microsoft.com/office/2007/relationships/media" Target="../media/media35.wav"/><Relationship Id="rId1" Type="http://schemas.openxmlformats.org/officeDocument/2006/relationships/tags" Target="../tags/tag17.xml"/><Relationship Id="rId6" Type="http://schemas.openxmlformats.org/officeDocument/2006/relationships/image" Target="../media/image170.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wav"/><Relationship Id="rId1" Type="http://schemas.microsoft.com/office/2007/relationships/media" Target="../media/media36.wav"/><Relationship Id="rId5" Type="http://schemas.openxmlformats.org/officeDocument/2006/relationships/image" Target="../media/image1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audio" Target="../media/media37.wav"/><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16.png"/><Relationship Id="rId2" Type="http://schemas.microsoft.com/office/2007/relationships/media" Target="../media/media37.wav"/><Relationship Id="rId16" Type="http://schemas.openxmlformats.org/officeDocument/2006/relationships/image" Target="../media/image50.png"/><Relationship Id="rId1" Type="http://schemas.openxmlformats.org/officeDocument/2006/relationships/tags" Target="../tags/tag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notesSlide" Target="../notesSlides/notesSlide28.xml"/><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slideLayout" Target="../slideLayouts/slideLayout3.xml"/><Relationship Id="rId9" Type="http://schemas.openxmlformats.org/officeDocument/2006/relationships/image" Target="../media/image43.png"/><Relationship Id="rId1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audio" Target="../media/media38.wav"/><Relationship Id="rId7" Type="http://schemas.openxmlformats.org/officeDocument/2006/relationships/image" Target="../media/image511.png"/><Relationship Id="rId12" Type="http://schemas.openxmlformats.org/officeDocument/2006/relationships/image" Target="../media/image16.png"/><Relationship Id="rId2" Type="http://schemas.microsoft.com/office/2007/relationships/media" Target="../media/media38.wav"/><Relationship Id="rId1" Type="http://schemas.openxmlformats.org/officeDocument/2006/relationships/tags" Target="../tags/tag19.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notesSlide" Target="../notesSlides/notesSlide29.xml"/><Relationship Id="rId10" Type="http://schemas.openxmlformats.org/officeDocument/2006/relationships/image" Target="../media/image54.png"/><Relationship Id="rId4" Type="http://schemas.openxmlformats.org/officeDocument/2006/relationships/slideLayout" Target="../slideLayouts/slideLayout3.xml"/><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microsoft.com/office/2007/relationships/media" Target="../media/media6.mp4"/><Relationship Id="rId13" Type="http://schemas.openxmlformats.org/officeDocument/2006/relationships/notesSlide" Target="../notesSlides/notesSlide3.xml"/><Relationship Id="rId18" Type="http://schemas.openxmlformats.org/officeDocument/2006/relationships/image" Target="../media/image6.png"/><Relationship Id="rId3" Type="http://schemas.openxmlformats.org/officeDocument/2006/relationships/video" Target="../media/media3.mp4"/><Relationship Id="rId7" Type="http://schemas.openxmlformats.org/officeDocument/2006/relationships/video" Target="../media/media5.mp4"/><Relationship Id="rId12" Type="http://schemas.openxmlformats.org/officeDocument/2006/relationships/slideLayout" Target="../slideLayouts/slideLayout3.xml"/><Relationship Id="rId17" Type="http://schemas.openxmlformats.org/officeDocument/2006/relationships/image" Target="../media/image12.png"/><Relationship Id="rId2" Type="http://schemas.microsoft.com/office/2007/relationships/media" Target="../media/media3.mp4"/><Relationship Id="rId16" Type="http://schemas.openxmlformats.org/officeDocument/2006/relationships/image" Target="../media/image11.png"/><Relationship Id="rId1" Type="http://schemas.openxmlformats.org/officeDocument/2006/relationships/tags" Target="../tags/tag2.xml"/><Relationship Id="rId6" Type="http://schemas.microsoft.com/office/2007/relationships/media" Target="../media/media5.mp4"/><Relationship Id="rId11" Type="http://schemas.openxmlformats.org/officeDocument/2006/relationships/audio" Target="../media/media7.wav"/><Relationship Id="rId5" Type="http://schemas.openxmlformats.org/officeDocument/2006/relationships/video" Target="../media/media4.mp4"/><Relationship Id="rId15" Type="http://schemas.openxmlformats.org/officeDocument/2006/relationships/image" Target="../media/image10.png"/><Relationship Id="rId10" Type="http://schemas.microsoft.com/office/2007/relationships/media" Target="../media/media7.wav"/><Relationship Id="rId4" Type="http://schemas.microsoft.com/office/2007/relationships/media" Target="../media/media4.mp4"/><Relationship Id="rId9" Type="http://schemas.openxmlformats.org/officeDocument/2006/relationships/video" Target="../media/media6.mp4"/><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audio" Target="../media/media39.wav"/><Relationship Id="rId7" Type="http://schemas.openxmlformats.org/officeDocument/2006/relationships/image" Target="../media/image511.png"/><Relationship Id="rId12" Type="http://schemas.openxmlformats.org/officeDocument/2006/relationships/image" Target="../media/image16.png"/><Relationship Id="rId2" Type="http://schemas.microsoft.com/office/2007/relationships/media" Target="../media/media39.wav"/><Relationship Id="rId1" Type="http://schemas.openxmlformats.org/officeDocument/2006/relationships/tags" Target="../tags/tag20.xml"/><Relationship Id="rId6" Type="http://schemas.openxmlformats.org/officeDocument/2006/relationships/image" Target="../media/image56.png"/><Relationship Id="rId11" Type="http://schemas.openxmlformats.org/officeDocument/2006/relationships/image" Target="../media/image57.png"/><Relationship Id="rId5" Type="http://schemas.openxmlformats.org/officeDocument/2006/relationships/notesSlide" Target="../notesSlides/notesSlide30.xml"/><Relationship Id="rId10" Type="http://schemas.openxmlformats.org/officeDocument/2006/relationships/image" Target="../media/image54.png"/><Relationship Id="rId4" Type="http://schemas.openxmlformats.org/officeDocument/2006/relationships/slideLayout" Target="../slideLayouts/slideLayout3.xml"/><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3.xml"/><Relationship Id="rId7" Type="http://schemas.openxmlformats.org/officeDocument/2006/relationships/image" Target="../media/image52.png"/><Relationship Id="rId2" Type="http://schemas.openxmlformats.org/officeDocument/2006/relationships/audio" Target="../media/media40.wav"/><Relationship Id="rId1" Type="http://schemas.microsoft.com/office/2007/relationships/media" Target="../media/media40.wav"/><Relationship Id="rId6" Type="http://schemas.openxmlformats.org/officeDocument/2006/relationships/image" Target="../media/image511.png"/><Relationship Id="rId11" Type="http://schemas.openxmlformats.org/officeDocument/2006/relationships/image" Target="../media/image16.png"/><Relationship Id="rId5" Type="http://schemas.openxmlformats.org/officeDocument/2006/relationships/image" Target="../media/image58.png"/><Relationship Id="rId10" Type="http://schemas.openxmlformats.org/officeDocument/2006/relationships/image" Target="../media/image59.png"/><Relationship Id="rId4" Type="http://schemas.openxmlformats.org/officeDocument/2006/relationships/notesSlide" Target="../notesSlides/notesSlide31.xml"/><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3.xml"/><Relationship Id="rId7" Type="http://schemas.openxmlformats.org/officeDocument/2006/relationships/image" Target="../media/image52.png"/><Relationship Id="rId2" Type="http://schemas.openxmlformats.org/officeDocument/2006/relationships/audio" Target="../media/media41.wav"/><Relationship Id="rId1" Type="http://schemas.microsoft.com/office/2007/relationships/media" Target="../media/media41.wav"/><Relationship Id="rId6" Type="http://schemas.openxmlformats.org/officeDocument/2006/relationships/image" Target="../media/image511.png"/><Relationship Id="rId11" Type="http://schemas.openxmlformats.org/officeDocument/2006/relationships/image" Target="../media/image16.png"/><Relationship Id="rId5" Type="http://schemas.openxmlformats.org/officeDocument/2006/relationships/image" Target="../media/image60.png"/><Relationship Id="rId10" Type="http://schemas.openxmlformats.org/officeDocument/2006/relationships/image" Target="../media/image61.png"/><Relationship Id="rId4" Type="http://schemas.openxmlformats.org/officeDocument/2006/relationships/notesSlide" Target="../notesSlides/notesSlide32.xml"/><Relationship Id="rId9"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audio" Target="../media/media42.wav"/><Relationship Id="rId7" Type="http://schemas.openxmlformats.org/officeDocument/2006/relationships/image" Target="../media/image52.png"/><Relationship Id="rId2" Type="http://schemas.microsoft.com/office/2007/relationships/media" Target="../media/media42.wav"/><Relationship Id="rId1" Type="http://schemas.openxmlformats.org/officeDocument/2006/relationships/tags" Target="../tags/tag21.xml"/><Relationship Id="rId6" Type="http://schemas.openxmlformats.org/officeDocument/2006/relationships/image" Target="../media/image511.png"/><Relationship Id="rId11" Type="http://schemas.openxmlformats.org/officeDocument/2006/relationships/image" Target="../media/image16.png"/><Relationship Id="rId5" Type="http://schemas.openxmlformats.org/officeDocument/2006/relationships/notesSlide" Target="../notesSlides/notesSlide33.xml"/><Relationship Id="rId10" Type="http://schemas.openxmlformats.org/officeDocument/2006/relationships/image" Target="../media/image62.png"/><Relationship Id="rId4" Type="http://schemas.openxmlformats.org/officeDocument/2006/relationships/slideLayout" Target="../slideLayouts/slideLayout3.xml"/><Relationship Id="rId9"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video" Target="../media/media43.mp4"/><Relationship Id="rId7" Type="http://schemas.openxmlformats.org/officeDocument/2006/relationships/notesSlide" Target="../notesSlides/notesSlide34.xml"/><Relationship Id="rId2" Type="http://schemas.microsoft.com/office/2007/relationships/media" Target="../media/media43.mp4"/><Relationship Id="rId1" Type="http://schemas.openxmlformats.org/officeDocument/2006/relationships/tags" Target="../tags/tag22.xml"/><Relationship Id="rId6" Type="http://schemas.openxmlformats.org/officeDocument/2006/relationships/slideLayout" Target="../slideLayouts/slideLayout3.xml"/><Relationship Id="rId5" Type="http://schemas.openxmlformats.org/officeDocument/2006/relationships/audio" Target="../media/media44.wav"/><Relationship Id="rId4" Type="http://schemas.microsoft.com/office/2007/relationships/media" Target="../media/media44.wav"/><Relationship Id="rId9" Type="http://schemas.openxmlformats.org/officeDocument/2006/relationships/image" Target="../media/image16.png"/></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video" Target="../media/media45.mp4"/><Relationship Id="rId7" Type="http://schemas.openxmlformats.org/officeDocument/2006/relationships/notesSlide" Target="../notesSlides/notesSlide35.xml"/><Relationship Id="rId2" Type="http://schemas.microsoft.com/office/2007/relationships/media" Target="../media/media45.mp4"/><Relationship Id="rId1" Type="http://schemas.openxmlformats.org/officeDocument/2006/relationships/tags" Target="../tags/tag23.xml"/><Relationship Id="rId6" Type="http://schemas.openxmlformats.org/officeDocument/2006/relationships/slideLayout" Target="../slideLayouts/slideLayout3.xml"/><Relationship Id="rId5" Type="http://schemas.openxmlformats.org/officeDocument/2006/relationships/audio" Target="../media/media46.wav"/><Relationship Id="rId4" Type="http://schemas.microsoft.com/office/2007/relationships/media" Target="../media/media46.wav"/><Relationship Id="rId9"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7.wav"/><Relationship Id="rId1" Type="http://schemas.microsoft.com/office/2007/relationships/media" Target="../media/media47.wav"/><Relationship Id="rId5" Type="http://schemas.openxmlformats.org/officeDocument/2006/relationships/image" Target="../media/image1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9.wav"/><Relationship Id="rId7" Type="http://schemas.openxmlformats.org/officeDocument/2006/relationships/image" Target="../media/image65.png"/><Relationship Id="rId2" Type="http://schemas.microsoft.com/office/2007/relationships/media" Target="../media/media48.mp4"/><Relationship Id="rId1" Type="http://schemas.openxmlformats.org/officeDocument/2006/relationships/video" Target="NULL" TargetMode="External"/><Relationship Id="rId6" Type="http://schemas.openxmlformats.org/officeDocument/2006/relationships/notesSlide" Target="../notesSlides/notesSlide37.xml"/><Relationship Id="rId5" Type="http://schemas.openxmlformats.org/officeDocument/2006/relationships/slideLayout" Target="../slideLayouts/slideLayout3.xml"/><Relationship Id="rId4" Type="http://schemas.openxmlformats.org/officeDocument/2006/relationships/audio" Target="../media/media49.wav"/></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3.xml"/><Relationship Id="rId7" Type="http://schemas.openxmlformats.org/officeDocument/2006/relationships/image" Target="../media/image68.png"/><Relationship Id="rId2" Type="http://schemas.openxmlformats.org/officeDocument/2006/relationships/audio" Target="../media/media50.wav"/><Relationship Id="rId1" Type="http://schemas.microsoft.com/office/2007/relationships/media" Target="../media/media50.wav"/><Relationship Id="rId6" Type="http://schemas.openxmlformats.org/officeDocument/2006/relationships/image" Target="../media/image67.png"/><Relationship Id="rId11" Type="http://schemas.openxmlformats.org/officeDocument/2006/relationships/image" Target="../media/image16.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notesSlide" Target="../notesSlides/notesSlide38.xml"/><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3.xml"/><Relationship Id="rId7" Type="http://schemas.openxmlformats.org/officeDocument/2006/relationships/image" Target="../media/image74.png"/><Relationship Id="rId2" Type="http://schemas.openxmlformats.org/officeDocument/2006/relationships/audio" Target="../media/media51.wav"/><Relationship Id="rId1" Type="http://schemas.microsoft.com/office/2007/relationships/media" Target="../media/media51.wav"/><Relationship Id="rId6" Type="http://schemas.openxmlformats.org/officeDocument/2006/relationships/image" Target="../media/image73.png"/><Relationship Id="rId11" Type="http://schemas.openxmlformats.org/officeDocument/2006/relationships/image" Target="../media/image16.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notesSlide" Target="../notesSlides/notesSlide39.xml"/><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8.wav"/><Relationship Id="rId7" Type="http://schemas.openxmlformats.org/officeDocument/2006/relationships/image" Target="../media/image14.png"/><Relationship Id="rId2" Type="http://schemas.microsoft.com/office/2007/relationships/media" Target="../media/media8.wav"/><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3.xml"/><Relationship Id="rId7" Type="http://schemas.openxmlformats.org/officeDocument/2006/relationships/image" Target="../media/image80.png"/><Relationship Id="rId2" Type="http://schemas.openxmlformats.org/officeDocument/2006/relationships/audio" Target="../media/media52.wav"/><Relationship Id="rId1" Type="http://schemas.microsoft.com/office/2007/relationships/media" Target="../media/media52.wav"/><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40.xml"/><Relationship Id="rId9"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audio" Target="../media/media53.wav"/><Relationship Id="rId2" Type="http://schemas.microsoft.com/office/2007/relationships/media" Target="../media/media53.wav"/><Relationship Id="rId1" Type="http://schemas.openxmlformats.org/officeDocument/2006/relationships/tags" Target="../tags/tag24.xml"/><Relationship Id="rId6" Type="http://schemas.openxmlformats.org/officeDocument/2006/relationships/image" Target="../media/image16.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3.xml"/><Relationship Id="rId7" Type="http://schemas.openxmlformats.org/officeDocument/2006/relationships/image" Target="../media/image84.png"/><Relationship Id="rId2" Type="http://schemas.openxmlformats.org/officeDocument/2006/relationships/audio" Target="../media/media54.wav"/><Relationship Id="rId1" Type="http://schemas.microsoft.com/office/2007/relationships/media" Target="../media/media54.wav"/><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16.png"/><Relationship Id="rId4" Type="http://schemas.openxmlformats.org/officeDocument/2006/relationships/notesSlide" Target="../notesSlides/notesSlide42.xml"/><Relationship Id="rId9"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audio" Target="../media/media55.wav"/><Relationship Id="rId2" Type="http://schemas.microsoft.com/office/2007/relationships/media" Target="../media/media55.wav"/><Relationship Id="rId1" Type="http://schemas.openxmlformats.org/officeDocument/2006/relationships/tags" Target="../tags/tag25.xml"/><Relationship Id="rId6" Type="http://schemas.openxmlformats.org/officeDocument/2006/relationships/image" Target="../media/image16.pn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audio" Target="../media/media56.wav"/><Relationship Id="rId7" Type="http://schemas.openxmlformats.org/officeDocument/2006/relationships/image" Target="../media/image88.png"/><Relationship Id="rId2" Type="http://schemas.microsoft.com/office/2007/relationships/media" Target="../media/media56.wav"/><Relationship Id="rId1" Type="http://schemas.openxmlformats.org/officeDocument/2006/relationships/tags" Target="../tags/tag26.xml"/><Relationship Id="rId6" Type="http://schemas.openxmlformats.org/officeDocument/2006/relationships/image" Target="../media/image87.png"/><Relationship Id="rId11" Type="http://schemas.openxmlformats.org/officeDocument/2006/relationships/image" Target="../media/image16.png"/><Relationship Id="rId5" Type="http://schemas.openxmlformats.org/officeDocument/2006/relationships/notesSlide" Target="../notesSlides/notesSlide44.xml"/><Relationship Id="rId10" Type="http://schemas.openxmlformats.org/officeDocument/2006/relationships/image" Target="../media/image91.png"/><Relationship Id="rId4" Type="http://schemas.openxmlformats.org/officeDocument/2006/relationships/slideLayout" Target="../slideLayouts/slideLayout3.xml"/><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audio" Target="../media/media57.wav"/><Relationship Id="rId2" Type="http://schemas.microsoft.com/office/2007/relationships/media" Target="../media/media57.wav"/><Relationship Id="rId1" Type="http://schemas.openxmlformats.org/officeDocument/2006/relationships/tags" Target="../tags/tag27.xml"/><Relationship Id="rId6" Type="http://schemas.openxmlformats.org/officeDocument/2006/relationships/image" Target="../media/image16.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20.png"/><Relationship Id="rId3" Type="http://schemas.openxmlformats.org/officeDocument/2006/relationships/image" Target="../media/image290.png"/><Relationship Id="rId7" Type="http://schemas.openxmlformats.org/officeDocument/2006/relationships/image" Target="../media/image360.png"/><Relationship Id="rId12" Type="http://schemas.openxmlformats.org/officeDocument/2006/relationships/image" Target="../media/image41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0.png"/><Relationship Id="rId15" Type="http://schemas.openxmlformats.org/officeDocument/2006/relationships/image" Target="../media/image440.png"/><Relationship Id="rId10" Type="http://schemas.openxmlformats.org/officeDocument/2006/relationships/image" Target="../media/image390.png"/><Relationship Id="rId4" Type="http://schemas.openxmlformats.org/officeDocument/2006/relationships/image" Target="../media/image330.png"/><Relationship Id="rId9" Type="http://schemas.openxmlformats.org/officeDocument/2006/relationships/image" Target="../media/image380.png"/><Relationship Id="rId14" Type="http://schemas.openxmlformats.org/officeDocument/2006/relationships/image" Target="../media/image430.png"/></Relationships>
</file>

<file path=ppt/slides/_rels/slide47.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1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380.png"/><Relationship Id="rId12" Type="http://schemas.openxmlformats.org/officeDocument/2006/relationships/image" Target="../media/image430.png"/><Relationship Id="rId17" Type="http://schemas.openxmlformats.org/officeDocument/2006/relationships/image" Target="../media/image480.png"/><Relationship Id="rId2" Type="http://schemas.openxmlformats.org/officeDocument/2006/relationships/audio" Target="../media/media58.wav"/><Relationship Id="rId16" Type="http://schemas.openxmlformats.org/officeDocument/2006/relationships/image" Target="../media/image470.png"/><Relationship Id="rId1" Type="http://schemas.microsoft.com/office/2007/relationships/media" Target="../media/media58.wav"/><Relationship Id="rId6" Type="http://schemas.openxmlformats.org/officeDocument/2006/relationships/image" Target="../media/image370.png"/><Relationship Id="rId11" Type="http://schemas.openxmlformats.org/officeDocument/2006/relationships/image" Target="../media/image420.png"/><Relationship Id="rId5" Type="http://schemas.openxmlformats.org/officeDocument/2006/relationships/image" Target="../media/image290.png"/><Relationship Id="rId15" Type="http://schemas.openxmlformats.org/officeDocument/2006/relationships/image" Target="../media/image460.png"/><Relationship Id="rId10" Type="http://schemas.openxmlformats.org/officeDocument/2006/relationships/image" Target="../media/image410.png"/><Relationship Id="rId4" Type="http://schemas.openxmlformats.org/officeDocument/2006/relationships/notesSlide" Target="../notesSlides/notesSlide47.xml"/><Relationship Id="rId9" Type="http://schemas.openxmlformats.org/officeDocument/2006/relationships/image" Target="../media/image400.png"/><Relationship Id="rId14" Type="http://schemas.openxmlformats.org/officeDocument/2006/relationships/image" Target="../media/image450.png"/></Relationships>
</file>

<file path=ppt/slides/_rels/slide4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4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7.png"/><Relationship Id="rId3" Type="http://schemas.openxmlformats.org/officeDocument/2006/relationships/audio" Target="../media/media9.wav"/><Relationship Id="rId21" Type="http://schemas.openxmlformats.org/officeDocument/2006/relationships/image" Target="../media/image30.png"/><Relationship Id="rId7" Type="http://schemas.openxmlformats.org/officeDocument/2006/relationships/image" Target="../media/image18.png"/><Relationship Id="rId12" Type="http://schemas.openxmlformats.org/officeDocument/2006/relationships/image" Target="../media/image23.png"/><Relationship Id="rId17" Type="http://schemas.microsoft.com/office/2007/relationships/hdphoto" Target="../media/hdphoto3.wdp"/><Relationship Id="rId2" Type="http://schemas.microsoft.com/office/2007/relationships/media" Target="../media/media9.wav"/><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tags" Target="../tags/tag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notesSlide" Target="../notesSlides/notesSlide5.xml"/><Relationship Id="rId15" Type="http://schemas.microsoft.com/office/2007/relationships/hdphoto" Target="../media/hdphoto2.wdp"/><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slideLayout" Target="../slideLayouts/slideLayout2.xml"/><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video" Target="../media/media10.avi"/><Relationship Id="rId7" Type="http://schemas.openxmlformats.org/officeDocument/2006/relationships/notesSlide" Target="../notesSlides/notesSlide6.xml"/><Relationship Id="rId2" Type="http://schemas.microsoft.com/office/2007/relationships/media" Target="../media/media10.avi"/><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image" Target="../media/image16.png"/><Relationship Id="rId5" Type="http://schemas.openxmlformats.org/officeDocument/2006/relationships/audio" Target="../media/media11.wav"/><Relationship Id="rId10" Type="http://schemas.openxmlformats.org/officeDocument/2006/relationships/image" Target="../media/image33.jpeg"/><Relationship Id="rId4" Type="http://schemas.microsoft.com/office/2007/relationships/media" Target="../media/media11.wav"/><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13.wav"/><Relationship Id="rId2" Type="http://schemas.microsoft.com/office/2007/relationships/media" Target="../media/media13.wav"/><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14.wav"/><Relationship Id="rId2" Type="http://schemas.microsoft.com/office/2007/relationships/media" Target="../media/media14.wav"/><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96752"/>
            <a:ext cx="7772400" cy="1698849"/>
          </a:xfrm>
        </p:spPr>
        <p:txBody>
          <a:bodyPr>
            <a:normAutofit fontScale="90000"/>
          </a:bodyPr>
          <a:lstStyle/>
          <a:p>
            <a:r>
              <a:rPr lang="ja-JP" altLang="en-US" dirty="0"/>
              <a:t>スケッチインタフェースによる四角形メッシュの生成と編集 </a:t>
            </a:r>
            <a:endParaRPr lang="en-US" dirty="0"/>
          </a:p>
        </p:txBody>
      </p:sp>
      <p:sp>
        <p:nvSpPr>
          <p:cNvPr id="4" name="テキスト ボックス 3"/>
          <p:cNvSpPr txBox="1"/>
          <p:nvPr/>
        </p:nvSpPr>
        <p:spPr>
          <a:xfrm>
            <a:off x="326553" y="3373542"/>
            <a:ext cx="1725167" cy="400110"/>
          </a:xfrm>
          <a:prstGeom prst="rect">
            <a:avLst/>
          </a:prstGeom>
          <a:noFill/>
        </p:spPr>
        <p:txBody>
          <a:bodyPr wrap="square" rtlCol="0">
            <a:spAutoFit/>
          </a:bodyPr>
          <a:lstStyle/>
          <a:p>
            <a:pPr algn="ctr"/>
            <a:r>
              <a:rPr kumimoji="1" lang="ja-JP" altLang="en-US" sz="2000" dirty="0" smtClean="0"/>
              <a:t>高山 健志</a:t>
            </a:r>
            <a:r>
              <a:rPr kumimoji="1" lang="en-US" altLang="ja-JP" sz="2000" baseline="30000" dirty="0" smtClean="0"/>
              <a:t>1)</a:t>
            </a:r>
            <a:endParaRPr kumimoji="1" lang="ja-JP" altLang="en-US" sz="2000" baseline="30000" dirty="0"/>
          </a:p>
        </p:txBody>
      </p:sp>
      <p:sp>
        <p:nvSpPr>
          <p:cNvPr id="7" name="テキスト ボックス 6"/>
          <p:cNvSpPr txBox="1"/>
          <p:nvPr/>
        </p:nvSpPr>
        <p:spPr>
          <a:xfrm>
            <a:off x="2123728" y="3373542"/>
            <a:ext cx="1568334" cy="707886"/>
          </a:xfrm>
          <a:prstGeom prst="rect">
            <a:avLst/>
          </a:prstGeom>
          <a:noFill/>
        </p:spPr>
        <p:txBody>
          <a:bodyPr wrap="square" rtlCol="0">
            <a:spAutoFit/>
          </a:bodyPr>
          <a:lstStyle/>
          <a:p>
            <a:pPr algn="ctr"/>
            <a:r>
              <a:rPr kumimoji="1" lang="en-US" altLang="ja-JP" sz="2000" dirty="0" smtClean="0"/>
              <a:t>Daniele Panozzo</a:t>
            </a:r>
            <a:r>
              <a:rPr kumimoji="1" lang="en-US" altLang="ja-JP" sz="2000" baseline="30000" dirty="0" smtClean="0"/>
              <a:t>1</a:t>
            </a:r>
            <a:r>
              <a:rPr kumimoji="1" lang="en-US" altLang="ja-JP" sz="2000" baseline="30000" dirty="0"/>
              <a:t>)</a:t>
            </a:r>
            <a:endParaRPr kumimoji="1" lang="ja-JP" altLang="en-US" sz="2000" dirty="0"/>
          </a:p>
        </p:txBody>
      </p:sp>
      <p:sp>
        <p:nvSpPr>
          <p:cNvPr id="8" name="テキスト ボックス 7"/>
          <p:cNvSpPr txBox="1"/>
          <p:nvPr/>
        </p:nvSpPr>
        <p:spPr>
          <a:xfrm>
            <a:off x="6156176" y="3373542"/>
            <a:ext cx="2664296" cy="707886"/>
          </a:xfrm>
          <a:prstGeom prst="rect">
            <a:avLst/>
          </a:prstGeom>
          <a:noFill/>
        </p:spPr>
        <p:txBody>
          <a:bodyPr wrap="square" rtlCol="0">
            <a:spAutoFit/>
          </a:bodyPr>
          <a:lstStyle/>
          <a:p>
            <a:pPr algn="ctr"/>
            <a:r>
              <a:rPr kumimoji="1" lang="en-US" altLang="ja-JP" sz="2000" dirty="0" smtClean="0"/>
              <a:t>Olga </a:t>
            </a:r>
          </a:p>
          <a:p>
            <a:pPr algn="ctr"/>
            <a:r>
              <a:rPr kumimoji="1" lang="en-US" altLang="ja-JP" sz="2000" dirty="0" smtClean="0"/>
              <a:t>Sorkine-Hornung</a:t>
            </a:r>
            <a:r>
              <a:rPr kumimoji="1" lang="en-US" altLang="ja-JP" sz="2000" baseline="30000" dirty="0" smtClean="0"/>
              <a:t>1</a:t>
            </a:r>
            <a:r>
              <a:rPr kumimoji="1" lang="en-US" altLang="ja-JP" sz="2000" baseline="30000" dirty="0"/>
              <a:t>)</a:t>
            </a:r>
            <a:endParaRPr kumimoji="1" lang="ja-JP" altLang="en-US" sz="2000" dirty="0"/>
          </a:p>
        </p:txBody>
      </p:sp>
      <p:sp>
        <p:nvSpPr>
          <p:cNvPr id="9" name="テキスト ボックス 8"/>
          <p:cNvSpPr txBox="1"/>
          <p:nvPr/>
        </p:nvSpPr>
        <p:spPr>
          <a:xfrm>
            <a:off x="3635896" y="3373542"/>
            <a:ext cx="2664296" cy="707886"/>
          </a:xfrm>
          <a:prstGeom prst="rect">
            <a:avLst/>
          </a:prstGeom>
          <a:noFill/>
        </p:spPr>
        <p:txBody>
          <a:bodyPr wrap="square" rtlCol="0">
            <a:spAutoFit/>
          </a:bodyPr>
          <a:lstStyle/>
          <a:p>
            <a:pPr algn="ctr"/>
            <a:r>
              <a:rPr kumimoji="1" lang="en-US" altLang="ja-JP" sz="2000" dirty="0" smtClean="0"/>
              <a:t>Alexander</a:t>
            </a:r>
          </a:p>
          <a:p>
            <a:pPr algn="ctr"/>
            <a:r>
              <a:rPr kumimoji="1" lang="en-US" altLang="ja-JP" sz="2000" dirty="0" smtClean="0"/>
              <a:t>Sorkine-Hornung</a:t>
            </a:r>
            <a:r>
              <a:rPr kumimoji="1" lang="en-US" altLang="ja-JP" sz="2000" baseline="30000" dirty="0"/>
              <a:t>2</a:t>
            </a:r>
            <a:r>
              <a:rPr kumimoji="1" lang="en-US" altLang="ja-JP" sz="2000" baseline="30000" dirty="0" smtClean="0"/>
              <a:t>)</a:t>
            </a:r>
            <a:endParaRPr kumimoji="1" lang="ja-JP" altLang="en-US" sz="2000" dirty="0"/>
          </a:p>
        </p:txBody>
      </p:sp>
      <p:sp>
        <p:nvSpPr>
          <p:cNvPr id="10" name="テキスト ボックス 9"/>
          <p:cNvSpPr txBox="1"/>
          <p:nvPr/>
        </p:nvSpPr>
        <p:spPr>
          <a:xfrm>
            <a:off x="1772388" y="4941168"/>
            <a:ext cx="5599224" cy="707886"/>
          </a:xfrm>
          <a:prstGeom prst="rect">
            <a:avLst/>
          </a:prstGeom>
          <a:noFill/>
        </p:spPr>
        <p:txBody>
          <a:bodyPr wrap="square" rtlCol="0">
            <a:spAutoFit/>
          </a:bodyPr>
          <a:lstStyle/>
          <a:p>
            <a:pPr algn="ctr"/>
            <a:r>
              <a:rPr kumimoji="1" lang="en-US" altLang="ja-JP" sz="2000" dirty="0" smtClean="0"/>
              <a:t>VC/GCAD</a:t>
            </a:r>
            <a:r>
              <a:rPr kumimoji="1" lang="ja-JP" altLang="en-US" sz="2000" dirty="0" smtClean="0"/>
              <a:t>合同シンポジウム</a:t>
            </a:r>
            <a:r>
              <a:rPr kumimoji="1" lang="en-US" altLang="ja-JP" sz="2000" dirty="0" smtClean="0"/>
              <a:t>2013</a:t>
            </a:r>
            <a:r>
              <a:rPr kumimoji="1" lang="ja-JP" altLang="en-US" sz="2000" dirty="0" smtClean="0"/>
              <a:t>招待発表</a:t>
            </a:r>
            <a:endParaRPr kumimoji="1" lang="en-US" altLang="ja-JP" sz="2000" dirty="0" smtClean="0"/>
          </a:p>
          <a:p>
            <a:pPr algn="ctr"/>
            <a:r>
              <a:rPr kumimoji="1" lang="en-US" altLang="ja-JP" sz="2000" dirty="0" smtClean="0"/>
              <a:t>2013</a:t>
            </a:r>
            <a:r>
              <a:rPr kumimoji="1" lang="ja-JP" altLang="en-US" sz="2000" dirty="0" smtClean="0"/>
              <a:t>年</a:t>
            </a:r>
            <a:r>
              <a:rPr kumimoji="1" lang="en-US" altLang="ja-JP" sz="2000" dirty="0" smtClean="0"/>
              <a:t>6</a:t>
            </a:r>
            <a:r>
              <a:rPr kumimoji="1" lang="ja-JP" altLang="en-US" sz="2000" dirty="0" smtClean="0"/>
              <a:t>月</a:t>
            </a:r>
            <a:r>
              <a:rPr kumimoji="1" lang="en-US" altLang="ja-JP" sz="2000" dirty="0" smtClean="0"/>
              <a:t>22</a:t>
            </a:r>
            <a:r>
              <a:rPr kumimoji="1" lang="ja-JP" altLang="en-US" sz="2000" dirty="0" smtClean="0"/>
              <a:t>日</a:t>
            </a:r>
            <a:endParaRPr kumimoji="1" lang="en-US" altLang="ja-JP" sz="2000" dirty="0" smtClean="0"/>
          </a:p>
        </p:txBody>
      </p:sp>
      <p:sp>
        <p:nvSpPr>
          <p:cNvPr id="11" name="テキスト ボックス 10"/>
          <p:cNvSpPr txBox="1"/>
          <p:nvPr/>
        </p:nvSpPr>
        <p:spPr>
          <a:xfrm>
            <a:off x="2915816" y="5949280"/>
            <a:ext cx="665128" cy="297517"/>
          </a:xfrm>
          <a:prstGeom prst="rect">
            <a:avLst/>
          </a:prstGeom>
          <a:noFill/>
        </p:spPr>
        <p:txBody>
          <a:bodyPr wrap="square" rtlCol="0">
            <a:spAutoFit/>
          </a:bodyPr>
          <a:lstStyle/>
          <a:p>
            <a:pPr algn="ctr"/>
            <a:r>
              <a:rPr kumimoji="1" lang="en-US" altLang="ja-JP" sz="2000" baseline="30000" dirty="0" smtClean="0"/>
              <a:t>1)</a:t>
            </a:r>
            <a:endParaRPr kumimoji="1" lang="ja-JP" altLang="en-US" sz="2000" baseline="30000" dirty="0"/>
          </a:p>
        </p:txBody>
      </p:sp>
      <p:sp>
        <p:nvSpPr>
          <p:cNvPr id="12" name="テキスト ボックス 11"/>
          <p:cNvSpPr txBox="1"/>
          <p:nvPr/>
        </p:nvSpPr>
        <p:spPr>
          <a:xfrm>
            <a:off x="5635064" y="5949280"/>
            <a:ext cx="665128" cy="297517"/>
          </a:xfrm>
          <a:prstGeom prst="rect">
            <a:avLst/>
          </a:prstGeom>
          <a:noFill/>
        </p:spPr>
        <p:txBody>
          <a:bodyPr wrap="square" rtlCol="0">
            <a:spAutoFit/>
          </a:bodyPr>
          <a:lstStyle/>
          <a:p>
            <a:pPr algn="ctr"/>
            <a:r>
              <a:rPr kumimoji="1" lang="en-US" altLang="ja-JP" sz="2000" baseline="30000" dirty="0" smtClean="0"/>
              <a:t>2)</a:t>
            </a:r>
            <a:endParaRPr kumimoji="1" lang="ja-JP" altLang="en-US" sz="2000" baseline="30000" dirty="0"/>
          </a:p>
        </p:txBody>
      </p:sp>
      <p:pic>
        <p:nvPicPr>
          <p:cNvPr id="13" name="オーディオ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959452998"/>
      </p:ext>
    </p:extLst>
  </p:cSld>
  <p:clrMapOvr>
    <a:masterClrMapping/>
  </p:clrMapOvr>
  <mc:AlternateContent xmlns:mc="http://schemas.openxmlformats.org/markup-compatibility/2006" xmlns:p14="http://schemas.microsoft.com/office/powerpoint/2010/main">
    <mc:Choice Requires="p14">
      <p:transition spd="slow" p14:dur="2000" advTm="7283"/>
    </mc:Choice>
    <mc:Fallback xmlns="">
      <p:transition spd="slow" advTm="7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システムの構成要素</a:t>
            </a:r>
            <a:endParaRPr kumimoji="1" lang="ja-JP" altLang="en-US" dirty="0"/>
          </a:p>
        </p:txBody>
      </p:sp>
      <p:sp>
        <p:nvSpPr>
          <p:cNvPr id="3" name="コンテンツ プレースホルダー 2"/>
          <p:cNvSpPr>
            <a:spLocks noGrp="1"/>
          </p:cNvSpPr>
          <p:nvPr>
            <p:ph idx="1"/>
          </p:nvPr>
        </p:nvSpPr>
        <p:spPr/>
        <p:txBody>
          <a:bodyPr/>
          <a:lstStyle/>
          <a:p>
            <a:endParaRPr kumimoji="1" lang="en-US" altLang="ja-JP" dirty="0" smtClean="0"/>
          </a:p>
          <a:p>
            <a:r>
              <a:rPr kumimoji="1" lang="ja-JP" altLang="en-US" dirty="0" smtClean="0"/>
              <a:t>サーフェス上に曲線ネットワークを描くためのユーザインタフェース</a:t>
            </a:r>
            <a:endParaRPr kumimoji="1" lang="ja-JP" altLang="en-US" dirty="0"/>
          </a:p>
          <a:p>
            <a:endParaRPr kumimoji="1" lang="en-US" altLang="ja-JP" dirty="0" smtClean="0"/>
          </a:p>
          <a:p>
            <a:endParaRPr kumimoji="1" lang="en-US" altLang="ja-JP" dirty="0" smtClean="0"/>
          </a:p>
          <a:p>
            <a:r>
              <a:rPr kumimoji="1" lang="ja-JP" altLang="en-US" dirty="0" smtClean="0"/>
              <a:t>パッチ内部に四角形メッシュを生成するためのアルゴリズム</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t>10</a:t>
            </a:fld>
            <a:endParaRPr lang="en-US"/>
          </a:p>
        </p:txBody>
      </p:sp>
      <p:pic>
        <p:nvPicPr>
          <p:cNvPr id="8" name="オーディオ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135838371"/>
      </p:ext>
    </p:extLst>
  </p:cSld>
  <p:clrMapOvr>
    <a:masterClrMapping/>
  </p:clrMapOvr>
  <mc:AlternateContent xmlns:mc="http://schemas.openxmlformats.org/markup-compatibility/2006" xmlns:p14="http://schemas.microsoft.com/office/powerpoint/2010/main">
    <mc:Choice Requires="p14">
      <p:transition spd="slow" p14:dur="2000" advTm="7424"/>
    </mc:Choice>
    <mc:Fallback xmlns="">
      <p:transition spd="slow" advTm="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システムの構成要素</a:t>
            </a:r>
            <a:endParaRPr kumimoji="1" lang="ja-JP" altLang="en-US" dirty="0"/>
          </a:p>
        </p:txBody>
      </p:sp>
      <p:sp>
        <p:nvSpPr>
          <p:cNvPr id="3" name="コンテンツ プレースホルダー 2"/>
          <p:cNvSpPr>
            <a:spLocks noGrp="1"/>
          </p:cNvSpPr>
          <p:nvPr>
            <p:ph idx="1"/>
          </p:nvPr>
        </p:nvSpPr>
        <p:spPr/>
        <p:txBody>
          <a:bodyPr/>
          <a:lstStyle/>
          <a:p>
            <a:endParaRPr kumimoji="1" lang="en-US" altLang="ja-JP" dirty="0" smtClean="0"/>
          </a:p>
          <a:p>
            <a:r>
              <a:rPr kumimoji="1" lang="ja-JP" altLang="en-US" dirty="0" smtClean="0"/>
              <a:t>サーフェス上に曲線ネットワークを描くためのユーザインタフェース</a:t>
            </a:r>
            <a:endParaRPr kumimoji="1" lang="ja-JP" altLang="en-US" dirty="0"/>
          </a:p>
          <a:p>
            <a:endParaRPr kumimoji="1" lang="en-US" altLang="ja-JP" dirty="0" smtClean="0"/>
          </a:p>
          <a:p>
            <a:endParaRPr kumimoji="1" lang="en-US" altLang="ja-JP" dirty="0" smtClean="0"/>
          </a:p>
          <a:p>
            <a:r>
              <a:rPr kumimoji="1" lang="ja-JP" altLang="en-US" dirty="0" smtClean="0">
                <a:solidFill>
                  <a:schemeClr val="bg1">
                    <a:lumMod val="75000"/>
                  </a:schemeClr>
                </a:solidFill>
              </a:rPr>
              <a:t>パッチ内部に四角形メッシュを生成するためのアルゴリズム</a:t>
            </a:r>
            <a:endParaRPr kumimoji="1" lang="en-US" altLang="ja-JP" dirty="0" smtClean="0">
              <a:solidFill>
                <a:schemeClr val="bg1">
                  <a:lumMod val="75000"/>
                </a:schemeClr>
              </a:solidFill>
            </a:endParaRPr>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t>11</a:t>
            </a:fld>
            <a:endParaRPr lang="en-US"/>
          </a:p>
        </p:txBody>
      </p:sp>
      <p:pic>
        <p:nvPicPr>
          <p:cNvPr id="6" name="オーディオ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460683615"/>
      </p:ext>
    </p:extLst>
  </p:cSld>
  <p:clrMapOvr>
    <a:masterClrMapping/>
  </p:clrMapOvr>
  <mc:AlternateContent xmlns:mc="http://schemas.openxmlformats.org/markup-compatibility/2006" xmlns:p14="http://schemas.microsoft.com/office/powerpoint/2010/main">
    <mc:Choice Requires="p14">
      <p:transition spd="slow" p14:dur="2000" advTm="6573"/>
    </mc:Choice>
    <mc:Fallback xmlns="">
      <p:transition spd="slow" advTm="6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基本的なスケッチ操作</a:t>
            </a:r>
            <a:endParaRPr kumimoji="1" lang="ja-JP" altLang="en-US" dirty="0"/>
          </a:p>
        </p:txBody>
      </p:sp>
      <p:pic>
        <p:nvPicPr>
          <p:cNvPr id="5" name="SketchRetopo_basic.mp4">
            <a:hlinkClick r:id="" action="ppaction://media"/>
          </p:cNvPr>
          <p:cNvPicPr>
            <a:picLocks noGrp="1" noChangeAspect="1"/>
          </p:cNvPicPr>
          <p:nvPr>
            <p:ph idx="1"/>
            <a:videoFile r:link="rId1"/>
            <p:extLst>
              <p:ext uri="{DAA4B4D4-6D71-4841-9C94-3DE7FCFB9230}">
                <p14:media xmlns:p14="http://schemas.microsoft.com/office/powerpoint/2010/main" r:embed="rId2">
                  <p14:trim end="381.939"/>
                </p14:media>
              </p:ext>
            </p:extLst>
          </p:nvPr>
        </p:nvPicPr>
        <p:blipFill>
          <a:blip r:embed="rId7"/>
          <a:stretch>
            <a:fillRect/>
          </a:stretch>
        </p:blipFill>
        <p:spPr>
          <a:xfrm>
            <a:off x="101600" y="1143000"/>
            <a:ext cx="8940800" cy="5029200"/>
          </a:xfrm>
        </p:spPr>
      </p:pic>
      <p:sp>
        <p:nvSpPr>
          <p:cNvPr id="4" name="スライド番号プレースホルダー 3"/>
          <p:cNvSpPr>
            <a:spLocks noGrp="1"/>
          </p:cNvSpPr>
          <p:nvPr>
            <p:ph type="sldNum" sz="quarter" idx="12"/>
          </p:nvPr>
        </p:nvSpPr>
        <p:spPr/>
        <p:txBody>
          <a:bodyPr/>
          <a:lstStyle/>
          <a:p>
            <a:fld id="{6D1D10BF-5A7D-BB40-8492-A9C98C1E9B06}" type="slidenum">
              <a:rPr lang="en-US" smtClean="0"/>
              <a:t>12</a:t>
            </a:fld>
            <a:endParaRPr lang="en-US"/>
          </a:p>
        </p:txBody>
      </p:sp>
      <p:pic>
        <p:nvPicPr>
          <p:cNvPr id="7" name="オーディオ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1800057373"/>
      </p:ext>
    </p:extLst>
  </p:cSld>
  <p:clrMapOvr>
    <a:masterClrMapping/>
  </p:clrMapOvr>
  <mc:AlternateContent xmlns:mc="http://schemas.openxmlformats.org/markup-compatibility/2006" xmlns:p14="http://schemas.microsoft.com/office/powerpoint/2010/main">
    <mc:Choice Requires="p14">
      <p:transition spd="slow" p14:dur="2000" advTm="38661"/>
    </mc:Choice>
    <mc:Fallback xmlns="">
      <p:transition spd="slow" advTm="38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mediacall" presetSubtype="0" fill="hold" nodeType="withEffect">
                                  <p:stCondLst>
                                    <p:cond delay="0"/>
                                  </p:stCondLst>
                                  <p:childTnLst>
                                    <p:cmd type="call" cmd="playFrom(0.0)">
                                      <p:cBhvr>
                                        <p:cTn id="8" dur="296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extLst mod="1">
    <p:ext uri="{E180D4A7-C9FB-4DFB-919C-405C955672EB}">
      <p14:showEvtLst xmlns:p14="http://schemas.microsoft.com/office/powerpoint/2010/main">
        <p14:playEvt time="0" objId="5"/>
        <p14:pauseEvt time="8979" objId="5"/>
        <p14:resumeEvt time="11655" objId="5"/>
        <p14:pauseEvt time="26343" objId="5"/>
        <p14:resumeEvt time="30841" objId="5"/>
        <p14:stopEvt time="37864" objId="5"/>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トポロジーの編集</a:t>
            </a:r>
            <a:endParaRPr kumimoji="1" lang="ja-JP" altLang="en-US" dirty="0"/>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t>13</a:t>
            </a:fld>
            <a:endParaRPr lang="en-US"/>
          </a:p>
        </p:txBody>
      </p:sp>
      <p:pic>
        <p:nvPicPr>
          <p:cNvPr id="10" name="SketchRetopo_topology.mp4">
            <a:hlinkClick r:id="" action="ppaction://media"/>
          </p:cNvPr>
          <p:cNvPicPr>
            <a:picLocks noGrp="1" noChangeAspect="1"/>
          </p:cNvPicPr>
          <p:nvPr>
            <p:ph idx="1"/>
            <a:videoFile r:link="rId1"/>
            <p:extLst>
              <p:ext uri="{DAA4B4D4-6D71-4841-9C94-3DE7FCFB9230}">
                <p14:media xmlns:p14="http://schemas.microsoft.com/office/powerpoint/2010/main" r:embed="rId2">
                  <p14:trim st="9462.6144" end="7611.6777"/>
                </p14:media>
              </p:ext>
            </p:extLst>
          </p:nvPr>
        </p:nvPicPr>
        <p:blipFill>
          <a:blip r:embed="rId7"/>
          <a:stretch>
            <a:fillRect/>
          </a:stretch>
        </p:blipFill>
        <p:spPr>
          <a:xfrm>
            <a:off x="508000" y="1371600"/>
            <a:ext cx="8128000" cy="4572000"/>
          </a:xfrm>
        </p:spPr>
      </p:pic>
      <p:pic>
        <p:nvPicPr>
          <p:cNvPr id="3" name="オーディオ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1205716310"/>
      </p:ext>
    </p:extLst>
  </p:cSld>
  <p:clrMapOvr>
    <a:masterClrMapping/>
  </p:clrMapOvr>
  <mc:AlternateContent xmlns:mc="http://schemas.openxmlformats.org/markup-compatibility/2006" xmlns:p14="http://schemas.microsoft.com/office/powerpoint/2010/main">
    <mc:Choice Requires="p14">
      <p:transition spd="slow" p14:dur="2000" advTm="43164"/>
    </mc:Choice>
    <mc:Fallback xmlns="">
      <p:transition spd="slow" advTm="43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mediacall" presetSubtype="0" fill="hold" nodeType="withEffect">
                                  <p:stCondLst>
                                    <p:cond delay="0"/>
                                  </p:stCondLst>
                                  <p:childTnLst>
                                    <p:cmd type="call" cmd="playFrom(0.0)">
                                      <p:cBhvr>
                                        <p:cTn id="8" dur="3294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0"/>
                </p:tgtEl>
              </p:cMediaNode>
            </p:video>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0" objId="10"/>
        <p14:pauseEvt time="6982" objId="10"/>
        <p14:resumeEvt time="12812" objId="10"/>
        <p14:pauseEvt time="13672" objId="10"/>
        <p14:resumeEvt time="14327" objId="10"/>
        <p14:pauseEvt time="22849" objId="10"/>
        <p14:resumeEvt time="24730" objId="10"/>
        <p14:stopEvt time="42269" objId="10"/>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UI</a:t>
            </a:r>
            <a:r>
              <a:rPr kumimoji="1" lang="ja-JP" altLang="en-US" dirty="0" smtClean="0"/>
              <a:t>の工夫その</a:t>
            </a:r>
            <a:r>
              <a:rPr kumimoji="1" lang="en-US" altLang="ja-JP" dirty="0" smtClean="0"/>
              <a:t>1: spine sketching</a:t>
            </a:r>
            <a:endParaRPr kumimoji="1" lang="ja-JP" altLang="en-US" dirty="0"/>
          </a:p>
        </p:txBody>
      </p:sp>
      <p:pic>
        <p:nvPicPr>
          <p:cNvPr id="5" name="SketchRetopo_spine.mp4">
            <a:hlinkClick r:id="" action="ppaction://media"/>
          </p:cNvPr>
          <p:cNvPicPr>
            <a:picLocks noGrp="1" noChangeAspect="1"/>
          </p:cNvPicPr>
          <p:nvPr>
            <p:ph idx="1"/>
            <a:videoFile r:link="rId2"/>
            <p:extLst>
              <p:ext uri="{DAA4B4D4-6D71-4841-9C94-3DE7FCFB9230}">
                <p14:media xmlns:p14="http://schemas.microsoft.com/office/powerpoint/2010/main" r:embed="rId3">
                  <p14:trim end="2727.6666"/>
                </p14:media>
              </p:ext>
            </p:extLst>
          </p:nvPr>
        </p:nvPicPr>
        <p:blipFill>
          <a:blip r:embed="rId8"/>
          <a:stretch>
            <a:fillRect/>
          </a:stretch>
        </p:blipFill>
        <p:spPr>
          <a:xfrm>
            <a:off x="101600" y="1143000"/>
            <a:ext cx="8940800" cy="5029200"/>
          </a:xfrm>
        </p:spPr>
      </p:pic>
      <p:sp>
        <p:nvSpPr>
          <p:cNvPr id="4" name="スライド番号プレースホルダー 3"/>
          <p:cNvSpPr>
            <a:spLocks noGrp="1"/>
          </p:cNvSpPr>
          <p:nvPr>
            <p:ph type="sldNum" sz="quarter" idx="12"/>
          </p:nvPr>
        </p:nvSpPr>
        <p:spPr/>
        <p:txBody>
          <a:bodyPr/>
          <a:lstStyle/>
          <a:p>
            <a:fld id="{6D1D10BF-5A7D-BB40-8492-A9C98C1E9B06}" type="slidenum">
              <a:rPr lang="en-US" smtClean="0"/>
              <a:t>14</a:t>
            </a:fld>
            <a:endParaRPr lang="en-US"/>
          </a:p>
        </p:txBody>
      </p:sp>
      <p:pic>
        <p:nvPicPr>
          <p:cNvPr id="6" name="オーディオ 5">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2756793611"/>
      </p:ext>
    </p:extLst>
  </p:cSld>
  <p:clrMapOvr>
    <a:masterClrMapping/>
  </p:clrMapOvr>
  <mc:AlternateContent xmlns:mc="http://schemas.openxmlformats.org/markup-compatibility/2006" xmlns:p14="http://schemas.microsoft.com/office/powerpoint/2010/main">
    <mc:Choice Requires="p14">
      <p:transition spd="slow" p14:dur="2000" advTm="54521"/>
    </mc:Choice>
    <mc:Fallback xmlns="">
      <p:transition spd="slow" advTm="54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audio isNarration="1">
              <p:cMediaNode vol="80000" showWhenStopped="0">
                <p:cTn id="8"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12757" objId="5"/>
        <p14:stopEvt time="52239" objId="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UI</a:t>
            </a:r>
            <a:r>
              <a:rPr kumimoji="1" lang="ja-JP" altLang="en-US" dirty="0" smtClean="0"/>
              <a:t>の工夫その</a:t>
            </a:r>
            <a:r>
              <a:rPr kumimoji="1" lang="en-US" altLang="ja-JP" dirty="0"/>
              <a:t>2</a:t>
            </a:r>
            <a:r>
              <a:rPr kumimoji="1" lang="en-US" altLang="ja-JP" dirty="0" smtClean="0"/>
              <a:t>: </a:t>
            </a:r>
            <a:r>
              <a:rPr kumimoji="1" lang="ja-JP" altLang="en-US" dirty="0" smtClean="0"/>
              <a:t>自動補完</a:t>
            </a:r>
            <a:endParaRPr kumimoji="1" lang="ja-JP" altLang="en-US" dirty="0"/>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t>15</a:t>
            </a:fld>
            <a:endParaRPr lang="en-US"/>
          </a:p>
        </p:txBody>
      </p:sp>
      <p:pic>
        <p:nvPicPr>
          <p:cNvPr id="7" name="SketchRetopo_autocmpl.mp4">
            <a:hlinkClick r:id="" action="ppaction://media"/>
          </p:cNvPr>
          <p:cNvPicPr>
            <a:picLocks noGrp="1" noChangeAspect="1"/>
          </p:cNvPicPr>
          <p:nvPr>
            <p:ph idx="1"/>
            <a:videoFile r:link="rId1"/>
            <p:extLst>
              <p:ext uri="{DAA4B4D4-6D71-4841-9C94-3DE7FCFB9230}">
                <p14:media xmlns:p14="http://schemas.microsoft.com/office/powerpoint/2010/main" r:embed="rId2">
                  <p14:trim st="4833.874" end="1627.6666"/>
                </p14:media>
              </p:ext>
            </p:extLst>
          </p:nvPr>
        </p:nvPicPr>
        <p:blipFill>
          <a:blip r:embed="rId7"/>
          <a:stretch>
            <a:fillRect/>
          </a:stretch>
        </p:blipFill>
        <p:spPr>
          <a:xfrm>
            <a:off x="101600" y="1143000"/>
            <a:ext cx="8940800" cy="5029200"/>
          </a:xfrm>
        </p:spPr>
      </p:pic>
      <p:pic>
        <p:nvPicPr>
          <p:cNvPr id="5" name="オーディオ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709362893"/>
      </p:ext>
    </p:extLst>
  </p:cSld>
  <p:clrMapOvr>
    <a:masterClrMapping/>
  </p:clrMapOvr>
  <mc:AlternateContent xmlns:mc="http://schemas.openxmlformats.org/markup-compatibility/2006" xmlns:p14="http://schemas.microsoft.com/office/powerpoint/2010/main">
    <mc:Choice Requires="p14">
      <p:transition spd="slow" p14:dur="2000" advTm="41091"/>
    </mc:Choice>
    <mc:Fallback xmlns="">
      <p:transition spd="slow" advTm="4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mediacall" presetSubtype="0" fill="hold" nodeType="withEffect">
                                  <p:stCondLst>
                                    <p:cond delay="0"/>
                                  </p:stCondLst>
                                  <p:childTnLst>
                                    <p:cmd type="call" cmd="playFrom(0.0)">
                                      <p:cBhvr>
                                        <p:cTn id="8" dur="335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0" objId="7"/>
        <p14:stopEvt time="36325" objId="7"/>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システムの構成要素</a:t>
            </a:r>
            <a:endParaRPr kumimoji="1" lang="ja-JP" altLang="en-US" dirty="0"/>
          </a:p>
        </p:txBody>
      </p:sp>
      <p:sp>
        <p:nvSpPr>
          <p:cNvPr id="3" name="コンテンツ プレースホルダー 2"/>
          <p:cNvSpPr>
            <a:spLocks noGrp="1"/>
          </p:cNvSpPr>
          <p:nvPr>
            <p:ph idx="1"/>
          </p:nvPr>
        </p:nvSpPr>
        <p:spPr/>
        <p:txBody>
          <a:bodyPr/>
          <a:lstStyle/>
          <a:p>
            <a:endParaRPr kumimoji="1" lang="en-US" altLang="ja-JP" dirty="0" smtClean="0"/>
          </a:p>
          <a:p>
            <a:r>
              <a:rPr kumimoji="1" lang="ja-JP" altLang="en-US" dirty="0" smtClean="0">
                <a:solidFill>
                  <a:schemeClr val="bg1">
                    <a:lumMod val="75000"/>
                  </a:schemeClr>
                </a:solidFill>
              </a:rPr>
              <a:t>サーフェス上に曲線ネットワークを描くためのユーザインタフェース</a:t>
            </a:r>
            <a:endParaRPr kumimoji="1" lang="ja-JP" altLang="en-US" dirty="0">
              <a:solidFill>
                <a:schemeClr val="bg1">
                  <a:lumMod val="75000"/>
                </a:schemeClr>
              </a:solidFill>
            </a:endParaRPr>
          </a:p>
          <a:p>
            <a:endParaRPr kumimoji="1" lang="en-US" altLang="ja-JP" dirty="0" smtClean="0"/>
          </a:p>
          <a:p>
            <a:endParaRPr kumimoji="1" lang="en-US" altLang="ja-JP" dirty="0" smtClean="0"/>
          </a:p>
          <a:p>
            <a:r>
              <a:rPr kumimoji="1" lang="ja-JP" altLang="en-US" dirty="0" smtClean="0"/>
              <a:t>パッチ内部に四角形メッシュを生成するためのアルゴリズム</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t>16</a:t>
            </a:fld>
            <a:endParaRPr lang="en-US"/>
          </a:p>
        </p:txBody>
      </p:sp>
      <p:pic>
        <p:nvPicPr>
          <p:cNvPr id="7" name="オーディオ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162237757"/>
      </p:ext>
    </p:extLst>
  </p:cSld>
  <p:clrMapOvr>
    <a:masterClrMapping/>
  </p:clrMapOvr>
  <mc:AlternateContent xmlns:mc="http://schemas.openxmlformats.org/markup-compatibility/2006" xmlns:p14="http://schemas.microsoft.com/office/powerpoint/2010/main">
    <mc:Choice Requires="p14">
      <p:transition spd="slow" p14:dur="2000" advTm="8489"/>
    </mc:Choice>
    <mc:Fallback xmlns="">
      <p:transition spd="slow" advTm="8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ja-JP" altLang="en-US" dirty="0" smtClean="0"/>
              <a:t>問題設定</a:t>
            </a:r>
            <a:endParaRPr kumimoji="1" lang="ja-JP" altLang="en-US" dirty="0"/>
          </a:p>
        </p:txBody>
      </p:sp>
      <p:sp>
        <p:nvSpPr>
          <p:cNvPr id="5" name="正方形/長方形 4"/>
          <p:cNvSpPr/>
          <p:nvPr/>
        </p:nvSpPr>
        <p:spPr>
          <a:xfrm>
            <a:off x="2827415" y="1701008"/>
            <a:ext cx="3600000" cy="3600000"/>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a:spLocks/>
          </p:cNvSpPr>
          <p:nvPr/>
        </p:nvSpPr>
        <p:spPr>
          <a:xfrm>
            <a:off x="2771800" y="524626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a:spLocks/>
          </p:cNvSpPr>
          <p:nvPr/>
        </p:nvSpPr>
        <p:spPr>
          <a:xfrm>
            <a:off x="6373075" y="524626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a:spLocks/>
          </p:cNvSpPr>
          <p:nvPr/>
        </p:nvSpPr>
        <p:spPr>
          <a:xfrm>
            <a:off x="4829672"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a:spLocks/>
          </p:cNvSpPr>
          <p:nvPr/>
        </p:nvSpPr>
        <p:spPr>
          <a:xfrm>
            <a:off x="3286268"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a:spLocks/>
          </p:cNvSpPr>
          <p:nvPr/>
        </p:nvSpPr>
        <p:spPr>
          <a:xfrm>
            <a:off x="3800736"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a:spLocks/>
          </p:cNvSpPr>
          <p:nvPr/>
        </p:nvSpPr>
        <p:spPr>
          <a:xfrm>
            <a:off x="4315204"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a:spLocks/>
          </p:cNvSpPr>
          <p:nvPr/>
        </p:nvSpPr>
        <p:spPr>
          <a:xfrm>
            <a:off x="5344140"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a:spLocks/>
          </p:cNvSpPr>
          <p:nvPr/>
        </p:nvSpPr>
        <p:spPr>
          <a:xfrm>
            <a:off x="5858608"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a:spLocks/>
          </p:cNvSpPr>
          <p:nvPr/>
        </p:nvSpPr>
        <p:spPr>
          <a:xfrm>
            <a:off x="2771800" y="164626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a:spLocks/>
          </p:cNvSpPr>
          <p:nvPr/>
        </p:nvSpPr>
        <p:spPr>
          <a:xfrm>
            <a:off x="6373075" y="164626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a:spLocks/>
          </p:cNvSpPr>
          <p:nvPr/>
        </p:nvSpPr>
        <p:spPr>
          <a:xfrm>
            <a:off x="4572438" y="16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a:spLocks/>
          </p:cNvSpPr>
          <p:nvPr/>
        </p:nvSpPr>
        <p:spPr>
          <a:xfrm>
            <a:off x="3672119" y="16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a:spLocks/>
          </p:cNvSpPr>
          <p:nvPr/>
        </p:nvSpPr>
        <p:spPr>
          <a:xfrm>
            <a:off x="5472757" y="16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2771800" y="380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a:spLocks/>
          </p:cNvSpPr>
          <p:nvPr/>
        </p:nvSpPr>
        <p:spPr>
          <a:xfrm>
            <a:off x="2771800" y="308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2771800" y="236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2771800" y="452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a:spLocks/>
          </p:cNvSpPr>
          <p:nvPr/>
        </p:nvSpPr>
        <p:spPr>
          <a:xfrm>
            <a:off x="6373075" y="22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a:spLocks/>
          </p:cNvSpPr>
          <p:nvPr/>
        </p:nvSpPr>
        <p:spPr>
          <a:xfrm>
            <a:off x="6373075" y="40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a:spLocks/>
          </p:cNvSpPr>
          <p:nvPr/>
        </p:nvSpPr>
        <p:spPr>
          <a:xfrm>
            <a:off x="6373075" y="34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a:spLocks/>
          </p:cNvSpPr>
          <p:nvPr/>
        </p:nvSpPr>
        <p:spPr>
          <a:xfrm>
            <a:off x="6373075" y="28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6373075" y="46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p:cNvCxnSpPr/>
          <p:nvPr/>
        </p:nvCxnSpPr>
        <p:spPr>
          <a:xfrm>
            <a:off x="3340268"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5912608"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5398140"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4883672"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369204"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3854736"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3726119" y="1762780"/>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5526757" y="1762780"/>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4626438" y="1762780"/>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rot="5400000">
            <a:off x="2989048" y="232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a:off x="2989048" y="448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2989048" y="304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a:off x="2989048" y="376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rot="5400000">
            <a:off x="6264194" y="22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rot="5400000">
            <a:off x="6264194" y="46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rot="5400000">
            <a:off x="6264194" y="28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rot="5400000">
            <a:off x="6264194" y="34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rot="5400000">
            <a:off x="6264194" y="40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3474799" y="2667008"/>
            <a:ext cx="2305233" cy="1668000"/>
            <a:chOff x="3419384" y="2667008"/>
            <a:chExt cx="2305233" cy="1668000"/>
          </a:xfrm>
        </p:grpSpPr>
        <p:sp>
          <p:nvSpPr>
            <p:cNvPr id="55" name="雲形吹き出し 54"/>
            <p:cNvSpPr/>
            <p:nvPr/>
          </p:nvSpPr>
          <p:spPr>
            <a:xfrm>
              <a:off x="3419384" y="2667008"/>
              <a:ext cx="2305233" cy="1668000"/>
            </a:xfrm>
            <a:prstGeom prst="cloudCallout">
              <a:avLst/>
            </a:prstGeom>
            <a:solidFill>
              <a:schemeClr val="bg1"/>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800" b="1" dirty="0" smtClean="0">
                  <a:solidFill>
                    <a:schemeClr val="tx1"/>
                  </a:solidFill>
                </a:rPr>
                <a:t>?</a:t>
              </a:r>
              <a:endParaRPr kumimoji="1" lang="ja-JP" altLang="en-US" sz="8800" b="1" dirty="0">
                <a:solidFill>
                  <a:schemeClr val="tx1"/>
                </a:solidFill>
              </a:endParaRPr>
            </a:p>
          </p:txBody>
        </p:sp>
        <p:grpSp>
          <p:nvGrpSpPr>
            <p:cNvPr id="59" name="グループ化 58"/>
            <p:cNvGrpSpPr/>
            <p:nvPr/>
          </p:nvGrpSpPr>
          <p:grpSpPr>
            <a:xfrm rot="20700000">
              <a:off x="4871601" y="3006388"/>
              <a:ext cx="279930" cy="267759"/>
              <a:chOff x="4988983" y="2737908"/>
              <a:chExt cx="279930" cy="267759"/>
            </a:xfrm>
          </p:grpSpPr>
          <p:cxnSp>
            <p:nvCxnSpPr>
              <p:cNvPr id="65" name="直線コネクタ 64"/>
              <p:cNvCxnSpPr/>
              <p:nvPr/>
            </p:nvCxnSpPr>
            <p:spPr>
              <a:xfrm flipV="1">
                <a:off x="5022850" y="2914650"/>
                <a:ext cx="59267" cy="7408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5134049" y="2737908"/>
                <a:ext cx="12097" cy="9644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V="1">
                <a:off x="5171024" y="2837921"/>
                <a:ext cx="97889" cy="2979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5151637" y="2931346"/>
                <a:ext cx="33138" cy="743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4988983" y="2796117"/>
                <a:ext cx="81874" cy="5481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円/楕円 69"/>
              <p:cNvSpPr>
                <a:spLocks noChangeAspect="1"/>
              </p:cNvSpPr>
              <p:nvPr/>
            </p:nvSpPr>
            <p:spPr>
              <a:xfrm>
                <a:off x="5065793" y="282483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60" name="グループ化 59"/>
            <p:cNvGrpSpPr/>
            <p:nvPr/>
          </p:nvGrpSpPr>
          <p:grpSpPr>
            <a:xfrm>
              <a:off x="3895006" y="3564841"/>
              <a:ext cx="269875" cy="234950"/>
              <a:chOff x="5434013" y="2532063"/>
              <a:chExt cx="269875" cy="234950"/>
            </a:xfrm>
          </p:grpSpPr>
          <p:cxnSp>
            <p:nvCxnSpPr>
              <p:cNvPr id="61" name="直線コネクタ 60"/>
              <p:cNvCxnSpPr/>
              <p:nvPr/>
            </p:nvCxnSpPr>
            <p:spPr>
              <a:xfrm flipV="1">
                <a:off x="5572063" y="2532063"/>
                <a:ext cx="9587" cy="9759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5612181" y="2693833"/>
                <a:ext cx="91707" cy="4778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5434013" y="2700601"/>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円/楕円 63"/>
              <p:cNvSpPr>
                <a:spLocks noChangeAspect="1"/>
              </p:cNvSpPr>
              <p:nvPr/>
            </p:nvSpPr>
            <p:spPr>
              <a:xfrm>
                <a:off x="5506885" y="262772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3" name="スライド番号プレースホルダー 2"/>
          <p:cNvSpPr>
            <a:spLocks noGrp="1"/>
          </p:cNvSpPr>
          <p:nvPr>
            <p:ph type="sldNum" sz="quarter" idx="12"/>
          </p:nvPr>
        </p:nvSpPr>
        <p:spPr/>
        <p:txBody>
          <a:bodyPr/>
          <a:lstStyle/>
          <a:p>
            <a:fld id="{6D1D10BF-5A7D-BB40-8492-A9C98C1E9B06}" type="slidenum">
              <a:rPr lang="en-US" smtClean="0"/>
              <a:t>17</a:t>
            </a:fld>
            <a:endParaRPr lang="en-US"/>
          </a:p>
        </p:txBody>
      </p:sp>
      <p:sp>
        <p:nvSpPr>
          <p:cNvPr id="27" name="テキスト ボックス 26"/>
          <p:cNvSpPr txBox="1"/>
          <p:nvPr/>
        </p:nvSpPr>
        <p:spPr>
          <a:xfrm>
            <a:off x="251520" y="2900844"/>
            <a:ext cx="2520280" cy="1200329"/>
          </a:xfrm>
          <a:prstGeom prst="rect">
            <a:avLst/>
          </a:prstGeom>
          <a:noFill/>
        </p:spPr>
        <p:txBody>
          <a:bodyPr wrap="square" rtlCol="0">
            <a:spAutoFit/>
          </a:bodyPr>
          <a:lstStyle/>
          <a:p>
            <a:pPr algn="ctr"/>
            <a:r>
              <a:rPr kumimoji="1" lang="ja-JP" altLang="en-US" sz="2400" b="1" dirty="0" smtClean="0"/>
              <a:t>入力</a:t>
            </a:r>
            <a:r>
              <a:rPr kumimoji="1" lang="en-US" altLang="ja-JP" sz="2400" b="1" dirty="0" smtClean="0"/>
              <a:t>:</a:t>
            </a:r>
          </a:p>
          <a:p>
            <a:pPr algn="ctr"/>
            <a:r>
              <a:rPr kumimoji="1" lang="ja-JP" altLang="en-US" sz="2400" dirty="0" smtClean="0"/>
              <a:t>パッチ境界上のエッジ分割数</a:t>
            </a:r>
            <a:endParaRPr kumimoji="1" lang="ja-JP" altLang="en-US" sz="2400" dirty="0"/>
          </a:p>
        </p:txBody>
      </p:sp>
      <p:sp>
        <p:nvSpPr>
          <p:cNvPr id="71" name="テキスト ボックス 70"/>
          <p:cNvSpPr txBox="1"/>
          <p:nvPr/>
        </p:nvSpPr>
        <p:spPr>
          <a:xfrm>
            <a:off x="6830771" y="2900844"/>
            <a:ext cx="2133717" cy="1200329"/>
          </a:xfrm>
          <a:prstGeom prst="rect">
            <a:avLst/>
          </a:prstGeom>
          <a:noFill/>
        </p:spPr>
        <p:txBody>
          <a:bodyPr wrap="square" rtlCol="0">
            <a:spAutoFit/>
          </a:bodyPr>
          <a:lstStyle/>
          <a:p>
            <a:pPr algn="ctr"/>
            <a:r>
              <a:rPr kumimoji="1" lang="ja-JP" altLang="en-US" sz="2400" b="1" dirty="0" smtClean="0"/>
              <a:t>出力</a:t>
            </a:r>
            <a:r>
              <a:rPr kumimoji="1" lang="en-US" altLang="ja-JP" sz="2400" b="1" dirty="0" smtClean="0"/>
              <a:t>:</a:t>
            </a:r>
          </a:p>
          <a:p>
            <a:pPr algn="ctr"/>
            <a:r>
              <a:rPr kumimoji="1" lang="ja-JP" altLang="en-US" sz="2400" dirty="0" smtClean="0"/>
              <a:t>パッチ内部の</a:t>
            </a:r>
            <a:endParaRPr kumimoji="1" lang="en-US" altLang="ja-JP" sz="2400" dirty="0" smtClean="0"/>
          </a:p>
          <a:p>
            <a:pPr algn="ctr"/>
            <a:r>
              <a:rPr kumimoji="1" lang="ja-JP" altLang="en-US" sz="2400" dirty="0" smtClean="0"/>
              <a:t>四角形分割</a:t>
            </a:r>
            <a:endParaRPr kumimoji="1" lang="ja-JP" altLang="en-US" sz="2400" dirty="0"/>
          </a:p>
        </p:txBody>
      </p:sp>
      <p:pic>
        <p:nvPicPr>
          <p:cNvPr id="7" name="オーディオ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590607682"/>
      </p:ext>
    </p:extLst>
  </p:cSld>
  <p:clrMapOvr>
    <a:masterClrMapping/>
  </p:clrMapOvr>
  <mc:AlternateContent xmlns:mc="http://schemas.openxmlformats.org/markup-compatibility/2006" xmlns:p14="http://schemas.microsoft.com/office/powerpoint/2010/main">
    <mc:Choice Requires="p14">
      <p:transition spd="slow" p14:dur="2000" advTm="17253"/>
    </mc:Choice>
    <mc:Fallback xmlns="">
      <p:transition spd="slow" advTm="17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bldLst>
      <p:bldP spid="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パターンベースのメッシュ生成</a:t>
            </a:r>
            <a:endParaRPr lang="ja-JP" altLang="en-US" dirty="0"/>
          </a:p>
        </p:txBody>
      </p:sp>
      <p:sp>
        <p:nvSpPr>
          <p:cNvPr id="10" name="スライド番号プレースホルダー 9"/>
          <p:cNvSpPr>
            <a:spLocks noGrp="1"/>
          </p:cNvSpPr>
          <p:nvPr>
            <p:ph type="sldNum" sz="quarter" idx="12"/>
          </p:nvPr>
        </p:nvSpPr>
        <p:spPr/>
        <p:txBody>
          <a:bodyPr/>
          <a:lstStyle/>
          <a:p>
            <a:fld id="{6D1D10BF-5A7D-BB40-8492-A9C98C1E9B06}" type="slidenum">
              <a:rPr lang="en-US" smtClean="0"/>
              <a:pPr/>
              <a:t>18</a:t>
            </a:fld>
            <a:endParaRPr lang="en-US"/>
          </a:p>
        </p:txBody>
      </p:sp>
      <p:grpSp>
        <p:nvGrpSpPr>
          <p:cNvPr id="32" name="グループ化 31"/>
          <p:cNvGrpSpPr/>
          <p:nvPr/>
        </p:nvGrpSpPr>
        <p:grpSpPr>
          <a:xfrm>
            <a:off x="3149411" y="2245010"/>
            <a:ext cx="2845179" cy="2840174"/>
            <a:chOff x="3166981" y="2100994"/>
            <a:chExt cx="2845179" cy="2840174"/>
          </a:xfrm>
        </p:grpSpPr>
        <p:sp>
          <p:nvSpPr>
            <p:cNvPr id="3" name="正方形/長方形 2"/>
            <p:cNvSpPr/>
            <p:nvPr/>
          </p:nvSpPr>
          <p:spPr>
            <a:xfrm>
              <a:off x="3222596" y="2151805"/>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a:spLocks/>
            </p:cNvSpPr>
            <p:nvPr/>
          </p:nvSpPr>
          <p:spPr>
            <a:xfrm>
              <a:off x="3166981" y="483316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5904160" y="483316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3166981" y="210099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4991767" y="4833168"/>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7" idx="3"/>
              <a:endCxn id="8" idx="7"/>
            </p:cNvCxnSpPr>
            <p:nvPr/>
          </p:nvCxnSpPr>
          <p:spPr>
            <a:xfrm flipH="1">
              <a:off x="4171558" y="2193178"/>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円/楕円 6"/>
            <p:cNvSpPr>
              <a:spLocks/>
            </p:cNvSpPr>
            <p:nvPr/>
          </p:nvSpPr>
          <p:spPr>
            <a:xfrm>
              <a:off x="5904160" y="2100994"/>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4079374" y="48331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p:cNvSpPr txBox="1"/>
          <p:nvPr/>
        </p:nvSpPr>
        <p:spPr>
          <a:xfrm>
            <a:off x="2726574" y="1619508"/>
            <a:ext cx="3690853" cy="461665"/>
          </a:xfrm>
          <a:prstGeom prst="rect">
            <a:avLst/>
          </a:prstGeom>
          <a:noFill/>
        </p:spPr>
        <p:txBody>
          <a:bodyPr wrap="square" rtlCol="0">
            <a:spAutoFit/>
          </a:bodyPr>
          <a:lstStyle/>
          <a:p>
            <a:pPr algn="ctr"/>
            <a:r>
              <a:rPr kumimoji="1" lang="ja-JP" altLang="en-US" sz="2400" dirty="0" smtClean="0"/>
              <a:t>提案するパターンの一つ</a:t>
            </a:r>
            <a:endParaRPr kumimoji="1" lang="ja-JP" altLang="en-US" sz="2400" dirty="0"/>
          </a:p>
        </p:txBody>
      </p:sp>
      <p:pic>
        <p:nvPicPr>
          <p:cNvPr id="16" name="オーディオ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476797806"/>
      </p:ext>
    </p:extLst>
  </p:cSld>
  <p:clrMapOvr>
    <a:masterClrMapping/>
  </p:clrMapOvr>
  <mc:AlternateContent xmlns:mc="http://schemas.openxmlformats.org/markup-compatibility/2006" xmlns:p14="http://schemas.microsoft.com/office/powerpoint/2010/main">
    <mc:Choice Requires="p14">
      <p:transition spd="slow" p14:dur="2000" advTm="17566"/>
    </mc:Choice>
    <mc:Fallback xmlns="">
      <p:transition spd="slow" advTm="17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6"/>
                </p:tgtEl>
              </p:cMediaNode>
            </p:audio>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コンテンツ プレースホルダー 23"/>
              <p:cNvSpPr>
                <a:spLocks noGrp="1"/>
              </p:cNvSpPr>
              <p:nvPr>
                <p:ph idx="1"/>
              </p:nvPr>
            </p:nvSpPr>
            <p:spPr/>
            <p:txBody>
              <a:bodyPr/>
              <a:lstStyle/>
              <a:p>
                <a:r>
                  <a:rPr kumimoji="1" lang="ja-JP" altLang="en-US" dirty="0" smtClean="0"/>
                  <a:t>このパターンのパラメタ</a:t>
                </a:r>
                <a:r>
                  <a:rPr kumimoji="1" lang="en-US" altLang="ja-JP" dirty="0" smtClean="0"/>
                  <a:t>: </a:t>
                </a:r>
                <a14:m>
                  <m:oMath xmlns:m="http://schemas.openxmlformats.org/officeDocument/2006/math">
                    <m:r>
                      <a:rPr kumimoji="1" lang="en-US" altLang="ja-JP">
                        <a:latin typeface="Cambria Math"/>
                      </a:rPr>
                      <m:t>(</m:t>
                    </m:r>
                    <m:r>
                      <a:rPr kumimoji="1" lang="en-US" altLang="ja-JP" i="1">
                        <a:solidFill>
                          <a:srgbClr val="0070C0"/>
                        </a:solidFill>
                        <a:latin typeface="Cambria Math"/>
                      </a:rPr>
                      <m:t>𝛼</m:t>
                    </m:r>
                    <m:r>
                      <a:rPr kumimoji="1" lang="en-US" altLang="ja-JP" i="1">
                        <a:latin typeface="Cambria Math"/>
                      </a:rPr>
                      <m:t>, </m:t>
                    </m:r>
                    <m:r>
                      <a:rPr kumimoji="1" lang="en-US" altLang="ja-JP" i="1">
                        <a:solidFill>
                          <a:srgbClr val="7030A0"/>
                        </a:solidFill>
                        <a:latin typeface="Cambria Math"/>
                      </a:rPr>
                      <m:t>𝛽</m:t>
                    </m:r>
                    <m:r>
                      <a:rPr kumimoji="1" lang="en-US" altLang="ja-JP" i="1">
                        <a:latin typeface="Cambria Math"/>
                      </a:rPr>
                      <m:t>, </m:t>
                    </m:r>
                    <m:sSub>
                      <m:sSubPr>
                        <m:ctrlPr>
                          <a:rPr kumimoji="1" lang="en-US" altLang="ja-JP" i="1">
                            <a:solidFill>
                              <a:srgbClr val="FF0000"/>
                            </a:solidFill>
                            <a:latin typeface="Cambria Math"/>
                          </a:rPr>
                        </m:ctrlPr>
                      </m:sSubPr>
                      <m:e>
                        <m:r>
                          <a:rPr kumimoji="1" lang="en-US" altLang="ja-JP" i="1">
                            <a:solidFill>
                              <a:srgbClr val="FF0000"/>
                            </a:solidFill>
                            <a:latin typeface="Cambria Math"/>
                          </a:rPr>
                          <m:t>𝑝</m:t>
                        </m:r>
                      </m:e>
                      <m:sub>
                        <m:r>
                          <a:rPr kumimoji="1" lang="en-US" altLang="ja-JP" i="1">
                            <a:solidFill>
                              <a:srgbClr val="FF0000"/>
                            </a:solidFill>
                            <a:latin typeface="Cambria Math"/>
                          </a:rPr>
                          <m:t>𝑋</m:t>
                        </m:r>
                      </m:sub>
                    </m:sSub>
                    <m:r>
                      <a:rPr kumimoji="1" lang="en-US" altLang="ja-JP" i="1">
                        <a:latin typeface="Cambria Math"/>
                      </a:rPr>
                      <m:t>, </m:t>
                    </m:r>
                    <m:sSub>
                      <m:sSubPr>
                        <m:ctrlPr>
                          <a:rPr kumimoji="1" lang="en-US" altLang="ja-JP" i="1">
                            <a:solidFill>
                              <a:srgbClr val="00B050"/>
                            </a:solidFill>
                            <a:latin typeface="Cambria Math"/>
                          </a:rPr>
                        </m:ctrlPr>
                      </m:sSubPr>
                      <m:e>
                        <m:r>
                          <a:rPr kumimoji="1" lang="en-US" altLang="ja-JP" i="1">
                            <a:solidFill>
                              <a:srgbClr val="00B050"/>
                            </a:solidFill>
                            <a:latin typeface="Cambria Math"/>
                          </a:rPr>
                          <m:t>𝑝</m:t>
                        </m:r>
                      </m:e>
                      <m:sub>
                        <m:r>
                          <a:rPr kumimoji="1" lang="en-US" altLang="ja-JP" i="1">
                            <a:solidFill>
                              <a:srgbClr val="00B050"/>
                            </a:solidFill>
                            <a:latin typeface="Cambria Math"/>
                          </a:rPr>
                          <m:t>𝑌</m:t>
                        </m:r>
                      </m:sub>
                    </m:sSub>
                    <m:r>
                      <a:rPr kumimoji="1" lang="en-US" altLang="ja-JP" i="1">
                        <a:latin typeface="Cambria Math"/>
                      </a:rPr>
                      <m:t>)</m:t>
                    </m:r>
                  </m:oMath>
                </a14:m>
                <a:endParaRPr kumimoji="1" lang="en-US" altLang="ja-JP" dirty="0"/>
              </a:p>
            </p:txBody>
          </p:sp>
        </mc:Choice>
        <mc:Fallback xmlns="">
          <p:sp>
            <p:nvSpPr>
              <p:cNvPr id="24" name="コンテンツ プレースホルダー 23"/>
              <p:cNvSpPr>
                <a:spLocks noGrp="1" noRot="1" noChangeAspect="1" noMove="1" noResize="1" noEditPoints="1" noAdjustHandles="1" noChangeArrowheads="1" noChangeShapeType="1" noTextEdit="1"/>
              </p:cNvSpPr>
              <p:nvPr>
                <p:ph idx="1"/>
              </p:nvPr>
            </p:nvSpPr>
            <p:spPr>
              <a:blipFill rotWithShape="1">
                <a:blip r:embed="rId5"/>
                <a:stretch>
                  <a:fillRect l="-1259" t="-2267"/>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noAutofit/>
          </a:bodyPr>
          <a:lstStyle/>
          <a:p>
            <a:r>
              <a:rPr lang="ja-JP" altLang="en-US" sz="4000" dirty="0" smtClean="0"/>
              <a:t>パターンベースのメッシュ生成</a:t>
            </a:r>
            <a:endParaRPr kumimoji="1" lang="ja-JP" altLang="en-US" sz="6000" dirty="0"/>
          </a:p>
        </p:txBody>
      </p:sp>
      <p:sp>
        <p:nvSpPr>
          <p:cNvPr id="3" name="正方形/長方形 2"/>
          <p:cNvSpPr/>
          <p:nvPr/>
        </p:nvSpPr>
        <p:spPr>
          <a:xfrm>
            <a:off x="2844008" y="3573016"/>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a:spLocks/>
          </p:cNvSpPr>
          <p:nvPr/>
        </p:nvSpPr>
        <p:spPr>
          <a:xfrm>
            <a:off x="278839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5525572"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278839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4613179" y="625437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7" idx="3"/>
            <a:endCxn id="8" idx="7"/>
          </p:cNvCxnSpPr>
          <p:nvPr/>
        </p:nvCxnSpPr>
        <p:spPr>
          <a:xfrm flipH="1">
            <a:off x="3792970" y="3614389"/>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2844008" y="2564904"/>
            <a:ext cx="3744216"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rot="16200000">
            <a:off x="4265702" y="3986599"/>
            <a:ext cx="3744216" cy="900828"/>
          </a:xfrm>
          <a:prstGeom prst="roundRect">
            <a:avLst>
              <a:gd name="adj" fmla="val 17231"/>
            </a:avLst>
          </a:prstGeom>
          <a:solidFill>
            <a:srgbClr val="FF000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2911728" y="4843327"/>
            <a:ext cx="2240280" cy="1417505"/>
          </a:xfrm>
          <a:custGeom>
            <a:avLst/>
            <a:gdLst>
              <a:gd name="connsiteX0" fmla="*/ 2240280 w 2240280"/>
              <a:gd name="connsiteY0" fmla="*/ 1417505 h 1417505"/>
              <a:gd name="connsiteX1" fmla="*/ 1696720 w 2240280"/>
              <a:gd name="connsiteY1" fmla="*/ 233865 h 1417505"/>
              <a:gd name="connsiteX2" fmla="*/ 0 w 2240280"/>
              <a:gd name="connsiteY2" fmla="*/ 185 h 1417505"/>
            </a:gdLst>
            <a:ahLst/>
            <a:cxnLst>
              <a:cxn ang="0">
                <a:pos x="connsiteX0" y="connsiteY0"/>
              </a:cxn>
              <a:cxn ang="0">
                <a:pos x="connsiteX1" y="connsiteY1"/>
              </a:cxn>
              <a:cxn ang="0">
                <a:pos x="connsiteX2" y="connsiteY2"/>
              </a:cxn>
            </a:cxnLst>
            <a:rect l="l" t="t" r="r" b="b"/>
            <a:pathLst>
              <a:path w="2240280" h="1417505">
                <a:moveTo>
                  <a:pt x="2240280" y="1417505"/>
                </a:moveTo>
                <a:cubicBezTo>
                  <a:pt x="2155190" y="943795"/>
                  <a:pt x="2070100" y="470085"/>
                  <a:pt x="1696720" y="233865"/>
                </a:cubicBezTo>
                <a:cubicBezTo>
                  <a:pt x="1323340" y="-2355"/>
                  <a:pt x="661670" y="-1085"/>
                  <a:pt x="0" y="185"/>
                </a:cubicBezTo>
              </a:path>
            </a:pathLst>
          </a:custGeom>
          <a:noFill/>
          <a:ln w="127000" cap="rnd">
            <a:solidFill>
              <a:srgbClr val="7030A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4252848" y="4909552"/>
            <a:ext cx="1280160" cy="1330960"/>
          </a:xfrm>
          <a:custGeom>
            <a:avLst/>
            <a:gdLst>
              <a:gd name="connsiteX0" fmla="*/ 0 w 1280160"/>
              <a:gd name="connsiteY0" fmla="*/ 1330960 h 1330960"/>
              <a:gd name="connsiteX1" fmla="*/ 568960 w 1280160"/>
              <a:gd name="connsiteY1" fmla="*/ 386080 h 1330960"/>
              <a:gd name="connsiteX2" fmla="*/ 1280160 w 1280160"/>
              <a:gd name="connsiteY2" fmla="*/ 0 h 1330960"/>
            </a:gdLst>
            <a:ahLst/>
            <a:cxnLst>
              <a:cxn ang="0">
                <a:pos x="connsiteX0" y="connsiteY0"/>
              </a:cxn>
              <a:cxn ang="0">
                <a:pos x="connsiteX1" y="connsiteY1"/>
              </a:cxn>
              <a:cxn ang="0">
                <a:pos x="connsiteX2" y="connsiteY2"/>
              </a:cxn>
            </a:cxnLst>
            <a:rect l="l" t="t" r="r" b="b"/>
            <a:pathLst>
              <a:path w="1280160" h="1330960">
                <a:moveTo>
                  <a:pt x="0" y="1330960"/>
                </a:moveTo>
                <a:cubicBezTo>
                  <a:pt x="177800" y="969433"/>
                  <a:pt x="355600" y="607907"/>
                  <a:pt x="568960" y="386080"/>
                </a:cubicBezTo>
                <a:cubicBezTo>
                  <a:pt x="782320" y="164253"/>
                  <a:pt x="1031240" y="82126"/>
                  <a:pt x="1280160" y="0"/>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4068044" y="2636912"/>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𝑌</m:t>
                          </m:r>
                        </m:sub>
                      </m:sSub>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068044" y="2636912"/>
                <a:ext cx="575964" cy="584775"/>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849828" y="4437112"/>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𝑋</m:t>
                          </m:r>
                        </m:sub>
                      </m:sSub>
                    </m:oMath>
                  </m:oMathPara>
                </a14:m>
                <a:endParaRPr kumimoji="1" lang="ja-JP" altLang="en-US" sz="3200"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849828" y="4437112"/>
                <a:ext cx="575964" cy="584775"/>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141118" y="4149080"/>
                <a:ext cx="1375098"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3200" b="0" i="1" smtClean="0">
                          <a:solidFill>
                            <a:srgbClr val="0070C0"/>
                          </a:solidFill>
                          <a:latin typeface="Cambria Math"/>
                        </a:rPr>
                        <m:t>𝛼</m:t>
                      </m:r>
                    </m:oMath>
                  </m:oMathPara>
                </a14:m>
                <a:endParaRPr kumimoji="1" lang="ja-JP" altLang="en-US" sz="3200" dirty="0">
                  <a:solidFill>
                    <a:srgbClr val="0070C0"/>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141118" y="4149080"/>
                <a:ext cx="1375098" cy="584775"/>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3059830" y="4005064"/>
                <a:ext cx="1203412"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3200" b="0" i="1" smtClean="0">
                          <a:solidFill>
                            <a:srgbClr val="7030A0"/>
                          </a:solidFill>
                          <a:latin typeface="Cambria Math"/>
                        </a:rPr>
                        <m:t>𝛽</m:t>
                      </m:r>
                    </m:oMath>
                  </m:oMathPara>
                </a14:m>
                <a:endParaRPr kumimoji="1" lang="ja-JP" altLang="en-US" sz="3200" dirty="0">
                  <a:solidFill>
                    <a:srgbClr val="7030A0"/>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3059830" y="4005064"/>
                <a:ext cx="1203412" cy="584775"/>
              </a:xfrm>
              <a:prstGeom prst="rect">
                <a:avLst/>
              </a:prstGeom>
              <a:blipFill rotWithShape="1">
                <a:blip r:embed="rId9"/>
                <a:stretch>
                  <a:fillRect/>
                </a:stretch>
              </a:blipFill>
            </p:spPr>
            <p:txBody>
              <a:bodyPr/>
              <a:lstStyle/>
              <a:p>
                <a:r>
                  <a:rPr lang="ja-JP" altLang="en-US">
                    <a:noFill/>
                  </a:rPr>
                  <a:t> </a:t>
                </a:r>
              </a:p>
            </p:txBody>
          </p:sp>
        </mc:Fallback>
      </mc:AlternateContent>
      <p:sp>
        <p:nvSpPr>
          <p:cNvPr id="7" name="円/楕円 6"/>
          <p:cNvSpPr>
            <a:spLocks/>
          </p:cNvSpPr>
          <p:nvPr/>
        </p:nvSpPr>
        <p:spPr>
          <a:xfrm>
            <a:off x="5525572" y="352220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37007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スライド番号プレースホルダー 9"/>
          <p:cNvSpPr>
            <a:spLocks noGrp="1"/>
          </p:cNvSpPr>
          <p:nvPr>
            <p:ph type="sldNum" sz="quarter" idx="12"/>
          </p:nvPr>
        </p:nvSpPr>
        <p:spPr/>
        <p:txBody>
          <a:bodyPr/>
          <a:lstStyle/>
          <a:p>
            <a:fld id="{6D1D10BF-5A7D-BB40-8492-A9C98C1E9B06}" type="slidenum">
              <a:rPr lang="en-US" smtClean="0"/>
              <a:t>19</a:t>
            </a:fld>
            <a:endParaRPr lang="en-US"/>
          </a:p>
        </p:txBody>
      </p:sp>
      <p:pic>
        <p:nvPicPr>
          <p:cNvPr id="15" name="オーディオ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561133486"/>
      </p:ext>
    </p:extLst>
  </p:cSld>
  <p:clrMapOvr>
    <a:masterClrMapping/>
  </p:clrMapOvr>
  <mc:AlternateContent xmlns:mc="http://schemas.openxmlformats.org/markup-compatibility/2006" xmlns:p14="http://schemas.microsoft.com/office/powerpoint/2010/main">
    <mc:Choice Requires="p14">
      <p:transition spd="slow" p14:dur="2000" advTm="10231"/>
    </mc:Choice>
    <mc:Fallback xmlns="">
      <p:transition spd="slow" advTm="1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リトポロジーとは</a:t>
            </a:r>
            <a:endParaRPr lang="ja-JP" altLang="en-US" dirty="0"/>
          </a:p>
        </p:txBody>
      </p:sp>
      <p:sp>
        <p:nvSpPr>
          <p:cNvPr id="8" name="スライド番号プレースホルダー 7"/>
          <p:cNvSpPr>
            <a:spLocks noGrp="1"/>
          </p:cNvSpPr>
          <p:nvPr>
            <p:ph type="sldNum" sz="quarter" idx="12"/>
          </p:nvPr>
        </p:nvSpPr>
        <p:spPr/>
        <p:txBody>
          <a:bodyPr/>
          <a:lstStyle/>
          <a:p>
            <a:fld id="{6D1D10BF-5A7D-BB40-8492-A9C98C1E9B06}" type="slidenum">
              <a:rPr lang="en-US" smtClean="0"/>
              <a:pPr/>
              <a:t>2</a:t>
            </a:fld>
            <a:endParaRPr lang="en-US"/>
          </a:p>
        </p:txBody>
      </p:sp>
      <p:sp>
        <p:nvSpPr>
          <p:cNvPr id="4" name="テキスト ボックス 3"/>
          <p:cNvSpPr txBox="1"/>
          <p:nvPr/>
        </p:nvSpPr>
        <p:spPr>
          <a:xfrm>
            <a:off x="683568" y="4542219"/>
            <a:ext cx="3528392" cy="830997"/>
          </a:xfrm>
          <a:prstGeom prst="rect">
            <a:avLst/>
          </a:prstGeom>
          <a:noFill/>
        </p:spPr>
        <p:txBody>
          <a:bodyPr wrap="square" rtlCol="0">
            <a:spAutoFit/>
          </a:bodyPr>
          <a:lstStyle/>
          <a:p>
            <a:pPr algn="ctr"/>
            <a:r>
              <a:rPr kumimoji="1" lang="ja-JP" altLang="en-US" sz="2400" b="1" dirty="0" smtClean="0"/>
              <a:t>入力</a:t>
            </a:r>
            <a:r>
              <a:rPr kumimoji="1" lang="en-US" altLang="ja-JP" sz="2400" b="1" dirty="0" smtClean="0"/>
              <a:t>:</a:t>
            </a:r>
          </a:p>
          <a:p>
            <a:pPr algn="ctr"/>
            <a:r>
              <a:rPr kumimoji="1" lang="ja-JP" altLang="en-US" sz="2400" dirty="0" smtClean="0"/>
              <a:t>三角形メッシュ</a:t>
            </a:r>
            <a:endParaRPr kumimoji="1" lang="en-US" altLang="ja-JP" sz="2400" dirty="0" smtClean="0"/>
          </a:p>
        </p:txBody>
      </p:sp>
      <p:sp>
        <p:nvSpPr>
          <p:cNvPr id="5" name="テキスト ボックス 4"/>
          <p:cNvSpPr txBox="1"/>
          <p:nvPr/>
        </p:nvSpPr>
        <p:spPr>
          <a:xfrm>
            <a:off x="4704799" y="4542219"/>
            <a:ext cx="3808052" cy="1200329"/>
          </a:xfrm>
          <a:prstGeom prst="rect">
            <a:avLst/>
          </a:prstGeom>
          <a:noFill/>
        </p:spPr>
        <p:txBody>
          <a:bodyPr wrap="square" rtlCol="0">
            <a:spAutoFit/>
          </a:bodyPr>
          <a:lstStyle/>
          <a:p>
            <a:pPr algn="ctr"/>
            <a:r>
              <a:rPr kumimoji="1" lang="ja-JP" altLang="en-US" sz="2400" b="1" dirty="0" smtClean="0"/>
              <a:t>出力</a:t>
            </a:r>
            <a:r>
              <a:rPr kumimoji="1" lang="en-US" altLang="ja-JP" sz="2400" b="1" dirty="0" smtClean="0"/>
              <a:t>:</a:t>
            </a:r>
          </a:p>
          <a:p>
            <a:pPr algn="ctr"/>
            <a:r>
              <a:rPr kumimoji="1" lang="ja-JP" altLang="en-US" sz="2400" dirty="0" smtClean="0"/>
              <a:t>きれいなトポロジー</a:t>
            </a:r>
            <a:endParaRPr kumimoji="1" lang="en-US" altLang="ja-JP" sz="2400" dirty="0" smtClean="0"/>
          </a:p>
          <a:p>
            <a:pPr algn="ctr"/>
            <a:r>
              <a:rPr kumimoji="1" lang="ja-JP" altLang="en-US" sz="2400" dirty="0" smtClean="0"/>
              <a:t>を持つ四角形メッシュ</a:t>
            </a:r>
            <a:endParaRPr kumimoji="1" lang="en-US" altLang="ja-JP" sz="2400" dirty="0" smtClean="0"/>
          </a:p>
        </p:txBody>
      </p:sp>
      <p:pic>
        <p:nvPicPr>
          <p:cNvPr id="1026" name="Picture 2"/>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1086178" y="1300952"/>
            <a:ext cx="2897995" cy="3199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9828" y="1300952"/>
            <a:ext cx="2897995" cy="3199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右矢印 6"/>
          <p:cNvSpPr/>
          <p:nvPr/>
        </p:nvSpPr>
        <p:spPr>
          <a:xfrm>
            <a:off x="4139952" y="2684471"/>
            <a:ext cx="504056" cy="432048"/>
          </a:xfrm>
          <a:prstGeom prst="right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861742" y="5867980"/>
            <a:ext cx="5420517" cy="369332"/>
          </a:xfrm>
          <a:prstGeom prst="rect">
            <a:avLst/>
          </a:prstGeom>
          <a:noFill/>
        </p:spPr>
        <p:txBody>
          <a:bodyPr wrap="square" rtlCol="0">
            <a:spAutoFit/>
          </a:bodyPr>
          <a:lstStyle/>
          <a:p>
            <a:pPr algn="ctr"/>
            <a:r>
              <a:rPr kumimoji="1" lang="ja-JP" altLang="en-US" dirty="0" smtClean="0"/>
              <a:t>注）トポロジー＝メッシュの接続関係</a:t>
            </a:r>
            <a:endParaRPr kumimoji="1" lang="ja-JP" altLang="en-US" dirty="0"/>
          </a:p>
        </p:txBody>
      </p:sp>
      <p:pic>
        <p:nvPicPr>
          <p:cNvPr id="12" name="オーディオ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1639006671"/>
      </p:ext>
    </p:extLst>
  </p:cSld>
  <p:clrMapOvr>
    <a:masterClrMapping/>
  </p:clrMapOvr>
  <mc:AlternateContent xmlns:mc="http://schemas.openxmlformats.org/markup-compatibility/2006" xmlns:p14="http://schemas.microsoft.com/office/powerpoint/2010/main">
    <mc:Choice Requires="p14">
      <p:transition spd="slow" p14:dur="2000" advTm="24109"/>
    </mc:Choice>
    <mc:Fallback xmlns="">
      <p:transition spd="slow" advTm="24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2"/>
                </p:tgtEl>
              </p:cMediaNode>
            </p:audio>
          </p:childTnLst>
        </p:cTn>
      </p:par>
    </p:tnLst>
    <p:bldLst>
      <p:bldP spid="4" grpId="0"/>
      <p:bldP spid="5" grpId="0"/>
      <p:bldP spid="7"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コンテンツ プレースホルダー 23"/>
              <p:cNvSpPr>
                <a:spLocks noGrp="1"/>
              </p:cNvSpPr>
              <p:nvPr>
                <p:ph idx="1"/>
              </p:nvPr>
            </p:nvSpPr>
            <p:spPr/>
            <p:txBody>
              <a:bodyPr/>
              <a:lstStyle/>
              <a:p>
                <a:r>
                  <a:rPr kumimoji="1" lang="ja-JP" altLang="en-US" dirty="0"/>
                  <a:t>このパターンのパラメタ</a:t>
                </a:r>
                <a:r>
                  <a:rPr kumimoji="1" lang="en-US" altLang="ja-JP" dirty="0"/>
                  <a:t>: </a:t>
                </a:r>
                <a14:m>
                  <m:oMath xmlns:m="http://schemas.openxmlformats.org/officeDocument/2006/math">
                    <m:r>
                      <a:rPr kumimoji="1" lang="en-US" altLang="ja-JP">
                        <a:latin typeface="Cambria Math"/>
                      </a:rPr>
                      <m:t>(</m:t>
                    </m:r>
                    <m:r>
                      <a:rPr kumimoji="1" lang="en-US" altLang="ja-JP" i="1">
                        <a:solidFill>
                          <a:srgbClr val="0070C0"/>
                        </a:solidFill>
                        <a:latin typeface="Cambria Math"/>
                      </a:rPr>
                      <m:t>𝛼</m:t>
                    </m:r>
                    <m:r>
                      <a:rPr kumimoji="1" lang="en-US" altLang="ja-JP" i="1">
                        <a:latin typeface="Cambria Math"/>
                      </a:rPr>
                      <m:t>, </m:t>
                    </m:r>
                    <m:r>
                      <a:rPr kumimoji="1" lang="en-US" altLang="ja-JP" i="1">
                        <a:solidFill>
                          <a:srgbClr val="7030A0"/>
                        </a:solidFill>
                        <a:latin typeface="Cambria Math"/>
                      </a:rPr>
                      <m:t>𝛽</m:t>
                    </m:r>
                    <m:r>
                      <a:rPr kumimoji="1" lang="en-US" altLang="ja-JP" i="1">
                        <a:latin typeface="Cambria Math"/>
                      </a:rPr>
                      <m:t>, </m:t>
                    </m:r>
                    <m:sSub>
                      <m:sSubPr>
                        <m:ctrlPr>
                          <a:rPr kumimoji="1" lang="en-US" altLang="ja-JP" i="1">
                            <a:solidFill>
                              <a:srgbClr val="FF0000"/>
                            </a:solidFill>
                            <a:latin typeface="Cambria Math"/>
                          </a:rPr>
                        </m:ctrlPr>
                      </m:sSubPr>
                      <m:e>
                        <m:r>
                          <a:rPr kumimoji="1" lang="en-US" altLang="ja-JP" i="1">
                            <a:solidFill>
                              <a:srgbClr val="FF0000"/>
                            </a:solidFill>
                            <a:latin typeface="Cambria Math"/>
                          </a:rPr>
                          <m:t>𝑝</m:t>
                        </m:r>
                      </m:e>
                      <m:sub>
                        <m:r>
                          <a:rPr kumimoji="1" lang="en-US" altLang="ja-JP" i="1">
                            <a:solidFill>
                              <a:srgbClr val="FF0000"/>
                            </a:solidFill>
                            <a:latin typeface="Cambria Math"/>
                          </a:rPr>
                          <m:t>𝑋</m:t>
                        </m:r>
                      </m:sub>
                    </m:sSub>
                    <m:r>
                      <a:rPr kumimoji="1" lang="en-US" altLang="ja-JP" i="1">
                        <a:latin typeface="Cambria Math"/>
                      </a:rPr>
                      <m:t>, </m:t>
                    </m:r>
                    <m:sSub>
                      <m:sSubPr>
                        <m:ctrlPr>
                          <a:rPr kumimoji="1" lang="en-US" altLang="ja-JP" i="1">
                            <a:solidFill>
                              <a:srgbClr val="00B050"/>
                            </a:solidFill>
                            <a:latin typeface="Cambria Math"/>
                          </a:rPr>
                        </m:ctrlPr>
                      </m:sSubPr>
                      <m:e>
                        <m:r>
                          <a:rPr kumimoji="1" lang="en-US" altLang="ja-JP" i="1">
                            <a:solidFill>
                              <a:srgbClr val="00B050"/>
                            </a:solidFill>
                            <a:latin typeface="Cambria Math"/>
                          </a:rPr>
                          <m:t>𝑝</m:t>
                        </m:r>
                      </m:e>
                      <m:sub>
                        <m:r>
                          <a:rPr kumimoji="1" lang="en-US" altLang="ja-JP" i="1">
                            <a:solidFill>
                              <a:srgbClr val="00B050"/>
                            </a:solidFill>
                            <a:latin typeface="Cambria Math"/>
                          </a:rPr>
                          <m:t>𝑌</m:t>
                        </m:r>
                      </m:sub>
                    </m:sSub>
                    <m:r>
                      <a:rPr kumimoji="1" lang="en-US" altLang="ja-JP" i="1">
                        <a:latin typeface="Cambria Math"/>
                      </a:rPr>
                      <m:t>)</m:t>
                    </m:r>
                  </m:oMath>
                </a14:m>
                <a:endParaRPr kumimoji="1" lang="en-US" altLang="ja-JP" dirty="0"/>
              </a:p>
              <a:p>
                <a:pPr lvl="1"/>
                <a14:m>
                  <m:oMath xmlns:m="http://schemas.openxmlformats.org/officeDocument/2006/math">
                    <m:r>
                      <a:rPr kumimoji="1" lang="en-US" altLang="ja-JP" i="1">
                        <a:solidFill>
                          <a:srgbClr val="0070C0"/>
                        </a:solidFill>
                        <a:latin typeface="Cambria Math"/>
                      </a:rPr>
                      <m:t>𝛼</m:t>
                    </m:r>
                  </m:oMath>
                </a14:m>
                <a:r>
                  <a:rPr kumimoji="1" lang="en-US" altLang="ja-JP" dirty="0"/>
                  <a:t>, </a:t>
                </a:r>
                <a14:m>
                  <m:oMath xmlns:m="http://schemas.openxmlformats.org/officeDocument/2006/math">
                    <m:r>
                      <a:rPr kumimoji="1" lang="en-US" altLang="ja-JP" i="1">
                        <a:solidFill>
                          <a:srgbClr val="7030A0"/>
                        </a:solidFill>
                        <a:latin typeface="Cambria Math"/>
                      </a:rPr>
                      <m:t>𝛽</m:t>
                    </m:r>
                  </m:oMath>
                </a14:m>
                <a:r>
                  <a:rPr kumimoji="1" lang="en-US" altLang="ja-JP" dirty="0"/>
                  <a:t>: </a:t>
                </a:r>
                <a:r>
                  <a:rPr kumimoji="1" lang="ja-JP" altLang="en-US" dirty="0" smtClean="0"/>
                  <a:t>エッジループを挿入する回数</a:t>
                </a:r>
                <a:endParaRPr kumimoji="1" lang="en-US" altLang="ja-JP" dirty="0"/>
              </a:p>
            </p:txBody>
          </p:sp>
        </mc:Choice>
        <mc:Fallback xmlns="">
          <p:sp>
            <p:nvSpPr>
              <p:cNvPr id="24" name="コンテンツ プレースホルダー 23"/>
              <p:cNvSpPr>
                <a:spLocks noGrp="1" noRot="1" noChangeAspect="1" noMove="1" noResize="1" noEditPoints="1" noAdjustHandles="1" noChangeArrowheads="1" noChangeShapeType="1" noTextEdit="1"/>
              </p:cNvSpPr>
              <p:nvPr>
                <p:ph idx="1"/>
              </p:nvPr>
            </p:nvSpPr>
            <p:spPr>
              <a:blipFill rotWithShape="1">
                <a:blip r:embed="rId6"/>
                <a:stretch>
                  <a:fillRect l="-1259" t="-2267"/>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noAutofit/>
          </a:bodyPr>
          <a:lstStyle/>
          <a:p>
            <a:r>
              <a:rPr lang="ja-JP" altLang="en-US" sz="4000" dirty="0"/>
              <a:t>パターンベースのメッシュ生成</a:t>
            </a:r>
            <a:endParaRPr kumimoji="1" lang="ja-JP" altLang="en-US" sz="6000" dirty="0"/>
          </a:p>
        </p:txBody>
      </p:sp>
      <p:sp>
        <p:nvSpPr>
          <p:cNvPr id="3" name="正方形/長方形 2"/>
          <p:cNvSpPr/>
          <p:nvPr/>
        </p:nvSpPr>
        <p:spPr>
          <a:xfrm>
            <a:off x="2844008" y="3573016"/>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a:spLocks/>
          </p:cNvSpPr>
          <p:nvPr/>
        </p:nvSpPr>
        <p:spPr>
          <a:xfrm>
            <a:off x="278839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5525572"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278839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4613179" y="625437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7" idx="3"/>
            <a:endCxn id="8" idx="7"/>
          </p:cNvCxnSpPr>
          <p:nvPr/>
        </p:nvCxnSpPr>
        <p:spPr>
          <a:xfrm flipH="1">
            <a:off x="3792970" y="3614389"/>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2844008" y="2564904"/>
            <a:ext cx="3744216"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rot="16200000">
            <a:off x="4265702" y="3986599"/>
            <a:ext cx="3744216" cy="900828"/>
          </a:xfrm>
          <a:prstGeom prst="roundRect">
            <a:avLst>
              <a:gd name="adj" fmla="val 17231"/>
            </a:avLst>
          </a:prstGeom>
          <a:solidFill>
            <a:srgbClr val="FF000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2911728" y="4843327"/>
            <a:ext cx="2240280" cy="1417505"/>
          </a:xfrm>
          <a:custGeom>
            <a:avLst/>
            <a:gdLst>
              <a:gd name="connsiteX0" fmla="*/ 2240280 w 2240280"/>
              <a:gd name="connsiteY0" fmla="*/ 1417505 h 1417505"/>
              <a:gd name="connsiteX1" fmla="*/ 1696720 w 2240280"/>
              <a:gd name="connsiteY1" fmla="*/ 233865 h 1417505"/>
              <a:gd name="connsiteX2" fmla="*/ 0 w 2240280"/>
              <a:gd name="connsiteY2" fmla="*/ 185 h 1417505"/>
            </a:gdLst>
            <a:ahLst/>
            <a:cxnLst>
              <a:cxn ang="0">
                <a:pos x="connsiteX0" y="connsiteY0"/>
              </a:cxn>
              <a:cxn ang="0">
                <a:pos x="connsiteX1" y="connsiteY1"/>
              </a:cxn>
              <a:cxn ang="0">
                <a:pos x="connsiteX2" y="connsiteY2"/>
              </a:cxn>
            </a:cxnLst>
            <a:rect l="l" t="t" r="r" b="b"/>
            <a:pathLst>
              <a:path w="2240280" h="1417505">
                <a:moveTo>
                  <a:pt x="2240280" y="1417505"/>
                </a:moveTo>
                <a:cubicBezTo>
                  <a:pt x="2155190" y="943795"/>
                  <a:pt x="2070100" y="470085"/>
                  <a:pt x="1696720" y="233865"/>
                </a:cubicBezTo>
                <a:cubicBezTo>
                  <a:pt x="1323340" y="-2355"/>
                  <a:pt x="661670" y="-1085"/>
                  <a:pt x="0" y="185"/>
                </a:cubicBezTo>
              </a:path>
            </a:pathLst>
          </a:custGeom>
          <a:noFill/>
          <a:ln w="127000" cap="rnd">
            <a:solidFill>
              <a:srgbClr val="7030A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4068044" y="2636912"/>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𝑌</m:t>
                          </m:r>
                        </m:sub>
                      </m:sSub>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068044" y="2636912"/>
                <a:ext cx="575964" cy="584775"/>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849828" y="4437112"/>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𝑋</m:t>
                          </m:r>
                        </m:sub>
                      </m:sSub>
                    </m:oMath>
                  </m:oMathPara>
                </a14:m>
                <a:endParaRPr kumimoji="1" lang="ja-JP" altLang="en-US" sz="3200"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849828" y="4437112"/>
                <a:ext cx="575964" cy="584775"/>
              </a:xfrm>
              <a:prstGeom prst="rect">
                <a:avLst/>
              </a:prstGeom>
              <a:blipFill rotWithShape="1">
                <a:blip r:embed="rId8"/>
                <a:stretch>
                  <a:fillRect/>
                </a:stretch>
              </a:blipFill>
            </p:spPr>
            <p:txBody>
              <a:bodyPr/>
              <a:lstStyle/>
              <a:p>
                <a:r>
                  <a:rPr lang="ja-JP" altLang="en-US">
                    <a:noFill/>
                  </a:rPr>
                  <a:t> </a:t>
                </a:r>
              </a:p>
            </p:txBody>
          </p:sp>
        </mc:Fallback>
      </mc:AlternateContent>
      <p:sp>
        <p:nvSpPr>
          <p:cNvPr id="7" name="円/楕円 6"/>
          <p:cNvSpPr>
            <a:spLocks/>
          </p:cNvSpPr>
          <p:nvPr/>
        </p:nvSpPr>
        <p:spPr>
          <a:xfrm>
            <a:off x="5525572" y="352220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4061075" y="4477376"/>
            <a:ext cx="1525314" cy="1810228"/>
          </a:xfrm>
          <a:custGeom>
            <a:avLst/>
            <a:gdLst>
              <a:gd name="connsiteX0" fmla="*/ 0 w 1436914"/>
              <a:gd name="connsiteY0" fmla="*/ 1846613 h 1846613"/>
              <a:gd name="connsiteX1" fmla="*/ 611579 w 1436914"/>
              <a:gd name="connsiteY1" fmla="*/ 807522 h 1846613"/>
              <a:gd name="connsiteX2" fmla="*/ 1436914 w 1436914"/>
              <a:gd name="connsiteY2" fmla="*/ 0 h 1846613"/>
            </a:gdLst>
            <a:ahLst/>
            <a:cxnLst>
              <a:cxn ang="0">
                <a:pos x="connsiteX0" y="connsiteY0"/>
              </a:cxn>
              <a:cxn ang="0">
                <a:pos x="connsiteX1" y="connsiteY1"/>
              </a:cxn>
              <a:cxn ang="0">
                <a:pos x="connsiteX2" y="connsiteY2"/>
              </a:cxn>
            </a:cxnLst>
            <a:rect l="l" t="t" r="r" b="b"/>
            <a:pathLst>
              <a:path w="1436914" h="1846613">
                <a:moveTo>
                  <a:pt x="0" y="1846613"/>
                </a:moveTo>
                <a:cubicBezTo>
                  <a:pt x="186046" y="1480952"/>
                  <a:pt x="372093" y="1115291"/>
                  <a:pt x="611579" y="807522"/>
                </a:cubicBezTo>
                <a:cubicBezTo>
                  <a:pt x="851065" y="499753"/>
                  <a:pt x="1143989" y="249876"/>
                  <a:pt x="1436914"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4381582" y="5390553"/>
            <a:ext cx="1163782" cy="900583"/>
          </a:xfrm>
          <a:custGeom>
            <a:avLst/>
            <a:gdLst>
              <a:gd name="connsiteX0" fmla="*/ 0 w 1163782"/>
              <a:gd name="connsiteY0" fmla="*/ 1116281 h 1116281"/>
              <a:gd name="connsiteX1" fmla="*/ 564078 w 1163782"/>
              <a:gd name="connsiteY1" fmla="*/ 279070 h 1116281"/>
              <a:gd name="connsiteX2" fmla="*/ 1163782 w 1163782"/>
              <a:gd name="connsiteY2" fmla="*/ 0 h 1116281"/>
            </a:gdLst>
            <a:ahLst/>
            <a:cxnLst>
              <a:cxn ang="0">
                <a:pos x="connsiteX0" y="connsiteY0"/>
              </a:cxn>
              <a:cxn ang="0">
                <a:pos x="connsiteX1" y="connsiteY1"/>
              </a:cxn>
              <a:cxn ang="0">
                <a:pos x="connsiteX2" y="connsiteY2"/>
              </a:cxn>
            </a:cxnLst>
            <a:rect l="l" t="t" r="r" b="b"/>
            <a:pathLst>
              <a:path w="1163782" h="1116281">
                <a:moveTo>
                  <a:pt x="0" y="1116281"/>
                </a:moveTo>
                <a:cubicBezTo>
                  <a:pt x="185057" y="790699"/>
                  <a:pt x="370114" y="465117"/>
                  <a:pt x="564078" y="279070"/>
                </a:cubicBezTo>
                <a:cubicBezTo>
                  <a:pt x="758042" y="93023"/>
                  <a:pt x="960912" y="46511"/>
                  <a:pt x="1163782"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37007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4004917"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4309048"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p:cNvSpPr txBox="1"/>
              <p:nvPr/>
            </p:nvSpPr>
            <p:spPr>
              <a:xfrm>
                <a:off x="5141118" y="4149080"/>
                <a:ext cx="1218118" cy="584775"/>
              </a:xfrm>
              <a:prstGeom prst="rect">
                <a:avLst/>
              </a:prstGeom>
              <a:solidFill>
                <a:schemeClr val="bg1"/>
              </a:solidFill>
              <a:ln w="38100">
                <a:solidFill>
                  <a:srgbClr val="0070C0"/>
                </a:solidFill>
              </a:ln>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3200" b="0" i="1" smtClean="0">
                          <a:solidFill>
                            <a:srgbClr val="0070C0"/>
                          </a:solidFill>
                          <a:latin typeface="Cambria Math"/>
                        </a:rPr>
                        <m:t>𝛼</m:t>
                      </m:r>
                      <m:r>
                        <a:rPr kumimoji="1" lang="en-US" altLang="ja-JP" sz="3200" b="0" i="1" smtClean="0">
                          <a:solidFill>
                            <a:srgbClr val="0070C0"/>
                          </a:solidFill>
                          <a:latin typeface="Cambria Math"/>
                        </a:rPr>
                        <m:t>=2</m:t>
                      </m:r>
                    </m:oMath>
                  </m:oMathPara>
                </a14:m>
                <a:endParaRPr kumimoji="1" lang="ja-JP" altLang="en-US" sz="3200" dirty="0">
                  <a:solidFill>
                    <a:srgbClr val="0070C0"/>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141118" y="4149080"/>
                <a:ext cx="1218118" cy="584775"/>
              </a:xfrm>
              <a:prstGeom prst="rect">
                <a:avLst/>
              </a:prstGeom>
              <a:blipFill rotWithShape="1">
                <a:blip r:embed="rId9"/>
                <a:stretch>
                  <a:fillRect/>
                </a:stretch>
              </a:blipFill>
              <a:ln w="38100">
                <a:solidFill>
                  <a:srgbClr val="0070C0"/>
                </a:solidFill>
              </a:ln>
            </p:spPr>
            <p:txBody>
              <a:bodyPr/>
              <a:lstStyle/>
              <a:p>
                <a:r>
                  <a:rPr lang="ja-JP" altLang="en-US">
                    <a:noFill/>
                  </a:rPr>
                  <a:t> </a:t>
                </a:r>
              </a:p>
            </p:txBody>
          </p:sp>
        </mc:Fallback>
      </mc:AlternateContent>
      <p:sp>
        <p:nvSpPr>
          <p:cNvPr id="30" name="フリーフォーム 29"/>
          <p:cNvSpPr/>
          <p:nvPr/>
        </p:nvSpPr>
        <p:spPr>
          <a:xfrm>
            <a:off x="4252848" y="4909552"/>
            <a:ext cx="1280160" cy="1330960"/>
          </a:xfrm>
          <a:custGeom>
            <a:avLst/>
            <a:gdLst>
              <a:gd name="connsiteX0" fmla="*/ 0 w 1280160"/>
              <a:gd name="connsiteY0" fmla="*/ 1330960 h 1330960"/>
              <a:gd name="connsiteX1" fmla="*/ 568960 w 1280160"/>
              <a:gd name="connsiteY1" fmla="*/ 386080 h 1330960"/>
              <a:gd name="connsiteX2" fmla="*/ 1280160 w 1280160"/>
              <a:gd name="connsiteY2" fmla="*/ 0 h 1330960"/>
            </a:gdLst>
            <a:ahLst/>
            <a:cxnLst>
              <a:cxn ang="0">
                <a:pos x="connsiteX0" y="connsiteY0"/>
              </a:cxn>
              <a:cxn ang="0">
                <a:pos x="connsiteX1" y="connsiteY1"/>
              </a:cxn>
              <a:cxn ang="0">
                <a:pos x="connsiteX2" y="connsiteY2"/>
              </a:cxn>
            </a:cxnLst>
            <a:rect l="l" t="t" r="r" b="b"/>
            <a:pathLst>
              <a:path w="1280160" h="1330960">
                <a:moveTo>
                  <a:pt x="0" y="1330960"/>
                </a:moveTo>
                <a:cubicBezTo>
                  <a:pt x="177800" y="969433"/>
                  <a:pt x="355600" y="607907"/>
                  <a:pt x="568960" y="386080"/>
                </a:cubicBezTo>
                <a:cubicBezTo>
                  <a:pt x="782320" y="164253"/>
                  <a:pt x="1031240" y="82126"/>
                  <a:pt x="1280160" y="0"/>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p:cNvSpPr txBox="1"/>
              <p:nvPr/>
            </p:nvSpPr>
            <p:spPr>
              <a:xfrm>
                <a:off x="3059830" y="4005064"/>
                <a:ext cx="1203412"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3200" b="0" i="1" smtClean="0">
                          <a:solidFill>
                            <a:srgbClr val="7030A0"/>
                          </a:solidFill>
                          <a:latin typeface="Cambria Math"/>
                        </a:rPr>
                        <m:t>𝛽</m:t>
                      </m:r>
                    </m:oMath>
                  </m:oMathPara>
                </a14:m>
                <a:endParaRPr kumimoji="1" lang="ja-JP" altLang="en-US" sz="3200" dirty="0">
                  <a:solidFill>
                    <a:srgbClr val="7030A0"/>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059830" y="4005064"/>
                <a:ext cx="1203412" cy="584775"/>
              </a:xfrm>
              <a:prstGeom prst="rect">
                <a:avLst/>
              </a:prstGeom>
              <a:blipFill rotWithShape="1">
                <a:blip r:embed="rId10"/>
                <a:stretch>
                  <a:fillRect/>
                </a:stretch>
              </a:blipFill>
            </p:spPr>
            <p:txBody>
              <a:bodyPr/>
              <a:lstStyle/>
              <a:p>
                <a:r>
                  <a:rPr lang="ja-JP" altLang="en-US">
                    <a:noFill/>
                  </a:rPr>
                  <a:t> </a:t>
                </a:r>
              </a:p>
            </p:txBody>
          </p:sp>
        </mc:Fallback>
      </mc:AlternateContent>
      <p:sp>
        <p:nvSpPr>
          <p:cNvPr id="14" name="スライド番号プレースホルダー 13"/>
          <p:cNvSpPr>
            <a:spLocks noGrp="1"/>
          </p:cNvSpPr>
          <p:nvPr>
            <p:ph type="sldNum" sz="quarter" idx="12"/>
          </p:nvPr>
        </p:nvSpPr>
        <p:spPr/>
        <p:txBody>
          <a:bodyPr/>
          <a:lstStyle/>
          <a:p>
            <a:fld id="{6D1D10BF-5A7D-BB40-8492-A9C98C1E9B06}" type="slidenum">
              <a:rPr lang="en-US" smtClean="0"/>
              <a:t>20</a:t>
            </a:fld>
            <a:endParaRPr lang="en-US"/>
          </a:p>
        </p:txBody>
      </p:sp>
      <p:pic>
        <p:nvPicPr>
          <p:cNvPr id="17" name="オーディオ 1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2321082966"/>
      </p:ext>
    </p:extLst>
  </p:cSld>
  <p:clrMapOvr>
    <a:masterClrMapping/>
  </p:clrMapOvr>
  <mc:AlternateContent xmlns:mc="http://schemas.openxmlformats.org/markup-compatibility/2006" xmlns:p14="http://schemas.microsoft.com/office/powerpoint/2010/main">
    <mc:Choice Requires="p14">
      <p:transition spd="slow" p14:dur="2000" advTm="15524"/>
    </mc:Choice>
    <mc:Fallback xmlns="">
      <p:transition spd="slow" advTm="15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9"/>
                                        </p:tgtEl>
                                      </p:cBhvr>
                                    </p:animEffect>
                                    <p:set>
                                      <p:cBhvr>
                                        <p:cTn id="11" dur="1" fill="hold">
                                          <p:stCondLst>
                                            <p:cond delay="499"/>
                                          </p:stCondLst>
                                        </p:cTn>
                                        <p:tgtEl>
                                          <p:spTgt spid="29"/>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0"/>
                                        </p:tgtEl>
                                      </p:cBhvr>
                                    </p:animEffect>
                                    <p:set>
                                      <p:cBhvr>
                                        <p:cTn id="14" dur="1" fill="hold">
                                          <p:stCondLst>
                                            <p:cond delay="499"/>
                                          </p:stCondLst>
                                        </p:cTn>
                                        <p:tgtEl>
                                          <p:spTgt spid="30"/>
                                        </p:tgtEl>
                                        <p:attrNameLst>
                                          <p:attrName>style.visibility</p:attrName>
                                        </p:attrNameLst>
                                      </p:cBhvr>
                                      <p:to>
                                        <p:strVal val="hidden"/>
                                      </p:to>
                                    </p:set>
                                  </p:childTnLst>
                                </p:cTn>
                              </p:par>
                            </p:childTnLst>
                          </p:cTn>
                        </p:par>
                        <p:par>
                          <p:cTn id="15" fill="hold">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7"/>
                </p:tgtEl>
              </p:cMediaNode>
            </p:audio>
          </p:childTnLst>
        </p:cTn>
      </p:par>
    </p:tnLst>
    <p:bldLst>
      <p:bldP spid="10" grpId="0" animBg="1"/>
      <p:bldP spid="13" grpId="0" animBg="1"/>
      <p:bldP spid="23" grpId="0" animBg="1"/>
      <p:bldP spid="25" grpId="0" animBg="1"/>
      <p:bldP spid="26" grpId="0" animBg="1"/>
      <p:bldP spid="27" grpId="0" animBg="1"/>
      <p:bldP spid="29"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コンテンツ プレースホルダー 23"/>
              <p:cNvSpPr>
                <a:spLocks noGrp="1"/>
              </p:cNvSpPr>
              <p:nvPr>
                <p:ph idx="1"/>
              </p:nvPr>
            </p:nvSpPr>
            <p:spPr/>
            <p:txBody>
              <a:bodyPr/>
              <a:lstStyle/>
              <a:p>
                <a:r>
                  <a:rPr kumimoji="1" lang="ja-JP" altLang="en-US" dirty="0"/>
                  <a:t>このパターンのパラメタ</a:t>
                </a:r>
                <a:r>
                  <a:rPr kumimoji="1" lang="en-US" altLang="ja-JP" dirty="0"/>
                  <a:t>: </a:t>
                </a:r>
                <a14:m>
                  <m:oMath xmlns:m="http://schemas.openxmlformats.org/officeDocument/2006/math">
                    <m:r>
                      <a:rPr kumimoji="1" lang="en-US" altLang="ja-JP">
                        <a:latin typeface="Cambria Math"/>
                      </a:rPr>
                      <m:t>(</m:t>
                    </m:r>
                    <m:r>
                      <a:rPr kumimoji="1" lang="en-US" altLang="ja-JP" i="1">
                        <a:solidFill>
                          <a:srgbClr val="0070C0"/>
                        </a:solidFill>
                        <a:latin typeface="Cambria Math"/>
                      </a:rPr>
                      <m:t>𝛼</m:t>
                    </m:r>
                    <m:r>
                      <a:rPr kumimoji="1" lang="en-US" altLang="ja-JP" i="1">
                        <a:latin typeface="Cambria Math"/>
                      </a:rPr>
                      <m:t>, </m:t>
                    </m:r>
                    <m:r>
                      <a:rPr kumimoji="1" lang="en-US" altLang="ja-JP" i="1">
                        <a:solidFill>
                          <a:srgbClr val="7030A0"/>
                        </a:solidFill>
                        <a:latin typeface="Cambria Math"/>
                      </a:rPr>
                      <m:t>𝛽</m:t>
                    </m:r>
                    <m:r>
                      <a:rPr kumimoji="1" lang="en-US" altLang="ja-JP" i="1">
                        <a:latin typeface="Cambria Math"/>
                      </a:rPr>
                      <m:t>, </m:t>
                    </m:r>
                    <m:sSub>
                      <m:sSubPr>
                        <m:ctrlPr>
                          <a:rPr kumimoji="1" lang="en-US" altLang="ja-JP" i="1">
                            <a:solidFill>
                              <a:srgbClr val="FF0000"/>
                            </a:solidFill>
                            <a:latin typeface="Cambria Math"/>
                          </a:rPr>
                        </m:ctrlPr>
                      </m:sSubPr>
                      <m:e>
                        <m:r>
                          <a:rPr kumimoji="1" lang="en-US" altLang="ja-JP" i="1">
                            <a:solidFill>
                              <a:srgbClr val="FF0000"/>
                            </a:solidFill>
                            <a:latin typeface="Cambria Math"/>
                          </a:rPr>
                          <m:t>𝑝</m:t>
                        </m:r>
                      </m:e>
                      <m:sub>
                        <m:r>
                          <a:rPr kumimoji="1" lang="en-US" altLang="ja-JP" i="1">
                            <a:solidFill>
                              <a:srgbClr val="FF0000"/>
                            </a:solidFill>
                            <a:latin typeface="Cambria Math"/>
                          </a:rPr>
                          <m:t>𝑋</m:t>
                        </m:r>
                      </m:sub>
                    </m:sSub>
                    <m:r>
                      <a:rPr kumimoji="1" lang="en-US" altLang="ja-JP" i="1">
                        <a:latin typeface="Cambria Math"/>
                      </a:rPr>
                      <m:t>, </m:t>
                    </m:r>
                    <m:sSub>
                      <m:sSubPr>
                        <m:ctrlPr>
                          <a:rPr kumimoji="1" lang="en-US" altLang="ja-JP" i="1">
                            <a:solidFill>
                              <a:srgbClr val="00B050"/>
                            </a:solidFill>
                            <a:latin typeface="Cambria Math"/>
                          </a:rPr>
                        </m:ctrlPr>
                      </m:sSubPr>
                      <m:e>
                        <m:r>
                          <a:rPr kumimoji="1" lang="en-US" altLang="ja-JP" i="1">
                            <a:solidFill>
                              <a:srgbClr val="00B050"/>
                            </a:solidFill>
                            <a:latin typeface="Cambria Math"/>
                          </a:rPr>
                          <m:t>𝑝</m:t>
                        </m:r>
                      </m:e>
                      <m:sub>
                        <m:r>
                          <a:rPr kumimoji="1" lang="en-US" altLang="ja-JP" i="1">
                            <a:solidFill>
                              <a:srgbClr val="00B050"/>
                            </a:solidFill>
                            <a:latin typeface="Cambria Math"/>
                          </a:rPr>
                          <m:t>𝑌</m:t>
                        </m:r>
                      </m:sub>
                    </m:sSub>
                    <m:r>
                      <a:rPr kumimoji="1" lang="en-US" altLang="ja-JP" i="1">
                        <a:latin typeface="Cambria Math"/>
                      </a:rPr>
                      <m:t>)</m:t>
                    </m:r>
                  </m:oMath>
                </a14:m>
                <a:endParaRPr kumimoji="1" lang="en-US" altLang="ja-JP" dirty="0"/>
              </a:p>
              <a:p>
                <a:pPr lvl="1"/>
                <a14:m>
                  <m:oMath xmlns:m="http://schemas.openxmlformats.org/officeDocument/2006/math">
                    <m:r>
                      <a:rPr kumimoji="1" lang="en-US" altLang="ja-JP" b="0" i="1" smtClean="0">
                        <a:solidFill>
                          <a:srgbClr val="0070C0"/>
                        </a:solidFill>
                        <a:latin typeface="Cambria Math"/>
                      </a:rPr>
                      <m:t>𝛼</m:t>
                    </m:r>
                  </m:oMath>
                </a14:m>
                <a:r>
                  <a:rPr kumimoji="1" lang="en-US" altLang="ja-JP" dirty="0" smtClean="0"/>
                  <a:t>, </a:t>
                </a:r>
                <a14:m>
                  <m:oMath xmlns:m="http://schemas.openxmlformats.org/officeDocument/2006/math">
                    <m:r>
                      <a:rPr kumimoji="1" lang="en-US" altLang="ja-JP" b="0" i="1" smtClean="0">
                        <a:solidFill>
                          <a:srgbClr val="7030A0"/>
                        </a:solidFill>
                        <a:latin typeface="Cambria Math"/>
                      </a:rPr>
                      <m:t>𝛽</m:t>
                    </m:r>
                  </m:oMath>
                </a14:m>
                <a:r>
                  <a:rPr kumimoji="1" lang="en-US" altLang="ja-JP" dirty="0" smtClean="0"/>
                  <a:t>: </a:t>
                </a:r>
                <a:r>
                  <a:rPr kumimoji="1" lang="ja-JP" altLang="en-US" dirty="0" smtClean="0"/>
                  <a:t>エッジループ</a:t>
                </a:r>
                <a:r>
                  <a:rPr kumimoji="1" lang="ja-JP" altLang="en-US" dirty="0"/>
                  <a:t>を挿入する回数</a:t>
                </a:r>
                <a:endParaRPr kumimoji="1" lang="en-US" altLang="ja-JP" dirty="0"/>
              </a:p>
            </p:txBody>
          </p:sp>
        </mc:Choice>
        <mc:Fallback xmlns="">
          <p:sp>
            <p:nvSpPr>
              <p:cNvPr id="24" name="コンテンツ プレースホルダー 23"/>
              <p:cNvSpPr>
                <a:spLocks noGrp="1" noRot="1" noChangeAspect="1" noMove="1" noResize="1" noEditPoints="1" noAdjustHandles="1" noChangeArrowheads="1" noChangeShapeType="1" noTextEdit="1"/>
              </p:cNvSpPr>
              <p:nvPr>
                <p:ph idx="1"/>
              </p:nvPr>
            </p:nvSpPr>
            <p:spPr>
              <a:blipFill rotWithShape="1">
                <a:blip r:embed="rId6"/>
                <a:stretch>
                  <a:fillRect l="-1259" t="-2267"/>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noAutofit/>
          </a:bodyPr>
          <a:lstStyle/>
          <a:p>
            <a:r>
              <a:rPr lang="ja-JP" altLang="en-US" sz="4000" dirty="0"/>
              <a:t>パターンベースのメッシュ生成</a:t>
            </a:r>
            <a:endParaRPr kumimoji="1" lang="ja-JP" altLang="en-US" sz="6000" dirty="0"/>
          </a:p>
        </p:txBody>
      </p:sp>
      <p:sp>
        <p:nvSpPr>
          <p:cNvPr id="3" name="正方形/長方形 2"/>
          <p:cNvSpPr/>
          <p:nvPr/>
        </p:nvSpPr>
        <p:spPr>
          <a:xfrm>
            <a:off x="2844008" y="3573016"/>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a:spLocks/>
          </p:cNvSpPr>
          <p:nvPr/>
        </p:nvSpPr>
        <p:spPr>
          <a:xfrm>
            <a:off x="278839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5525572"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278839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4613179" y="625437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7" idx="3"/>
            <a:endCxn id="8" idx="7"/>
          </p:cNvCxnSpPr>
          <p:nvPr/>
        </p:nvCxnSpPr>
        <p:spPr>
          <a:xfrm flipH="1">
            <a:off x="3792970" y="3614389"/>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2844008" y="2564904"/>
            <a:ext cx="3744216"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rot="16200000">
            <a:off x="4265702" y="3986599"/>
            <a:ext cx="3744216" cy="900828"/>
          </a:xfrm>
          <a:prstGeom prst="roundRect">
            <a:avLst>
              <a:gd name="adj" fmla="val 17231"/>
            </a:avLst>
          </a:prstGeom>
          <a:solidFill>
            <a:srgbClr val="FF000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2911728" y="4843327"/>
            <a:ext cx="2240280" cy="1417505"/>
          </a:xfrm>
          <a:custGeom>
            <a:avLst/>
            <a:gdLst>
              <a:gd name="connsiteX0" fmla="*/ 2240280 w 2240280"/>
              <a:gd name="connsiteY0" fmla="*/ 1417505 h 1417505"/>
              <a:gd name="connsiteX1" fmla="*/ 1696720 w 2240280"/>
              <a:gd name="connsiteY1" fmla="*/ 233865 h 1417505"/>
              <a:gd name="connsiteX2" fmla="*/ 0 w 2240280"/>
              <a:gd name="connsiteY2" fmla="*/ 185 h 1417505"/>
            </a:gdLst>
            <a:ahLst/>
            <a:cxnLst>
              <a:cxn ang="0">
                <a:pos x="connsiteX0" y="connsiteY0"/>
              </a:cxn>
              <a:cxn ang="0">
                <a:pos x="connsiteX1" y="connsiteY1"/>
              </a:cxn>
              <a:cxn ang="0">
                <a:pos x="connsiteX2" y="connsiteY2"/>
              </a:cxn>
            </a:cxnLst>
            <a:rect l="l" t="t" r="r" b="b"/>
            <a:pathLst>
              <a:path w="2240280" h="1417505">
                <a:moveTo>
                  <a:pt x="2240280" y="1417505"/>
                </a:moveTo>
                <a:cubicBezTo>
                  <a:pt x="2155190" y="943795"/>
                  <a:pt x="2070100" y="470085"/>
                  <a:pt x="1696720" y="233865"/>
                </a:cubicBezTo>
                <a:cubicBezTo>
                  <a:pt x="1323340" y="-2355"/>
                  <a:pt x="661670" y="-1085"/>
                  <a:pt x="0" y="185"/>
                </a:cubicBezTo>
              </a:path>
            </a:pathLst>
          </a:custGeom>
          <a:noFill/>
          <a:ln w="127000" cap="rnd">
            <a:solidFill>
              <a:srgbClr val="7030A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4068044" y="2636912"/>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𝑌</m:t>
                          </m:r>
                        </m:sub>
                      </m:sSub>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068044" y="2636912"/>
                <a:ext cx="575964" cy="584775"/>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849828" y="4437112"/>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𝑋</m:t>
                          </m:r>
                        </m:sub>
                      </m:sSub>
                    </m:oMath>
                  </m:oMathPara>
                </a14:m>
                <a:endParaRPr kumimoji="1" lang="ja-JP" altLang="en-US" sz="3200"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849828" y="4437112"/>
                <a:ext cx="575964" cy="584775"/>
              </a:xfrm>
              <a:prstGeom prst="rect">
                <a:avLst/>
              </a:prstGeom>
              <a:blipFill rotWithShape="1">
                <a:blip r:embed="rId8"/>
                <a:stretch>
                  <a:fillRect/>
                </a:stretch>
              </a:blipFill>
            </p:spPr>
            <p:txBody>
              <a:bodyPr/>
              <a:lstStyle/>
              <a:p>
                <a:r>
                  <a:rPr lang="ja-JP" altLang="en-US">
                    <a:noFill/>
                  </a:rPr>
                  <a:t> </a:t>
                </a:r>
              </a:p>
            </p:txBody>
          </p:sp>
        </mc:Fallback>
      </mc:AlternateContent>
      <p:sp>
        <p:nvSpPr>
          <p:cNvPr id="7" name="円/楕円 6"/>
          <p:cNvSpPr>
            <a:spLocks/>
          </p:cNvSpPr>
          <p:nvPr/>
        </p:nvSpPr>
        <p:spPr>
          <a:xfrm>
            <a:off x="5525572" y="352220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4061075" y="4477376"/>
            <a:ext cx="1525314" cy="1810228"/>
          </a:xfrm>
          <a:custGeom>
            <a:avLst/>
            <a:gdLst>
              <a:gd name="connsiteX0" fmla="*/ 0 w 1436914"/>
              <a:gd name="connsiteY0" fmla="*/ 1846613 h 1846613"/>
              <a:gd name="connsiteX1" fmla="*/ 611579 w 1436914"/>
              <a:gd name="connsiteY1" fmla="*/ 807522 h 1846613"/>
              <a:gd name="connsiteX2" fmla="*/ 1436914 w 1436914"/>
              <a:gd name="connsiteY2" fmla="*/ 0 h 1846613"/>
            </a:gdLst>
            <a:ahLst/>
            <a:cxnLst>
              <a:cxn ang="0">
                <a:pos x="connsiteX0" y="connsiteY0"/>
              </a:cxn>
              <a:cxn ang="0">
                <a:pos x="connsiteX1" y="connsiteY1"/>
              </a:cxn>
              <a:cxn ang="0">
                <a:pos x="connsiteX2" y="connsiteY2"/>
              </a:cxn>
            </a:cxnLst>
            <a:rect l="l" t="t" r="r" b="b"/>
            <a:pathLst>
              <a:path w="1436914" h="1846613">
                <a:moveTo>
                  <a:pt x="0" y="1846613"/>
                </a:moveTo>
                <a:cubicBezTo>
                  <a:pt x="186046" y="1480952"/>
                  <a:pt x="372093" y="1115291"/>
                  <a:pt x="611579" y="807522"/>
                </a:cubicBezTo>
                <a:cubicBezTo>
                  <a:pt x="851065" y="499753"/>
                  <a:pt x="1143989" y="249876"/>
                  <a:pt x="1436914"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4381582" y="5390553"/>
            <a:ext cx="1163782" cy="900583"/>
          </a:xfrm>
          <a:custGeom>
            <a:avLst/>
            <a:gdLst>
              <a:gd name="connsiteX0" fmla="*/ 0 w 1163782"/>
              <a:gd name="connsiteY0" fmla="*/ 1116281 h 1116281"/>
              <a:gd name="connsiteX1" fmla="*/ 564078 w 1163782"/>
              <a:gd name="connsiteY1" fmla="*/ 279070 h 1116281"/>
              <a:gd name="connsiteX2" fmla="*/ 1163782 w 1163782"/>
              <a:gd name="connsiteY2" fmla="*/ 0 h 1116281"/>
            </a:gdLst>
            <a:ahLst/>
            <a:cxnLst>
              <a:cxn ang="0">
                <a:pos x="connsiteX0" y="connsiteY0"/>
              </a:cxn>
              <a:cxn ang="0">
                <a:pos x="connsiteX1" y="connsiteY1"/>
              </a:cxn>
              <a:cxn ang="0">
                <a:pos x="connsiteX2" y="connsiteY2"/>
              </a:cxn>
            </a:cxnLst>
            <a:rect l="l" t="t" r="r" b="b"/>
            <a:pathLst>
              <a:path w="1163782" h="1116281">
                <a:moveTo>
                  <a:pt x="0" y="1116281"/>
                </a:moveTo>
                <a:cubicBezTo>
                  <a:pt x="185057" y="790699"/>
                  <a:pt x="370114" y="465117"/>
                  <a:pt x="564078" y="279070"/>
                </a:cubicBezTo>
                <a:cubicBezTo>
                  <a:pt x="758042" y="93023"/>
                  <a:pt x="960912" y="46511"/>
                  <a:pt x="1163782"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37007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4004917"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4309048"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p:cNvSpPr txBox="1"/>
              <p:nvPr/>
            </p:nvSpPr>
            <p:spPr>
              <a:xfrm>
                <a:off x="3059830" y="4005064"/>
                <a:ext cx="1203412" cy="584775"/>
              </a:xfrm>
              <a:prstGeom prst="rect">
                <a:avLst/>
              </a:prstGeom>
              <a:solidFill>
                <a:schemeClr val="bg1"/>
              </a:solidFill>
              <a:ln w="38100">
                <a:solidFill>
                  <a:srgbClr val="7030A0"/>
                </a:solidFill>
              </a:ln>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3200" b="0" i="1" smtClean="0">
                          <a:solidFill>
                            <a:srgbClr val="7030A0"/>
                          </a:solidFill>
                          <a:latin typeface="Cambria Math"/>
                        </a:rPr>
                        <m:t>𝛽</m:t>
                      </m:r>
                      <m:r>
                        <a:rPr kumimoji="1" lang="en-US" altLang="ja-JP" sz="3200" b="0" i="1" smtClean="0">
                          <a:solidFill>
                            <a:srgbClr val="7030A0"/>
                          </a:solidFill>
                          <a:latin typeface="Cambria Math"/>
                        </a:rPr>
                        <m:t>=1</m:t>
                      </m:r>
                    </m:oMath>
                  </m:oMathPara>
                </a14:m>
                <a:endParaRPr kumimoji="1" lang="ja-JP" altLang="en-US" sz="3200" dirty="0">
                  <a:solidFill>
                    <a:srgbClr val="7030A0"/>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059830" y="4005064"/>
                <a:ext cx="1203412" cy="584775"/>
              </a:xfrm>
              <a:prstGeom prst="rect">
                <a:avLst/>
              </a:prstGeom>
              <a:blipFill rotWithShape="1">
                <a:blip r:embed="rId9"/>
                <a:stretch>
                  <a:fillRect/>
                </a:stretch>
              </a:blipFill>
              <a:ln w="38100">
                <a:solidFill>
                  <a:srgbClr val="7030A0"/>
                </a:solidFill>
              </a:ln>
            </p:spPr>
            <p:txBody>
              <a:bodyPr/>
              <a:lstStyle/>
              <a:p>
                <a:r>
                  <a:rPr lang="ja-JP" altLang="en-US">
                    <a:noFill/>
                  </a:rPr>
                  <a:t> </a:t>
                </a:r>
              </a:p>
            </p:txBody>
          </p:sp>
        </mc:Fallback>
      </mc:AlternateContent>
      <p:sp>
        <p:nvSpPr>
          <p:cNvPr id="14" name="フリーフォーム 13"/>
          <p:cNvSpPr/>
          <p:nvPr/>
        </p:nvSpPr>
        <p:spPr>
          <a:xfrm>
            <a:off x="2856767" y="4723326"/>
            <a:ext cx="2260007" cy="1574608"/>
          </a:xfrm>
          <a:custGeom>
            <a:avLst/>
            <a:gdLst>
              <a:gd name="connsiteX0" fmla="*/ 2309751 w 2309751"/>
              <a:gd name="connsiteY0" fmla="*/ 1437718 h 1437718"/>
              <a:gd name="connsiteX1" fmla="*/ 1751611 w 2309751"/>
              <a:gd name="connsiteY1" fmla="*/ 214560 h 1437718"/>
              <a:gd name="connsiteX2" fmla="*/ 0 w 2309751"/>
              <a:gd name="connsiteY2" fmla="*/ 804 h 1437718"/>
              <a:gd name="connsiteX0" fmla="*/ 2309751 w 2309751"/>
              <a:gd name="connsiteY0" fmla="*/ 1449438 h 1449438"/>
              <a:gd name="connsiteX1" fmla="*/ 1549509 w 2309751"/>
              <a:gd name="connsiteY1" fmla="*/ 172889 h 1449438"/>
              <a:gd name="connsiteX2" fmla="*/ 0 w 2309751"/>
              <a:gd name="connsiteY2" fmla="*/ 12524 h 1449438"/>
              <a:gd name="connsiteX0" fmla="*/ 2322706 w 2322706"/>
              <a:gd name="connsiteY0" fmla="*/ 1663827 h 1663827"/>
              <a:gd name="connsiteX1" fmla="*/ 1562464 w 2322706"/>
              <a:gd name="connsiteY1" fmla="*/ 387278 h 1663827"/>
              <a:gd name="connsiteX2" fmla="*/ 0 w 2322706"/>
              <a:gd name="connsiteY2" fmla="*/ 0 h 1663827"/>
              <a:gd name="connsiteX0" fmla="*/ 2322706 w 2322706"/>
              <a:gd name="connsiteY0" fmla="*/ 1663827 h 1663827"/>
              <a:gd name="connsiteX1" fmla="*/ 1601330 w 2322706"/>
              <a:gd name="connsiteY1" fmla="*/ 324988 h 1663827"/>
              <a:gd name="connsiteX2" fmla="*/ 0 w 2322706"/>
              <a:gd name="connsiteY2" fmla="*/ 0 h 1663827"/>
              <a:gd name="connsiteX0" fmla="*/ 2322706 w 2322706"/>
              <a:gd name="connsiteY0" fmla="*/ 1663827 h 1663827"/>
              <a:gd name="connsiteX1" fmla="*/ 1618605 w 2322706"/>
              <a:gd name="connsiteY1" fmla="*/ 396176 h 1663827"/>
              <a:gd name="connsiteX2" fmla="*/ 0 w 2322706"/>
              <a:gd name="connsiteY2" fmla="*/ 0 h 1663827"/>
              <a:gd name="connsiteX0" fmla="*/ 2305433 w 2305433"/>
              <a:gd name="connsiteY0" fmla="*/ 1654928 h 1654928"/>
              <a:gd name="connsiteX1" fmla="*/ 1618605 w 2305433"/>
              <a:gd name="connsiteY1" fmla="*/ 396176 h 1654928"/>
              <a:gd name="connsiteX2" fmla="*/ 0 w 2305433"/>
              <a:gd name="connsiteY2" fmla="*/ 0 h 1654928"/>
            </a:gdLst>
            <a:ahLst/>
            <a:cxnLst>
              <a:cxn ang="0">
                <a:pos x="connsiteX0" y="connsiteY0"/>
              </a:cxn>
              <a:cxn ang="0">
                <a:pos x="connsiteX1" y="connsiteY1"/>
              </a:cxn>
              <a:cxn ang="0">
                <a:pos x="connsiteX2" y="connsiteY2"/>
              </a:cxn>
            </a:cxnLst>
            <a:rect l="l" t="t" r="r" b="b"/>
            <a:pathLst>
              <a:path w="2305433" h="1654928">
                <a:moveTo>
                  <a:pt x="2305433" y="1654928"/>
                </a:moveTo>
                <a:cubicBezTo>
                  <a:pt x="2218842" y="1163092"/>
                  <a:pt x="2002844" y="671997"/>
                  <a:pt x="1618605" y="396176"/>
                </a:cubicBezTo>
                <a:cubicBezTo>
                  <a:pt x="1234366" y="120355"/>
                  <a:pt x="0" y="0"/>
                  <a:pt x="0" y="0"/>
                </a:cubicBezTo>
              </a:path>
            </a:pathLst>
          </a:custGeom>
          <a:noFill/>
          <a:ln w="38100" cap="rnd">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506937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a:spLocks/>
          </p:cNvSpPr>
          <p:nvPr/>
        </p:nvSpPr>
        <p:spPr>
          <a:xfrm>
            <a:off x="2788393" y="465313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p:cNvSpPr>
          <p:nvPr/>
        </p:nvSpPr>
        <p:spPr>
          <a:xfrm>
            <a:off x="4464797" y="511298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a:spLocks/>
          </p:cNvSpPr>
          <p:nvPr/>
        </p:nvSpPr>
        <p:spPr>
          <a:xfrm>
            <a:off x="4612956" y="525955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a:spLocks/>
          </p:cNvSpPr>
          <p:nvPr/>
        </p:nvSpPr>
        <p:spPr>
          <a:xfrm>
            <a:off x="4842614" y="560034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スライド番号プレースホルダー 14"/>
          <p:cNvSpPr>
            <a:spLocks noGrp="1"/>
          </p:cNvSpPr>
          <p:nvPr>
            <p:ph type="sldNum" sz="quarter" idx="12"/>
          </p:nvPr>
        </p:nvSpPr>
        <p:spPr/>
        <p:txBody>
          <a:bodyPr/>
          <a:lstStyle/>
          <a:p>
            <a:fld id="{6D1D10BF-5A7D-BB40-8492-A9C98C1E9B06}" type="slidenum">
              <a:rPr lang="en-US" smtClean="0"/>
              <a:t>21</a:t>
            </a:fld>
            <a:endParaRPr lang="en-US"/>
          </a:p>
        </p:txBody>
      </p:sp>
      <p:pic>
        <p:nvPicPr>
          <p:cNvPr id="28" name="オーディオ 2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2792667067"/>
      </p:ext>
    </p:extLst>
  </p:cSld>
  <p:clrMapOvr>
    <a:masterClrMapping/>
  </p:clrMapOvr>
  <mc:AlternateContent xmlns:mc="http://schemas.openxmlformats.org/markup-compatibility/2006" xmlns:p14="http://schemas.microsoft.com/office/powerpoint/2010/main">
    <mc:Choice Requires="p14">
      <p:transition spd="slow" p14:dur="2000" advTm="8188"/>
    </mc:Choice>
    <mc:Fallback xmlns="">
      <p:transition spd="slow" advTm="8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1"/>
                                        </p:tgtEl>
                                      </p:cBhvr>
                                    </p:animEffect>
                                    <p:set>
                                      <p:cBhvr>
                                        <p:cTn id="11" dur="1" fill="hold">
                                          <p:stCondLst>
                                            <p:cond delay="499"/>
                                          </p:stCondLst>
                                        </p:cTn>
                                        <p:tgtEl>
                                          <p:spTgt spid="31"/>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22" presetClass="entr" presetSubtype="2"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8"/>
                </p:tgtEl>
              </p:cMediaNode>
            </p:audio>
          </p:childTnLst>
        </p:cTn>
      </p:par>
    </p:tnLst>
    <p:bldLst>
      <p:bldP spid="18" grpId="0" animBg="1"/>
      <p:bldP spid="31" grpId="0" animBg="1"/>
      <p:bldP spid="14" grpId="0" animBg="1"/>
      <p:bldP spid="32" grpId="0" animBg="1"/>
      <p:bldP spid="33" grpId="0" animBg="1"/>
      <p:bldP spid="34" grpId="0" animBg="1"/>
      <p:bldP spid="35"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コンテンツ プレースホルダー 23"/>
              <p:cNvSpPr>
                <a:spLocks noGrp="1"/>
              </p:cNvSpPr>
              <p:nvPr>
                <p:ph idx="1"/>
              </p:nvPr>
            </p:nvSpPr>
            <p:spPr/>
            <p:txBody>
              <a:bodyPr/>
              <a:lstStyle/>
              <a:p>
                <a:r>
                  <a:rPr kumimoji="1" lang="ja-JP" altLang="en-US" dirty="0"/>
                  <a:t>このパターンのパラメタ</a:t>
                </a:r>
                <a:r>
                  <a:rPr kumimoji="1" lang="en-US" altLang="ja-JP" dirty="0"/>
                  <a:t>: </a:t>
                </a:r>
                <a14:m>
                  <m:oMath xmlns:m="http://schemas.openxmlformats.org/officeDocument/2006/math">
                    <m:r>
                      <a:rPr kumimoji="1" lang="en-US" altLang="ja-JP">
                        <a:latin typeface="Cambria Math"/>
                      </a:rPr>
                      <m:t>(</m:t>
                    </m:r>
                    <m:r>
                      <a:rPr kumimoji="1" lang="en-US" altLang="ja-JP" i="1">
                        <a:solidFill>
                          <a:srgbClr val="0070C0"/>
                        </a:solidFill>
                        <a:latin typeface="Cambria Math"/>
                      </a:rPr>
                      <m:t>𝛼</m:t>
                    </m:r>
                    <m:r>
                      <a:rPr kumimoji="1" lang="en-US" altLang="ja-JP" i="1">
                        <a:latin typeface="Cambria Math"/>
                      </a:rPr>
                      <m:t>, </m:t>
                    </m:r>
                    <m:r>
                      <a:rPr kumimoji="1" lang="en-US" altLang="ja-JP" i="1">
                        <a:solidFill>
                          <a:srgbClr val="7030A0"/>
                        </a:solidFill>
                        <a:latin typeface="Cambria Math"/>
                      </a:rPr>
                      <m:t>𝛽</m:t>
                    </m:r>
                    <m:r>
                      <a:rPr kumimoji="1" lang="en-US" altLang="ja-JP" i="1">
                        <a:latin typeface="Cambria Math"/>
                      </a:rPr>
                      <m:t>, </m:t>
                    </m:r>
                    <m:sSub>
                      <m:sSubPr>
                        <m:ctrlPr>
                          <a:rPr kumimoji="1" lang="en-US" altLang="ja-JP" i="1">
                            <a:solidFill>
                              <a:srgbClr val="FF0000"/>
                            </a:solidFill>
                            <a:latin typeface="Cambria Math"/>
                          </a:rPr>
                        </m:ctrlPr>
                      </m:sSubPr>
                      <m:e>
                        <m:r>
                          <a:rPr kumimoji="1" lang="en-US" altLang="ja-JP" i="1">
                            <a:solidFill>
                              <a:srgbClr val="FF0000"/>
                            </a:solidFill>
                            <a:latin typeface="Cambria Math"/>
                          </a:rPr>
                          <m:t>𝑝</m:t>
                        </m:r>
                      </m:e>
                      <m:sub>
                        <m:r>
                          <a:rPr kumimoji="1" lang="en-US" altLang="ja-JP" i="1">
                            <a:solidFill>
                              <a:srgbClr val="FF0000"/>
                            </a:solidFill>
                            <a:latin typeface="Cambria Math"/>
                          </a:rPr>
                          <m:t>𝑋</m:t>
                        </m:r>
                      </m:sub>
                    </m:sSub>
                    <m:r>
                      <a:rPr kumimoji="1" lang="en-US" altLang="ja-JP" i="1">
                        <a:latin typeface="Cambria Math"/>
                      </a:rPr>
                      <m:t>, </m:t>
                    </m:r>
                    <m:sSub>
                      <m:sSubPr>
                        <m:ctrlPr>
                          <a:rPr kumimoji="1" lang="en-US" altLang="ja-JP" i="1">
                            <a:solidFill>
                              <a:srgbClr val="00B050"/>
                            </a:solidFill>
                            <a:latin typeface="Cambria Math"/>
                          </a:rPr>
                        </m:ctrlPr>
                      </m:sSubPr>
                      <m:e>
                        <m:r>
                          <a:rPr kumimoji="1" lang="en-US" altLang="ja-JP" i="1">
                            <a:solidFill>
                              <a:srgbClr val="00B050"/>
                            </a:solidFill>
                            <a:latin typeface="Cambria Math"/>
                          </a:rPr>
                          <m:t>𝑝</m:t>
                        </m:r>
                      </m:e>
                      <m:sub>
                        <m:r>
                          <a:rPr kumimoji="1" lang="en-US" altLang="ja-JP" i="1">
                            <a:solidFill>
                              <a:srgbClr val="00B050"/>
                            </a:solidFill>
                            <a:latin typeface="Cambria Math"/>
                          </a:rPr>
                          <m:t>𝑌</m:t>
                        </m:r>
                      </m:sub>
                    </m:sSub>
                    <m:r>
                      <a:rPr kumimoji="1" lang="en-US" altLang="ja-JP" i="1">
                        <a:latin typeface="Cambria Math"/>
                      </a:rPr>
                      <m:t>)</m:t>
                    </m:r>
                  </m:oMath>
                </a14:m>
                <a:endParaRPr kumimoji="1" lang="en-US" altLang="ja-JP" dirty="0"/>
              </a:p>
              <a:p>
                <a:pPr lvl="1"/>
                <a14:m>
                  <m:oMath xmlns:m="http://schemas.openxmlformats.org/officeDocument/2006/math">
                    <m:sSub>
                      <m:sSubPr>
                        <m:ctrlPr>
                          <a:rPr kumimoji="1" lang="en-US" altLang="ja-JP" b="0" i="1" smtClean="0">
                            <a:solidFill>
                              <a:srgbClr val="FF0000"/>
                            </a:solidFill>
                            <a:latin typeface="Cambria Math"/>
                          </a:rPr>
                        </m:ctrlPr>
                      </m:sSubPr>
                      <m:e>
                        <m:r>
                          <a:rPr kumimoji="1" lang="en-US" altLang="ja-JP" b="0" i="1" smtClean="0">
                            <a:solidFill>
                              <a:srgbClr val="FF0000"/>
                            </a:solidFill>
                            <a:latin typeface="Cambria Math"/>
                          </a:rPr>
                          <m:t>𝑝</m:t>
                        </m:r>
                      </m:e>
                      <m:sub>
                        <m:r>
                          <a:rPr kumimoji="1" lang="en-US" altLang="ja-JP" b="0" i="1" smtClean="0">
                            <a:solidFill>
                              <a:srgbClr val="FF0000"/>
                            </a:solidFill>
                            <a:latin typeface="Cambria Math"/>
                          </a:rPr>
                          <m:t>𝑋</m:t>
                        </m:r>
                      </m:sub>
                    </m:sSub>
                  </m:oMath>
                </a14:m>
                <a:r>
                  <a:rPr kumimoji="1" lang="en-US" altLang="ja-JP" dirty="0" smtClean="0"/>
                  <a:t>, </a:t>
                </a:r>
                <a14:m>
                  <m:oMath xmlns:m="http://schemas.openxmlformats.org/officeDocument/2006/math">
                    <m:sSub>
                      <m:sSubPr>
                        <m:ctrlPr>
                          <a:rPr kumimoji="1" lang="en-US" altLang="ja-JP" b="0" i="1" smtClean="0">
                            <a:solidFill>
                              <a:srgbClr val="00B050"/>
                            </a:solidFill>
                            <a:latin typeface="Cambria Math"/>
                          </a:rPr>
                        </m:ctrlPr>
                      </m:sSubPr>
                      <m:e>
                        <m:r>
                          <a:rPr kumimoji="1" lang="en-US" altLang="ja-JP" b="0" i="1" smtClean="0">
                            <a:solidFill>
                              <a:srgbClr val="00B050"/>
                            </a:solidFill>
                            <a:latin typeface="Cambria Math"/>
                          </a:rPr>
                          <m:t>𝑝</m:t>
                        </m:r>
                      </m:e>
                      <m:sub>
                        <m:r>
                          <a:rPr kumimoji="1" lang="en-US" altLang="ja-JP" b="0" i="1" smtClean="0">
                            <a:solidFill>
                              <a:srgbClr val="00B050"/>
                            </a:solidFill>
                            <a:latin typeface="Cambria Math"/>
                          </a:rPr>
                          <m:t>𝑌</m:t>
                        </m:r>
                      </m:sub>
                    </m:sSub>
                  </m:oMath>
                </a14:m>
                <a:r>
                  <a:rPr kumimoji="1" lang="en-US" altLang="ja-JP" dirty="0" smtClean="0"/>
                  <a:t>: </a:t>
                </a:r>
                <a:r>
                  <a:rPr kumimoji="1" lang="ja-JP" altLang="en-US" dirty="0" smtClean="0"/>
                  <a:t>格子状のパディングの追加数</a:t>
                </a:r>
                <a:endParaRPr kumimoji="1" lang="en-US" altLang="ja-JP" dirty="0" smtClean="0"/>
              </a:p>
            </p:txBody>
          </p:sp>
        </mc:Choice>
        <mc:Fallback xmlns="">
          <p:sp>
            <p:nvSpPr>
              <p:cNvPr id="24" name="コンテンツ プレースホルダー 23"/>
              <p:cNvSpPr>
                <a:spLocks noGrp="1" noRot="1" noChangeAspect="1" noMove="1" noResize="1" noEditPoints="1" noAdjustHandles="1" noChangeArrowheads="1" noChangeShapeType="1" noTextEdit="1"/>
              </p:cNvSpPr>
              <p:nvPr>
                <p:ph idx="1"/>
              </p:nvPr>
            </p:nvSpPr>
            <p:spPr>
              <a:blipFill rotWithShape="1">
                <a:blip r:embed="rId6"/>
                <a:stretch>
                  <a:fillRect l="-1259" t="-2267"/>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noAutofit/>
          </a:bodyPr>
          <a:lstStyle/>
          <a:p>
            <a:r>
              <a:rPr lang="ja-JP" altLang="en-US" sz="4000" dirty="0"/>
              <a:t>パターンベースのメッシュ生成</a:t>
            </a:r>
            <a:endParaRPr kumimoji="1" lang="ja-JP" altLang="en-US" sz="6000" dirty="0"/>
          </a:p>
        </p:txBody>
      </p:sp>
      <p:sp>
        <p:nvSpPr>
          <p:cNvPr id="12" name="角丸四角形 11"/>
          <p:cNvSpPr/>
          <p:nvPr/>
        </p:nvSpPr>
        <p:spPr>
          <a:xfrm>
            <a:off x="2844008" y="2564904"/>
            <a:ext cx="3744216"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rot="16200000">
            <a:off x="4265702" y="3986599"/>
            <a:ext cx="3744216" cy="900828"/>
          </a:xfrm>
          <a:prstGeom prst="roundRect">
            <a:avLst>
              <a:gd name="adj" fmla="val 17231"/>
            </a:avLst>
          </a:prstGeom>
          <a:solidFill>
            <a:srgbClr val="FF000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5849828" y="4437112"/>
                <a:ext cx="1388182" cy="584775"/>
              </a:xfrm>
              <a:prstGeom prst="rect">
                <a:avLst/>
              </a:prstGeom>
              <a:solidFill>
                <a:schemeClr val="bg1"/>
              </a:solidFill>
              <a:ln w="38100">
                <a:solidFill>
                  <a:srgbClr val="FF0000"/>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𝑋</m:t>
                          </m:r>
                        </m:sub>
                      </m:sSub>
                      <m:r>
                        <a:rPr kumimoji="1" lang="en-US" altLang="ja-JP" sz="3200" b="0" i="1" smtClean="0">
                          <a:latin typeface="Cambria Math"/>
                        </a:rPr>
                        <m:t>=3</m:t>
                      </m:r>
                    </m:oMath>
                  </m:oMathPara>
                </a14:m>
                <a:endParaRPr kumimoji="1" lang="ja-JP" altLang="en-US" sz="3200"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849828" y="4437112"/>
                <a:ext cx="1388182" cy="584775"/>
              </a:xfrm>
              <a:prstGeom prst="rect">
                <a:avLst/>
              </a:prstGeom>
              <a:blipFill rotWithShape="1">
                <a:blip r:embed="rId7"/>
                <a:stretch>
                  <a:fillRect/>
                </a:stretch>
              </a:blipFill>
              <a:ln w="38100">
                <a:solidFill>
                  <a:srgbClr val="FF0000"/>
                </a:solidFill>
              </a:ln>
            </p:spPr>
            <p:txBody>
              <a:bodyPr/>
              <a:lstStyle/>
              <a:p>
                <a:r>
                  <a:rPr lang="ja-JP" altLang="en-US">
                    <a:noFill/>
                  </a:rPr>
                  <a:t> </a:t>
                </a:r>
              </a:p>
            </p:txBody>
          </p:sp>
        </mc:Fallback>
      </mc:AlternateContent>
      <p:grpSp>
        <p:nvGrpSpPr>
          <p:cNvPr id="63" name="グループ化 62"/>
          <p:cNvGrpSpPr/>
          <p:nvPr/>
        </p:nvGrpSpPr>
        <p:grpSpPr>
          <a:xfrm>
            <a:off x="2788393" y="3522205"/>
            <a:ext cx="2845179" cy="2840174"/>
            <a:chOff x="2788393" y="3522205"/>
            <a:chExt cx="2845179" cy="2840174"/>
          </a:xfrm>
        </p:grpSpPr>
        <p:sp>
          <p:nvSpPr>
            <p:cNvPr id="3" name="正方形/長方形 2"/>
            <p:cNvSpPr/>
            <p:nvPr/>
          </p:nvSpPr>
          <p:spPr>
            <a:xfrm>
              <a:off x="2844008" y="3573016"/>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a:spLocks/>
            </p:cNvSpPr>
            <p:nvPr/>
          </p:nvSpPr>
          <p:spPr>
            <a:xfrm>
              <a:off x="278839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5525572"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278839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4613179" y="625437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7" idx="3"/>
              <a:endCxn id="8" idx="7"/>
            </p:cNvCxnSpPr>
            <p:nvPr/>
          </p:nvCxnSpPr>
          <p:spPr>
            <a:xfrm flipH="1">
              <a:off x="3792970" y="3614389"/>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円/楕円 6"/>
            <p:cNvSpPr>
              <a:spLocks/>
            </p:cNvSpPr>
            <p:nvPr/>
          </p:nvSpPr>
          <p:spPr>
            <a:xfrm>
              <a:off x="5525572" y="352220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4061075" y="4477376"/>
              <a:ext cx="1525314" cy="1810228"/>
            </a:xfrm>
            <a:custGeom>
              <a:avLst/>
              <a:gdLst>
                <a:gd name="connsiteX0" fmla="*/ 0 w 1436914"/>
                <a:gd name="connsiteY0" fmla="*/ 1846613 h 1846613"/>
                <a:gd name="connsiteX1" fmla="*/ 611579 w 1436914"/>
                <a:gd name="connsiteY1" fmla="*/ 807522 h 1846613"/>
                <a:gd name="connsiteX2" fmla="*/ 1436914 w 1436914"/>
                <a:gd name="connsiteY2" fmla="*/ 0 h 1846613"/>
              </a:gdLst>
              <a:ahLst/>
              <a:cxnLst>
                <a:cxn ang="0">
                  <a:pos x="connsiteX0" y="connsiteY0"/>
                </a:cxn>
                <a:cxn ang="0">
                  <a:pos x="connsiteX1" y="connsiteY1"/>
                </a:cxn>
                <a:cxn ang="0">
                  <a:pos x="connsiteX2" y="connsiteY2"/>
                </a:cxn>
              </a:cxnLst>
              <a:rect l="l" t="t" r="r" b="b"/>
              <a:pathLst>
                <a:path w="1436914" h="1846613">
                  <a:moveTo>
                    <a:pt x="0" y="1846613"/>
                  </a:moveTo>
                  <a:cubicBezTo>
                    <a:pt x="186046" y="1480952"/>
                    <a:pt x="372093" y="1115291"/>
                    <a:pt x="611579" y="807522"/>
                  </a:cubicBezTo>
                  <a:cubicBezTo>
                    <a:pt x="851065" y="499753"/>
                    <a:pt x="1143989" y="249876"/>
                    <a:pt x="1436914"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4381582" y="5390553"/>
              <a:ext cx="1163782" cy="900583"/>
            </a:xfrm>
            <a:custGeom>
              <a:avLst/>
              <a:gdLst>
                <a:gd name="connsiteX0" fmla="*/ 0 w 1163782"/>
                <a:gd name="connsiteY0" fmla="*/ 1116281 h 1116281"/>
                <a:gd name="connsiteX1" fmla="*/ 564078 w 1163782"/>
                <a:gd name="connsiteY1" fmla="*/ 279070 h 1116281"/>
                <a:gd name="connsiteX2" fmla="*/ 1163782 w 1163782"/>
                <a:gd name="connsiteY2" fmla="*/ 0 h 1116281"/>
              </a:gdLst>
              <a:ahLst/>
              <a:cxnLst>
                <a:cxn ang="0">
                  <a:pos x="connsiteX0" y="connsiteY0"/>
                </a:cxn>
                <a:cxn ang="0">
                  <a:pos x="connsiteX1" y="connsiteY1"/>
                </a:cxn>
                <a:cxn ang="0">
                  <a:pos x="connsiteX2" y="connsiteY2"/>
                </a:cxn>
              </a:cxnLst>
              <a:rect l="l" t="t" r="r" b="b"/>
              <a:pathLst>
                <a:path w="1163782" h="1116281">
                  <a:moveTo>
                    <a:pt x="0" y="1116281"/>
                  </a:moveTo>
                  <a:cubicBezTo>
                    <a:pt x="185057" y="790699"/>
                    <a:pt x="370114" y="465117"/>
                    <a:pt x="564078" y="279070"/>
                  </a:cubicBezTo>
                  <a:cubicBezTo>
                    <a:pt x="758042" y="93023"/>
                    <a:pt x="960912" y="46511"/>
                    <a:pt x="1163782"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37007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4004917"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4309048"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2856767" y="4723326"/>
              <a:ext cx="2260007" cy="1574608"/>
            </a:xfrm>
            <a:custGeom>
              <a:avLst/>
              <a:gdLst>
                <a:gd name="connsiteX0" fmla="*/ 2309751 w 2309751"/>
                <a:gd name="connsiteY0" fmla="*/ 1437718 h 1437718"/>
                <a:gd name="connsiteX1" fmla="*/ 1751611 w 2309751"/>
                <a:gd name="connsiteY1" fmla="*/ 214560 h 1437718"/>
                <a:gd name="connsiteX2" fmla="*/ 0 w 2309751"/>
                <a:gd name="connsiteY2" fmla="*/ 804 h 1437718"/>
                <a:gd name="connsiteX0" fmla="*/ 2309751 w 2309751"/>
                <a:gd name="connsiteY0" fmla="*/ 1449438 h 1449438"/>
                <a:gd name="connsiteX1" fmla="*/ 1549509 w 2309751"/>
                <a:gd name="connsiteY1" fmla="*/ 172889 h 1449438"/>
                <a:gd name="connsiteX2" fmla="*/ 0 w 2309751"/>
                <a:gd name="connsiteY2" fmla="*/ 12524 h 1449438"/>
                <a:gd name="connsiteX0" fmla="*/ 2322706 w 2322706"/>
                <a:gd name="connsiteY0" fmla="*/ 1663827 h 1663827"/>
                <a:gd name="connsiteX1" fmla="*/ 1562464 w 2322706"/>
                <a:gd name="connsiteY1" fmla="*/ 387278 h 1663827"/>
                <a:gd name="connsiteX2" fmla="*/ 0 w 2322706"/>
                <a:gd name="connsiteY2" fmla="*/ 0 h 1663827"/>
                <a:gd name="connsiteX0" fmla="*/ 2322706 w 2322706"/>
                <a:gd name="connsiteY0" fmla="*/ 1663827 h 1663827"/>
                <a:gd name="connsiteX1" fmla="*/ 1601330 w 2322706"/>
                <a:gd name="connsiteY1" fmla="*/ 324988 h 1663827"/>
                <a:gd name="connsiteX2" fmla="*/ 0 w 2322706"/>
                <a:gd name="connsiteY2" fmla="*/ 0 h 1663827"/>
                <a:gd name="connsiteX0" fmla="*/ 2322706 w 2322706"/>
                <a:gd name="connsiteY0" fmla="*/ 1663827 h 1663827"/>
                <a:gd name="connsiteX1" fmla="*/ 1618605 w 2322706"/>
                <a:gd name="connsiteY1" fmla="*/ 396176 h 1663827"/>
                <a:gd name="connsiteX2" fmla="*/ 0 w 2322706"/>
                <a:gd name="connsiteY2" fmla="*/ 0 h 1663827"/>
                <a:gd name="connsiteX0" fmla="*/ 2305433 w 2305433"/>
                <a:gd name="connsiteY0" fmla="*/ 1654928 h 1654928"/>
                <a:gd name="connsiteX1" fmla="*/ 1618605 w 2305433"/>
                <a:gd name="connsiteY1" fmla="*/ 396176 h 1654928"/>
                <a:gd name="connsiteX2" fmla="*/ 0 w 2305433"/>
                <a:gd name="connsiteY2" fmla="*/ 0 h 1654928"/>
              </a:gdLst>
              <a:ahLst/>
              <a:cxnLst>
                <a:cxn ang="0">
                  <a:pos x="connsiteX0" y="connsiteY0"/>
                </a:cxn>
                <a:cxn ang="0">
                  <a:pos x="connsiteX1" y="connsiteY1"/>
                </a:cxn>
                <a:cxn ang="0">
                  <a:pos x="connsiteX2" y="connsiteY2"/>
                </a:cxn>
              </a:cxnLst>
              <a:rect l="l" t="t" r="r" b="b"/>
              <a:pathLst>
                <a:path w="2305433" h="1654928">
                  <a:moveTo>
                    <a:pt x="2305433" y="1654928"/>
                  </a:moveTo>
                  <a:cubicBezTo>
                    <a:pt x="2218842" y="1163092"/>
                    <a:pt x="2002844" y="671997"/>
                    <a:pt x="1618605" y="396176"/>
                  </a:cubicBezTo>
                  <a:cubicBezTo>
                    <a:pt x="1234366" y="120355"/>
                    <a:pt x="0" y="0"/>
                    <a:pt x="0" y="0"/>
                  </a:cubicBezTo>
                </a:path>
              </a:pathLst>
            </a:custGeom>
            <a:noFill/>
            <a:ln w="38100" cap="rnd">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506937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a:spLocks/>
            </p:cNvSpPr>
            <p:nvPr/>
          </p:nvSpPr>
          <p:spPr>
            <a:xfrm>
              <a:off x="2788393" y="465313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p:cNvSpPr>
            <p:nvPr/>
          </p:nvSpPr>
          <p:spPr>
            <a:xfrm>
              <a:off x="4464797" y="511298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a:spLocks/>
            </p:cNvSpPr>
            <p:nvPr/>
          </p:nvSpPr>
          <p:spPr>
            <a:xfrm>
              <a:off x="4612956" y="525955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a:spLocks/>
            </p:cNvSpPr>
            <p:nvPr/>
          </p:nvSpPr>
          <p:spPr>
            <a:xfrm>
              <a:off x="4842614" y="560034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p:cNvGrpSpPr/>
          <p:nvPr/>
        </p:nvGrpSpPr>
        <p:grpSpPr>
          <a:xfrm>
            <a:off x="5525572" y="3522205"/>
            <a:ext cx="1622271" cy="2840174"/>
            <a:chOff x="5525572" y="3522205"/>
            <a:chExt cx="1622271" cy="2840174"/>
          </a:xfrm>
        </p:grpSpPr>
        <p:sp>
          <p:nvSpPr>
            <p:cNvPr id="30" name="正方形/長方形 29"/>
            <p:cNvSpPr/>
            <p:nvPr/>
          </p:nvSpPr>
          <p:spPr>
            <a:xfrm>
              <a:off x="5579572" y="3573016"/>
              <a:ext cx="1512708"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a:spLocks/>
            </p:cNvSpPr>
            <p:nvPr/>
          </p:nvSpPr>
          <p:spPr>
            <a:xfrm>
              <a:off x="703984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a:spLocks/>
            </p:cNvSpPr>
            <p:nvPr/>
          </p:nvSpPr>
          <p:spPr>
            <a:xfrm>
              <a:off x="703984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a:spLocks/>
            </p:cNvSpPr>
            <p:nvPr/>
          </p:nvSpPr>
          <p:spPr>
            <a:xfrm>
              <a:off x="5525572"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a:spLocks/>
            </p:cNvSpPr>
            <p:nvPr/>
          </p:nvSpPr>
          <p:spPr>
            <a:xfrm>
              <a:off x="5525572" y="3522205"/>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a:stCxn id="58" idx="6"/>
              <a:endCxn id="46" idx="2"/>
            </p:cNvCxnSpPr>
            <p:nvPr/>
          </p:nvCxnSpPr>
          <p:spPr>
            <a:xfrm>
              <a:off x="5633572" y="4486930"/>
              <a:ext cx="14062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64" idx="6"/>
              <a:endCxn id="45" idx="2"/>
            </p:cNvCxnSpPr>
            <p:nvPr/>
          </p:nvCxnSpPr>
          <p:spPr>
            <a:xfrm>
              <a:off x="5633572" y="5397655"/>
              <a:ext cx="14062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a:stCxn id="43" idx="0"/>
              <a:endCxn id="41" idx="4"/>
            </p:cNvCxnSpPr>
            <p:nvPr/>
          </p:nvCxnSpPr>
          <p:spPr>
            <a:xfrm flipV="1">
              <a:off x="6084329" y="3630205"/>
              <a:ext cx="0" cy="26241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a:stCxn id="44" idx="0"/>
              <a:endCxn id="42" idx="4"/>
            </p:cNvCxnSpPr>
            <p:nvPr/>
          </p:nvCxnSpPr>
          <p:spPr>
            <a:xfrm flipV="1">
              <a:off x="6589086" y="3630205"/>
              <a:ext cx="0" cy="26241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円/楕円 53"/>
            <p:cNvSpPr>
              <a:spLocks/>
            </p:cNvSpPr>
            <p:nvPr/>
          </p:nvSpPr>
          <p:spPr>
            <a:xfrm>
              <a:off x="6030329"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a:spLocks/>
            </p:cNvSpPr>
            <p:nvPr/>
          </p:nvSpPr>
          <p:spPr>
            <a:xfrm>
              <a:off x="6535086"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a:spLocks/>
            </p:cNvSpPr>
            <p:nvPr/>
          </p:nvSpPr>
          <p:spPr>
            <a:xfrm>
              <a:off x="6030329"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a:spLocks/>
            </p:cNvSpPr>
            <p:nvPr/>
          </p:nvSpPr>
          <p:spPr>
            <a:xfrm>
              <a:off x="6535086"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a:spLocks/>
            </p:cNvSpPr>
            <p:nvPr/>
          </p:nvSpPr>
          <p:spPr>
            <a:xfrm>
              <a:off x="6030329"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a:spLocks/>
            </p:cNvSpPr>
            <p:nvPr/>
          </p:nvSpPr>
          <p:spPr>
            <a:xfrm>
              <a:off x="6535086"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6030329"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a:spLocks/>
            </p:cNvSpPr>
            <p:nvPr/>
          </p:nvSpPr>
          <p:spPr>
            <a:xfrm>
              <a:off x="65350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p:cNvSpPr>
            <p:nvPr/>
          </p:nvSpPr>
          <p:spPr>
            <a:xfrm>
              <a:off x="7039843"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7039843"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8" name="角丸四角形 67"/>
          <p:cNvSpPr/>
          <p:nvPr/>
        </p:nvSpPr>
        <p:spPr>
          <a:xfrm>
            <a:off x="2844008" y="2564904"/>
            <a:ext cx="4248272"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4068044" y="2636912"/>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𝑌</m:t>
                          </m:r>
                        </m:sub>
                      </m:sSub>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068044" y="2636912"/>
                <a:ext cx="575964" cy="584775"/>
              </a:xfrm>
              <a:prstGeom prst="rect">
                <a:avLst/>
              </a:prstGeom>
              <a:blipFill rotWithShape="1">
                <a:blip r:embed="rId8"/>
                <a:stretch>
                  <a:fillRect/>
                </a:stretch>
              </a:blipFill>
            </p:spPr>
            <p:txBody>
              <a:bodyPr/>
              <a:lstStyle/>
              <a:p>
                <a:r>
                  <a:rPr lang="ja-JP" altLang="en-US">
                    <a:noFill/>
                  </a:rPr>
                  <a:t> </a:t>
                </a:r>
              </a:p>
            </p:txBody>
          </p:sp>
        </mc:Fallback>
      </mc:AlternateContent>
      <p:sp>
        <p:nvSpPr>
          <p:cNvPr id="15" name="スライド番号プレースホルダー 14"/>
          <p:cNvSpPr>
            <a:spLocks noGrp="1"/>
          </p:cNvSpPr>
          <p:nvPr>
            <p:ph type="sldNum" sz="quarter" idx="12"/>
          </p:nvPr>
        </p:nvSpPr>
        <p:spPr/>
        <p:txBody>
          <a:bodyPr/>
          <a:lstStyle/>
          <a:p>
            <a:fld id="{6D1D10BF-5A7D-BB40-8492-A9C98C1E9B06}" type="slidenum">
              <a:rPr lang="en-US" smtClean="0"/>
              <a:t>22</a:t>
            </a:fld>
            <a:endParaRPr lang="en-US"/>
          </a:p>
        </p:txBody>
      </p:sp>
      <p:pic>
        <p:nvPicPr>
          <p:cNvPr id="29" name="オーディオ 2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2897099790"/>
      </p:ext>
    </p:extLst>
  </p:cSld>
  <p:clrMapOvr>
    <a:masterClrMapping/>
  </p:clrMapOvr>
  <mc:AlternateContent xmlns:mc="http://schemas.openxmlformats.org/markup-compatibility/2006" xmlns:p14="http://schemas.microsoft.com/office/powerpoint/2010/main">
    <mc:Choice Requires="p14">
      <p:transition spd="slow" p14:dur="2000" advTm="18950"/>
    </mc:Choice>
    <mc:Fallback xmlns="">
      <p:transition spd="slow" advTm="18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0"/>
                                        </p:tgtEl>
                                      </p:cBhvr>
                                    </p:animEffect>
                                    <p:set>
                                      <p:cBhvr>
                                        <p:cTn id="14" dur="1" fill="hold">
                                          <p:stCondLst>
                                            <p:cond delay="499"/>
                                          </p:stCondLst>
                                        </p:cTn>
                                        <p:tgtEl>
                                          <p:spTgt spid="20"/>
                                        </p:tgtEl>
                                        <p:attrNameLst>
                                          <p:attrName>style.visibility</p:attrName>
                                        </p:attrNameLst>
                                      </p:cBhvr>
                                      <p:to>
                                        <p:strVal val="hidden"/>
                                      </p:to>
                                    </p:se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ipe(left)">
                                      <p:cBhvr>
                                        <p:cTn id="18" dur="500"/>
                                        <p:tgtEl>
                                          <p:spTgt spid="67"/>
                                        </p:tgtEl>
                                      </p:cBhvr>
                                    </p:animEffect>
                                  </p:childTnLst>
                                </p:cTn>
                              </p:par>
                            </p:childTnLst>
                          </p:cTn>
                        </p:par>
                        <p:par>
                          <p:cTn id="19" fill="hold">
                            <p:stCondLst>
                              <p:cond delay="1000"/>
                            </p:stCondLst>
                            <p:childTnLst>
                              <p:par>
                                <p:cTn id="20" presetID="1" presetClass="exit"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9"/>
                </p:tgtEl>
              </p:cMediaNode>
            </p:audio>
          </p:childTnLst>
        </p:cTn>
      </p:par>
    </p:tnLst>
    <p:bldLst>
      <p:bldP spid="12" grpId="0" animBg="1"/>
      <p:bldP spid="16" grpId="0" animBg="1"/>
      <p:bldP spid="20" grpId="0" animBg="1"/>
      <p:bldP spid="6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コンテンツ プレースホルダー 23"/>
              <p:cNvSpPr>
                <a:spLocks noGrp="1"/>
              </p:cNvSpPr>
              <p:nvPr>
                <p:ph idx="1"/>
              </p:nvPr>
            </p:nvSpPr>
            <p:spPr/>
            <p:txBody>
              <a:bodyPr/>
              <a:lstStyle/>
              <a:p>
                <a:r>
                  <a:rPr kumimoji="1" lang="ja-JP" altLang="en-US" dirty="0"/>
                  <a:t>このパターンのパラメタ</a:t>
                </a:r>
                <a:r>
                  <a:rPr kumimoji="1" lang="en-US" altLang="ja-JP" dirty="0"/>
                  <a:t>: </a:t>
                </a:r>
                <a14:m>
                  <m:oMath xmlns:m="http://schemas.openxmlformats.org/officeDocument/2006/math">
                    <m:r>
                      <a:rPr kumimoji="1" lang="en-US" altLang="ja-JP">
                        <a:latin typeface="Cambria Math"/>
                      </a:rPr>
                      <m:t>(</m:t>
                    </m:r>
                    <m:r>
                      <a:rPr kumimoji="1" lang="en-US" altLang="ja-JP" i="1">
                        <a:solidFill>
                          <a:srgbClr val="0070C0"/>
                        </a:solidFill>
                        <a:latin typeface="Cambria Math"/>
                      </a:rPr>
                      <m:t>𝛼</m:t>
                    </m:r>
                    <m:r>
                      <a:rPr kumimoji="1" lang="en-US" altLang="ja-JP" i="1">
                        <a:latin typeface="Cambria Math"/>
                      </a:rPr>
                      <m:t>, </m:t>
                    </m:r>
                    <m:r>
                      <a:rPr kumimoji="1" lang="en-US" altLang="ja-JP" i="1">
                        <a:solidFill>
                          <a:srgbClr val="7030A0"/>
                        </a:solidFill>
                        <a:latin typeface="Cambria Math"/>
                      </a:rPr>
                      <m:t>𝛽</m:t>
                    </m:r>
                    <m:r>
                      <a:rPr kumimoji="1" lang="en-US" altLang="ja-JP" i="1">
                        <a:latin typeface="Cambria Math"/>
                      </a:rPr>
                      <m:t>, </m:t>
                    </m:r>
                    <m:sSub>
                      <m:sSubPr>
                        <m:ctrlPr>
                          <a:rPr kumimoji="1" lang="en-US" altLang="ja-JP" i="1">
                            <a:solidFill>
                              <a:srgbClr val="FF0000"/>
                            </a:solidFill>
                            <a:latin typeface="Cambria Math"/>
                          </a:rPr>
                        </m:ctrlPr>
                      </m:sSubPr>
                      <m:e>
                        <m:r>
                          <a:rPr kumimoji="1" lang="en-US" altLang="ja-JP" i="1">
                            <a:solidFill>
                              <a:srgbClr val="FF0000"/>
                            </a:solidFill>
                            <a:latin typeface="Cambria Math"/>
                          </a:rPr>
                          <m:t>𝑝</m:t>
                        </m:r>
                      </m:e>
                      <m:sub>
                        <m:r>
                          <a:rPr kumimoji="1" lang="en-US" altLang="ja-JP" i="1">
                            <a:solidFill>
                              <a:srgbClr val="FF0000"/>
                            </a:solidFill>
                            <a:latin typeface="Cambria Math"/>
                          </a:rPr>
                          <m:t>𝑋</m:t>
                        </m:r>
                      </m:sub>
                    </m:sSub>
                    <m:r>
                      <a:rPr kumimoji="1" lang="en-US" altLang="ja-JP" i="1">
                        <a:latin typeface="Cambria Math"/>
                      </a:rPr>
                      <m:t>, </m:t>
                    </m:r>
                    <m:sSub>
                      <m:sSubPr>
                        <m:ctrlPr>
                          <a:rPr kumimoji="1" lang="en-US" altLang="ja-JP" i="1">
                            <a:solidFill>
                              <a:srgbClr val="00B050"/>
                            </a:solidFill>
                            <a:latin typeface="Cambria Math"/>
                          </a:rPr>
                        </m:ctrlPr>
                      </m:sSubPr>
                      <m:e>
                        <m:r>
                          <a:rPr kumimoji="1" lang="en-US" altLang="ja-JP" i="1">
                            <a:solidFill>
                              <a:srgbClr val="00B050"/>
                            </a:solidFill>
                            <a:latin typeface="Cambria Math"/>
                          </a:rPr>
                          <m:t>𝑝</m:t>
                        </m:r>
                      </m:e>
                      <m:sub>
                        <m:r>
                          <a:rPr kumimoji="1" lang="en-US" altLang="ja-JP" i="1">
                            <a:solidFill>
                              <a:srgbClr val="00B050"/>
                            </a:solidFill>
                            <a:latin typeface="Cambria Math"/>
                          </a:rPr>
                          <m:t>𝑌</m:t>
                        </m:r>
                      </m:sub>
                    </m:sSub>
                    <m:r>
                      <a:rPr kumimoji="1" lang="en-US" altLang="ja-JP" i="1">
                        <a:latin typeface="Cambria Math"/>
                      </a:rPr>
                      <m:t>)</m:t>
                    </m:r>
                  </m:oMath>
                </a14:m>
                <a:endParaRPr kumimoji="1" lang="en-US" altLang="ja-JP" dirty="0"/>
              </a:p>
              <a:p>
                <a:pPr lvl="1"/>
                <a14:m>
                  <m:oMath xmlns:m="http://schemas.openxmlformats.org/officeDocument/2006/math">
                    <m:sSub>
                      <m:sSubPr>
                        <m:ctrlPr>
                          <a:rPr kumimoji="1" lang="en-US" altLang="ja-JP" i="1">
                            <a:solidFill>
                              <a:srgbClr val="FF0000"/>
                            </a:solidFill>
                            <a:latin typeface="Cambria Math"/>
                          </a:rPr>
                        </m:ctrlPr>
                      </m:sSubPr>
                      <m:e>
                        <m:r>
                          <a:rPr kumimoji="1" lang="en-US" altLang="ja-JP" i="1">
                            <a:solidFill>
                              <a:srgbClr val="FF0000"/>
                            </a:solidFill>
                            <a:latin typeface="Cambria Math"/>
                          </a:rPr>
                          <m:t>𝑝</m:t>
                        </m:r>
                      </m:e>
                      <m:sub>
                        <m:r>
                          <a:rPr kumimoji="1" lang="en-US" altLang="ja-JP" i="1">
                            <a:solidFill>
                              <a:srgbClr val="FF0000"/>
                            </a:solidFill>
                            <a:latin typeface="Cambria Math"/>
                          </a:rPr>
                          <m:t>𝑋</m:t>
                        </m:r>
                      </m:sub>
                    </m:sSub>
                  </m:oMath>
                </a14:m>
                <a:r>
                  <a:rPr kumimoji="1" lang="en-US" altLang="ja-JP" dirty="0"/>
                  <a:t>, </a:t>
                </a:r>
                <a14:m>
                  <m:oMath xmlns:m="http://schemas.openxmlformats.org/officeDocument/2006/math">
                    <m:sSub>
                      <m:sSubPr>
                        <m:ctrlPr>
                          <a:rPr kumimoji="1" lang="en-US" altLang="ja-JP" i="1">
                            <a:solidFill>
                              <a:srgbClr val="00B050"/>
                            </a:solidFill>
                            <a:latin typeface="Cambria Math"/>
                          </a:rPr>
                        </m:ctrlPr>
                      </m:sSubPr>
                      <m:e>
                        <m:r>
                          <a:rPr kumimoji="1" lang="en-US" altLang="ja-JP" i="1">
                            <a:solidFill>
                              <a:srgbClr val="00B050"/>
                            </a:solidFill>
                            <a:latin typeface="Cambria Math"/>
                          </a:rPr>
                          <m:t>𝑝</m:t>
                        </m:r>
                      </m:e>
                      <m:sub>
                        <m:r>
                          <a:rPr kumimoji="1" lang="en-US" altLang="ja-JP" i="1">
                            <a:solidFill>
                              <a:srgbClr val="00B050"/>
                            </a:solidFill>
                            <a:latin typeface="Cambria Math"/>
                          </a:rPr>
                          <m:t>𝑌</m:t>
                        </m:r>
                      </m:sub>
                    </m:sSub>
                  </m:oMath>
                </a14:m>
                <a:r>
                  <a:rPr kumimoji="1" lang="en-US" altLang="ja-JP" dirty="0"/>
                  <a:t>:</a:t>
                </a:r>
                <a:r>
                  <a:rPr kumimoji="1" lang="en-US" altLang="ja-JP" dirty="0" smtClean="0"/>
                  <a:t> </a:t>
                </a:r>
                <a:r>
                  <a:rPr kumimoji="1" lang="ja-JP" altLang="en-US" dirty="0" smtClean="0"/>
                  <a:t>格子状</a:t>
                </a:r>
                <a:r>
                  <a:rPr kumimoji="1" lang="ja-JP" altLang="en-US" dirty="0"/>
                  <a:t>のパディングの</a:t>
                </a:r>
                <a:r>
                  <a:rPr kumimoji="1" lang="ja-JP" altLang="en-US" dirty="0" smtClean="0"/>
                  <a:t>追加</a:t>
                </a:r>
                <a:r>
                  <a:rPr kumimoji="1" lang="ja-JP" altLang="en-US" dirty="0"/>
                  <a:t>数</a:t>
                </a:r>
                <a:endParaRPr kumimoji="1" lang="en-US" altLang="ja-JP" dirty="0"/>
              </a:p>
            </p:txBody>
          </p:sp>
        </mc:Choice>
        <mc:Fallback xmlns="">
          <p:sp>
            <p:nvSpPr>
              <p:cNvPr id="24" name="コンテンツ プレースホルダー 23"/>
              <p:cNvSpPr>
                <a:spLocks noGrp="1" noRot="1" noChangeAspect="1" noMove="1" noResize="1" noEditPoints="1" noAdjustHandles="1" noChangeArrowheads="1" noChangeShapeType="1" noTextEdit="1"/>
              </p:cNvSpPr>
              <p:nvPr>
                <p:ph idx="1"/>
              </p:nvPr>
            </p:nvSpPr>
            <p:spPr>
              <a:blipFill rotWithShape="1">
                <a:blip r:embed="rId6"/>
                <a:stretch>
                  <a:fillRect l="-1259" t="-2267"/>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noAutofit/>
          </a:bodyPr>
          <a:lstStyle/>
          <a:p>
            <a:r>
              <a:rPr lang="ja-JP" altLang="en-US" sz="4000" dirty="0"/>
              <a:t>パターンベースのメッシュ生成</a:t>
            </a:r>
            <a:endParaRPr kumimoji="1" lang="ja-JP" altLang="en-US" sz="6000" dirty="0"/>
          </a:p>
        </p:txBody>
      </p:sp>
      <p:grpSp>
        <p:nvGrpSpPr>
          <p:cNvPr id="15" name="グループ化 14"/>
          <p:cNvGrpSpPr/>
          <p:nvPr/>
        </p:nvGrpSpPr>
        <p:grpSpPr>
          <a:xfrm>
            <a:off x="2788393" y="3522205"/>
            <a:ext cx="4359450" cy="2840174"/>
            <a:chOff x="2788393" y="3522205"/>
            <a:chExt cx="4359450" cy="2840174"/>
          </a:xfrm>
        </p:grpSpPr>
        <p:grpSp>
          <p:nvGrpSpPr>
            <p:cNvPr id="63" name="グループ化 62"/>
            <p:cNvGrpSpPr/>
            <p:nvPr/>
          </p:nvGrpSpPr>
          <p:grpSpPr>
            <a:xfrm>
              <a:off x="2788393" y="3522205"/>
              <a:ext cx="2845179" cy="2840174"/>
              <a:chOff x="2788393" y="3522205"/>
              <a:chExt cx="2845179" cy="2840174"/>
            </a:xfrm>
          </p:grpSpPr>
          <p:sp>
            <p:nvSpPr>
              <p:cNvPr id="3" name="正方形/長方形 2"/>
              <p:cNvSpPr/>
              <p:nvPr/>
            </p:nvSpPr>
            <p:spPr>
              <a:xfrm>
                <a:off x="2844008" y="3573016"/>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a:spLocks/>
              </p:cNvSpPr>
              <p:nvPr/>
            </p:nvSpPr>
            <p:spPr>
              <a:xfrm>
                <a:off x="278839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5525572"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278839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4613179" y="625437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7" idx="3"/>
                <a:endCxn id="8" idx="7"/>
              </p:cNvCxnSpPr>
              <p:nvPr/>
            </p:nvCxnSpPr>
            <p:spPr>
              <a:xfrm flipH="1">
                <a:off x="3792970" y="3614389"/>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円/楕円 6"/>
              <p:cNvSpPr>
                <a:spLocks/>
              </p:cNvSpPr>
              <p:nvPr/>
            </p:nvSpPr>
            <p:spPr>
              <a:xfrm>
                <a:off x="5525572" y="352220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4061075" y="4477376"/>
                <a:ext cx="1525314" cy="1810228"/>
              </a:xfrm>
              <a:custGeom>
                <a:avLst/>
                <a:gdLst>
                  <a:gd name="connsiteX0" fmla="*/ 0 w 1436914"/>
                  <a:gd name="connsiteY0" fmla="*/ 1846613 h 1846613"/>
                  <a:gd name="connsiteX1" fmla="*/ 611579 w 1436914"/>
                  <a:gd name="connsiteY1" fmla="*/ 807522 h 1846613"/>
                  <a:gd name="connsiteX2" fmla="*/ 1436914 w 1436914"/>
                  <a:gd name="connsiteY2" fmla="*/ 0 h 1846613"/>
                </a:gdLst>
                <a:ahLst/>
                <a:cxnLst>
                  <a:cxn ang="0">
                    <a:pos x="connsiteX0" y="connsiteY0"/>
                  </a:cxn>
                  <a:cxn ang="0">
                    <a:pos x="connsiteX1" y="connsiteY1"/>
                  </a:cxn>
                  <a:cxn ang="0">
                    <a:pos x="connsiteX2" y="connsiteY2"/>
                  </a:cxn>
                </a:cxnLst>
                <a:rect l="l" t="t" r="r" b="b"/>
                <a:pathLst>
                  <a:path w="1436914" h="1846613">
                    <a:moveTo>
                      <a:pt x="0" y="1846613"/>
                    </a:moveTo>
                    <a:cubicBezTo>
                      <a:pt x="186046" y="1480952"/>
                      <a:pt x="372093" y="1115291"/>
                      <a:pt x="611579" y="807522"/>
                    </a:cubicBezTo>
                    <a:cubicBezTo>
                      <a:pt x="851065" y="499753"/>
                      <a:pt x="1143989" y="249876"/>
                      <a:pt x="1436914"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4381582" y="5390553"/>
                <a:ext cx="1163782" cy="900583"/>
              </a:xfrm>
              <a:custGeom>
                <a:avLst/>
                <a:gdLst>
                  <a:gd name="connsiteX0" fmla="*/ 0 w 1163782"/>
                  <a:gd name="connsiteY0" fmla="*/ 1116281 h 1116281"/>
                  <a:gd name="connsiteX1" fmla="*/ 564078 w 1163782"/>
                  <a:gd name="connsiteY1" fmla="*/ 279070 h 1116281"/>
                  <a:gd name="connsiteX2" fmla="*/ 1163782 w 1163782"/>
                  <a:gd name="connsiteY2" fmla="*/ 0 h 1116281"/>
                </a:gdLst>
                <a:ahLst/>
                <a:cxnLst>
                  <a:cxn ang="0">
                    <a:pos x="connsiteX0" y="connsiteY0"/>
                  </a:cxn>
                  <a:cxn ang="0">
                    <a:pos x="connsiteX1" y="connsiteY1"/>
                  </a:cxn>
                  <a:cxn ang="0">
                    <a:pos x="connsiteX2" y="connsiteY2"/>
                  </a:cxn>
                </a:cxnLst>
                <a:rect l="l" t="t" r="r" b="b"/>
                <a:pathLst>
                  <a:path w="1163782" h="1116281">
                    <a:moveTo>
                      <a:pt x="0" y="1116281"/>
                    </a:moveTo>
                    <a:cubicBezTo>
                      <a:pt x="185057" y="790699"/>
                      <a:pt x="370114" y="465117"/>
                      <a:pt x="564078" y="279070"/>
                    </a:cubicBezTo>
                    <a:cubicBezTo>
                      <a:pt x="758042" y="93023"/>
                      <a:pt x="960912" y="46511"/>
                      <a:pt x="1163782"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37007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4004917"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4309048"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2856767" y="4723326"/>
                <a:ext cx="2260007" cy="1574608"/>
              </a:xfrm>
              <a:custGeom>
                <a:avLst/>
                <a:gdLst>
                  <a:gd name="connsiteX0" fmla="*/ 2309751 w 2309751"/>
                  <a:gd name="connsiteY0" fmla="*/ 1437718 h 1437718"/>
                  <a:gd name="connsiteX1" fmla="*/ 1751611 w 2309751"/>
                  <a:gd name="connsiteY1" fmla="*/ 214560 h 1437718"/>
                  <a:gd name="connsiteX2" fmla="*/ 0 w 2309751"/>
                  <a:gd name="connsiteY2" fmla="*/ 804 h 1437718"/>
                  <a:gd name="connsiteX0" fmla="*/ 2309751 w 2309751"/>
                  <a:gd name="connsiteY0" fmla="*/ 1449438 h 1449438"/>
                  <a:gd name="connsiteX1" fmla="*/ 1549509 w 2309751"/>
                  <a:gd name="connsiteY1" fmla="*/ 172889 h 1449438"/>
                  <a:gd name="connsiteX2" fmla="*/ 0 w 2309751"/>
                  <a:gd name="connsiteY2" fmla="*/ 12524 h 1449438"/>
                  <a:gd name="connsiteX0" fmla="*/ 2322706 w 2322706"/>
                  <a:gd name="connsiteY0" fmla="*/ 1663827 h 1663827"/>
                  <a:gd name="connsiteX1" fmla="*/ 1562464 w 2322706"/>
                  <a:gd name="connsiteY1" fmla="*/ 387278 h 1663827"/>
                  <a:gd name="connsiteX2" fmla="*/ 0 w 2322706"/>
                  <a:gd name="connsiteY2" fmla="*/ 0 h 1663827"/>
                  <a:gd name="connsiteX0" fmla="*/ 2322706 w 2322706"/>
                  <a:gd name="connsiteY0" fmla="*/ 1663827 h 1663827"/>
                  <a:gd name="connsiteX1" fmla="*/ 1601330 w 2322706"/>
                  <a:gd name="connsiteY1" fmla="*/ 324988 h 1663827"/>
                  <a:gd name="connsiteX2" fmla="*/ 0 w 2322706"/>
                  <a:gd name="connsiteY2" fmla="*/ 0 h 1663827"/>
                  <a:gd name="connsiteX0" fmla="*/ 2322706 w 2322706"/>
                  <a:gd name="connsiteY0" fmla="*/ 1663827 h 1663827"/>
                  <a:gd name="connsiteX1" fmla="*/ 1618605 w 2322706"/>
                  <a:gd name="connsiteY1" fmla="*/ 396176 h 1663827"/>
                  <a:gd name="connsiteX2" fmla="*/ 0 w 2322706"/>
                  <a:gd name="connsiteY2" fmla="*/ 0 h 1663827"/>
                  <a:gd name="connsiteX0" fmla="*/ 2305433 w 2305433"/>
                  <a:gd name="connsiteY0" fmla="*/ 1654928 h 1654928"/>
                  <a:gd name="connsiteX1" fmla="*/ 1618605 w 2305433"/>
                  <a:gd name="connsiteY1" fmla="*/ 396176 h 1654928"/>
                  <a:gd name="connsiteX2" fmla="*/ 0 w 2305433"/>
                  <a:gd name="connsiteY2" fmla="*/ 0 h 1654928"/>
                </a:gdLst>
                <a:ahLst/>
                <a:cxnLst>
                  <a:cxn ang="0">
                    <a:pos x="connsiteX0" y="connsiteY0"/>
                  </a:cxn>
                  <a:cxn ang="0">
                    <a:pos x="connsiteX1" y="connsiteY1"/>
                  </a:cxn>
                  <a:cxn ang="0">
                    <a:pos x="connsiteX2" y="connsiteY2"/>
                  </a:cxn>
                </a:cxnLst>
                <a:rect l="l" t="t" r="r" b="b"/>
                <a:pathLst>
                  <a:path w="2305433" h="1654928">
                    <a:moveTo>
                      <a:pt x="2305433" y="1654928"/>
                    </a:moveTo>
                    <a:cubicBezTo>
                      <a:pt x="2218842" y="1163092"/>
                      <a:pt x="2002844" y="671997"/>
                      <a:pt x="1618605" y="396176"/>
                    </a:cubicBezTo>
                    <a:cubicBezTo>
                      <a:pt x="1234366" y="120355"/>
                      <a:pt x="0" y="0"/>
                      <a:pt x="0" y="0"/>
                    </a:cubicBezTo>
                  </a:path>
                </a:pathLst>
              </a:custGeom>
              <a:noFill/>
              <a:ln w="38100" cap="rnd">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506937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a:spLocks/>
              </p:cNvSpPr>
              <p:nvPr/>
            </p:nvSpPr>
            <p:spPr>
              <a:xfrm>
                <a:off x="2788393" y="465313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p:cNvSpPr>
              <p:nvPr/>
            </p:nvSpPr>
            <p:spPr>
              <a:xfrm>
                <a:off x="4464797" y="511298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a:spLocks/>
              </p:cNvSpPr>
              <p:nvPr/>
            </p:nvSpPr>
            <p:spPr>
              <a:xfrm>
                <a:off x="4612956" y="525955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a:spLocks/>
              </p:cNvSpPr>
              <p:nvPr/>
            </p:nvSpPr>
            <p:spPr>
              <a:xfrm>
                <a:off x="4842614" y="560034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p:cNvGrpSpPr/>
            <p:nvPr/>
          </p:nvGrpSpPr>
          <p:grpSpPr>
            <a:xfrm>
              <a:off x="5525572" y="3522205"/>
              <a:ext cx="1622271" cy="2840174"/>
              <a:chOff x="5525572" y="3522205"/>
              <a:chExt cx="1622271" cy="2840174"/>
            </a:xfrm>
          </p:grpSpPr>
          <p:sp>
            <p:nvSpPr>
              <p:cNvPr id="30" name="正方形/長方形 29"/>
              <p:cNvSpPr/>
              <p:nvPr/>
            </p:nvSpPr>
            <p:spPr>
              <a:xfrm>
                <a:off x="5579572" y="3573016"/>
                <a:ext cx="1512708"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a:spLocks/>
              </p:cNvSpPr>
              <p:nvPr/>
            </p:nvSpPr>
            <p:spPr>
              <a:xfrm>
                <a:off x="703984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a:spLocks/>
              </p:cNvSpPr>
              <p:nvPr/>
            </p:nvSpPr>
            <p:spPr>
              <a:xfrm>
                <a:off x="703984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a:spLocks/>
              </p:cNvSpPr>
              <p:nvPr/>
            </p:nvSpPr>
            <p:spPr>
              <a:xfrm>
                <a:off x="5525572"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a:spLocks/>
              </p:cNvSpPr>
              <p:nvPr/>
            </p:nvSpPr>
            <p:spPr>
              <a:xfrm>
                <a:off x="5525572" y="3522205"/>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a:stCxn id="58" idx="6"/>
                <a:endCxn id="46" idx="2"/>
              </p:cNvCxnSpPr>
              <p:nvPr/>
            </p:nvCxnSpPr>
            <p:spPr>
              <a:xfrm>
                <a:off x="5633572" y="4486930"/>
                <a:ext cx="14062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64" idx="6"/>
                <a:endCxn id="45" idx="2"/>
              </p:cNvCxnSpPr>
              <p:nvPr/>
            </p:nvCxnSpPr>
            <p:spPr>
              <a:xfrm>
                <a:off x="5633572" y="5397655"/>
                <a:ext cx="14062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a:stCxn id="43" idx="0"/>
                <a:endCxn id="41" idx="4"/>
              </p:cNvCxnSpPr>
              <p:nvPr/>
            </p:nvCxnSpPr>
            <p:spPr>
              <a:xfrm flipV="1">
                <a:off x="6084329" y="3630205"/>
                <a:ext cx="0" cy="26241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a:stCxn id="44" idx="0"/>
                <a:endCxn id="42" idx="4"/>
              </p:cNvCxnSpPr>
              <p:nvPr/>
            </p:nvCxnSpPr>
            <p:spPr>
              <a:xfrm flipV="1">
                <a:off x="6589086" y="3630205"/>
                <a:ext cx="0" cy="26241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円/楕円 53"/>
              <p:cNvSpPr>
                <a:spLocks/>
              </p:cNvSpPr>
              <p:nvPr/>
            </p:nvSpPr>
            <p:spPr>
              <a:xfrm>
                <a:off x="6030329"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a:spLocks/>
              </p:cNvSpPr>
              <p:nvPr/>
            </p:nvSpPr>
            <p:spPr>
              <a:xfrm>
                <a:off x="6535086"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a:spLocks/>
              </p:cNvSpPr>
              <p:nvPr/>
            </p:nvSpPr>
            <p:spPr>
              <a:xfrm>
                <a:off x="6030329"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a:spLocks/>
              </p:cNvSpPr>
              <p:nvPr/>
            </p:nvSpPr>
            <p:spPr>
              <a:xfrm>
                <a:off x="6535086"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a:spLocks/>
              </p:cNvSpPr>
              <p:nvPr/>
            </p:nvSpPr>
            <p:spPr>
              <a:xfrm>
                <a:off x="6030329"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a:spLocks/>
              </p:cNvSpPr>
              <p:nvPr/>
            </p:nvSpPr>
            <p:spPr>
              <a:xfrm>
                <a:off x="6535086"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6030329"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a:spLocks/>
              </p:cNvSpPr>
              <p:nvPr/>
            </p:nvSpPr>
            <p:spPr>
              <a:xfrm>
                <a:off x="65350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p:cNvSpPr>
              <p:nvPr/>
            </p:nvSpPr>
            <p:spPr>
              <a:xfrm>
                <a:off x="7039843"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7039843"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8" name="角丸四角形 67"/>
          <p:cNvSpPr/>
          <p:nvPr/>
        </p:nvSpPr>
        <p:spPr>
          <a:xfrm>
            <a:off x="2844008" y="2564904"/>
            <a:ext cx="4248272"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4068043" y="2636912"/>
                <a:ext cx="1388723" cy="584775"/>
              </a:xfrm>
              <a:prstGeom prst="rect">
                <a:avLst/>
              </a:prstGeom>
              <a:solidFill>
                <a:schemeClr val="bg1"/>
              </a:solidFill>
              <a:ln w="38100">
                <a:solidFill>
                  <a:srgbClr val="00B050"/>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𝑌</m:t>
                          </m:r>
                        </m:sub>
                      </m:sSub>
                      <m:r>
                        <a:rPr kumimoji="1" lang="en-US" altLang="ja-JP" sz="3200" b="0" i="1" smtClean="0">
                          <a:latin typeface="Cambria Math"/>
                        </a:rPr>
                        <m:t>=2</m:t>
                      </m:r>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068043" y="2636912"/>
                <a:ext cx="1388723" cy="584775"/>
              </a:xfrm>
              <a:prstGeom prst="rect">
                <a:avLst/>
              </a:prstGeom>
              <a:blipFill rotWithShape="1">
                <a:blip r:embed="rId7"/>
                <a:stretch>
                  <a:fillRect/>
                </a:stretch>
              </a:blipFill>
              <a:ln w="38100">
                <a:solidFill>
                  <a:srgbClr val="00B050"/>
                </a:solidFill>
              </a:ln>
            </p:spPr>
            <p:txBody>
              <a:bodyPr/>
              <a:lstStyle/>
              <a:p>
                <a:r>
                  <a:rPr lang="ja-JP" altLang="en-US">
                    <a:noFill/>
                  </a:rPr>
                  <a:t> </a:t>
                </a:r>
              </a:p>
            </p:txBody>
          </p:sp>
        </mc:Fallback>
      </mc:AlternateContent>
      <p:grpSp>
        <p:nvGrpSpPr>
          <p:cNvPr id="52" name="グループ化 51"/>
          <p:cNvGrpSpPr/>
          <p:nvPr/>
        </p:nvGrpSpPr>
        <p:grpSpPr>
          <a:xfrm>
            <a:off x="2788393" y="2510364"/>
            <a:ext cx="4359450" cy="1119841"/>
            <a:chOff x="2788393" y="2510364"/>
            <a:chExt cx="4359450" cy="1119841"/>
          </a:xfrm>
        </p:grpSpPr>
        <p:sp>
          <p:nvSpPr>
            <p:cNvPr id="53" name="正方形/長方形 52"/>
            <p:cNvSpPr/>
            <p:nvPr/>
          </p:nvSpPr>
          <p:spPr>
            <a:xfrm>
              <a:off x="2844008" y="2564904"/>
              <a:ext cx="4248272" cy="1008112"/>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a:spLocks/>
            </p:cNvSpPr>
            <p:nvPr/>
          </p:nvSpPr>
          <p:spPr>
            <a:xfrm>
              <a:off x="2788393" y="25103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a:spLocks/>
            </p:cNvSpPr>
            <p:nvPr/>
          </p:nvSpPr>
          <p:spPr>
            <a:xfrm>
              <a:off x="2788393"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a:spLocks/>
            </p:cNvSpPr>
            <p:nvPr/>
          </p:nvSpPr>
          <p:spPr>
            <a:xfrm>
              <a:off x="7039843" y="25103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a:spLocks/>
            </p:cNvSpPr>
            <p:nvPr/>
          </p:nvSpPr>
          <p:spPr>
            <a:xfrm>
              <a:off x="7039843"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p:cNvCxnSpPr>
              <a:stCxn id="71" idx="6"/>
              <a:endCxn id="70" idx="2"/>
            </p:cNvCxnSpPr>
            <p:nvPr/>
          </p:nvCxnSpPr>
          <p:spPr>
            <a:xfrm>
              <a:off x="2896393" y="3070285"/>
              <a:ext cx="414345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72" idx="4"/>
              <a:endCxn id="65" idx="0"/>
            </p:cNvCxnSpPr>
            <p:nvPr/>
          </p:nvCxnSpPr>
          <p:spPr>
            <a:xfrm>
              <a:off x="5581160" y="2618364"/>
              <a:ext cx="0" cy="90384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73" idx="4"/>
              <a:endCxn id="66" idx="0"/>
            </p:cNvCxnSpPr>
            <p:nvPr/>
          </p:nvCxnSpPr>
          <p:spPr>
            <a:xfrm>
              <a:off x="6085388" y="2618364"/>
              <a:ext cx="0" cy="90384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a:stCxn id="74" idx="4"/>
              <a:endCxn id="69" idx="0"/>
            </p:cNvCxnSpPr>
            <p:nvPr/>
          </p:nvCxnSpPr>
          <p:spPr>
            <a:xfrm>
              <a:off x="6589616" y="2618364"/>
              <a:ext cx="0" cy="90384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円/楕円 74"/>
            <p:cNvSpPr>
              <a:spLocks/>
            </p:cNvSpPr>
            <p:nvPr/>
          </p:nvSpPr>
          <p:spPr>
            <a:xfrm>
              <a:off x="5527160"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a:spLocks/>
            </p:cNvSpPr>
            <p:nvPr/>
          </p:nvSpPr>
          <p:spPr>
            <a:xfrm>
              <a:off x="6031388"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a:spLocks/>
            </p:cNvSpPr>
            <p:nvPr/>
          </p:nvSpPr>
          <p:spPr>
            <a:xfrm>
              <a:off x="6535616"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a:spLocks/>
            </p:cNvSpPr>
            <p:nvPr/>
          </p:nvSpPr>
          <p:spPr>
            <a:xfrm>
              <a:off x="5527160" y="3522205"/>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a:spLocks/>
            </p:cNvSpPr>
            <p:nvPr/>
          </p:nvSpPr>
          <p:spPr>
            <a:xfrm>
              <a:off x="6031388"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a:spLocks/>
            </p:cNvSpPr>
            <p:nvPr/>
          </p:nvSpPr>
          <p:spPr>
            <a:xfrm>
              <a:off x="6535616"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a:spLocks/>
            </p:cNvSpPr>
            <p:nvPr/>
          </p:nvSpPr>
          <p:spPr>
            <a:xfrm>
              <a:off x="7039843"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a:spLocks/>
            </p:cNvSpPr>
            <p:nvPr/>
          </p:nvSpPr>
          <p:spPr>
            <a:xfrm>
              <a:off x="2788393"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a:spLocks/>
            </p:cNvSpPr>
            <p:nvPr/>
          </p:nvSpPr>
          <p:spPr>
            <a:xfrm>
              <a:off x="5527160" y="25103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p:cNvSpPr>
              <a:spLocks/>
            </p:cNvSpPr>
            <p:nvPr/>
          </p:nvSpPr>
          <p:spPr>
            <a:xfrm>
              <a:off x="6031388" y="25103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a:spLocks/>
            </p:cNvSpPr>
            <p:nvPr/>
          </p:nvSpPr>
          <p:spPr>
            <a:xfrm>
              <a:off x="6535616" y="25103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11"/>
          <p:cNvSpPr>
            <a:spLocks noGrp="1"/>
          </p:cNvSpPr>
          <p:nvPr>
            <p:ph type="sldNum" sz="quarter" idx="12"/>
          </p:nvPr>
        </p:nvSpPr>
        <p:spPr/>
        <p:txBody>
          <a:bodyPr/>
          <a:lstStyle/>
          <a:p>
            <a:fld id="{6D1D10BF-5A7D-BB40-8492-A9C98C1E9B06}" type="slidenum">
              <a:rPr lang="en-US" smtClean="0"/>
              <a:t>23</a:t>
            </a:fld>
            <a:endParaRPr lang="en-US"/>
          </a:p>
        </p:txBody>
      </p:sp>
      <p:pic>
        <p:nvPicPr>
          <p:cNvPr id="20" name="オーディオ 1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472924652"/>
      </p:ext>
    </p:extLst>
  </p:cSld>
  <p:clrMapOvr>
    <a:masterClrMapping/>
  </p:clrMapOvr>
  <mc:AlternateContent xmlns:mc="http://schemas.openxmlformats.org/markup-compatibility/2006" xmlns:p14="http://schemas.microsoft.com/office/powerpoint/2010/main">
    <mc:Choice Requires="p14">
      <p:transition spd="slow" p14:dur="2000" advTm="8652"/>
    </mc:Choice>
    <mc:Fallback xmlns="">
      <p:transition spd="slow" advTm="8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8"/>
                                        </p:tgtEl>
                                      </p:cBhvr>
                                    </p:animEffect>
                                    <p:set>
                                      <p:cBhvr>
                                        <p:cTn id="14" dur="1" fill="hold">
                                          <p:stCondLst>
                                            <p:cond delay="499"/>
                                          </p:stCondLst>
                                        </p:cTn>
                                        <p:tgtEl>
                                          <p:spTgt spid="68"/>
                                        </p:tgtEl>
                                        <p:attrNameLst>
                                          <p:attrName>style.visibility</p:attrName>
                                        </p:attrNameLst>
                                      </p:cBhvr>
                                      <p:to>
                                        <p:strVal val="hidden"/>
                                      </p:to>
                                    </p:se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0"/>
                </p:tgtEl>
              </p:cMediaNode>
            </p:audio>
          </p:childTnLst>
        </p:cTn>
      </p:par>
    </p:tnLst>
    <p:bldLst>
      <p:bldP spid="6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コンテンツ プレースホルダー 23"/>
          <p:cNvSpPr>
            <a:spLocks noGrp="1"/>
          </p:cNvSpPr>
          <p:nvPr>
            <p:ph idx="1"/>
          </p:nvPr>
        </p:nvSpPr>
        <p:spPr/>
        <p:txBody>
          <a:bodyPr/>
          <a:lstStyle/>
          <a:p>
            <a:r>
              <a:rPr kumimoji="1" lang="ja-JP" altLang="en-US" b="0" dirty="0" smtClean="0"/>
              <a:t>スムージングにより最終的な形状を決定</a:t>
            </a:r>
            <a:endParaRPr kumimoji="1" lang="en-US" altLang="ja-JP" b="0" dirty="0" smtClean="0"/>
          </a:p>
        </p:txBody>
      </p:sp>
      <p:sp>
        <p:nvSpPr>
          <p:cNvPr id="2" name="タイトル 1"/>
          <p:cNvSpPr>
            <a:spLocks noGrp="1"/>
          </p:cNvSpPr>
          <p:nvPr>
            <p:ph type="title"/>
          </p:nvPr>
        </p:nvSpPr>
        <p:spPr/>
        <p:txBody>
          <a:bodyPr>
            <a:noAutofit/>
          </a:bodyPr>
          <a:lstStyle/>
          <a:p>
            <a:r>
              <a:rPr lang="ja-JP" altLang="en-US" sz="4000" dirty="0"/>
              <a:t>パターンベースのメッシュ生成</a:t>
            </a:r>
            <a:endParaRPr kumimoji="1" lang="ja-JP" altLang="en-US" sz="6000" dirty="0"/>
          </a:p>
        </p:txBody>
      </p:sp>
      <p:grpSp>
        <p:nvGrpSpPr>
          <p:cNvPr id="273" name="グループ化 272"/>
          <p:cNvGrpSpPr/>
          <p:nvPr/>
        </p:nvGrpSpPr>
        <p:grpSpPr>
          <a:xfrm>
            <a:off x="2788393" y="2510364"/>
            <a:ext cx="4359450" cy="3852015"/>
            <a:chOff x="2788393" y="2510364"/>
            <a:chExt cx="4359450" cy="3852015"/>
          </a:xfrm>
        </p:grpSpPr>
        <p:sp>
          <p:nvSpPr>
            <p:cNvPr id="230" name="正方形/長方形 229"/>
            <p:cNvSpPr/>
            <p:nvPr/>
          </p:nvSpPr>
          <p:spPr>
            <a:xfrm>
              <a:off x="2844008" y="3573016"/>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p:cNvSpPr>
              <a:spLocks/>
            </p:cNvSpPr>
            <p:nvPr/>
          </p:nvSpPr>
          <p:spPr>
            <a:xfrm>
              <a:off x="278839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円/楕円 231"/>
            <p:cNvSpPr>
              <a:spLocks/>
            </p:cNvSpPr>
            <p:nvPr/>
          </p:nvSpPr>
          <p:spPr>
            <a:xfrm>
              <a:off x="5525572"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円/楕円 232"/>
            <p:cNvSpPr>
              <a:spLocks/>
            </p:cNvSpPr>
            <p:nvPr/>
          </p:nvSpPr>
          <p:spPr>
            <a:xfrm>
              <a:off x="278839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円/楕円 233"/>
            <p:cNvSpPr>
              <a:spLocks/>
            </p:cNvSpPr>
            <p:nvPr/>
          </p:nvSpPr>
          <p:spPr>
            <a:xfrm>
              <a:off x="4613179" y="625437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5" name="直線コネクタ 234"/>
            <p:cNvCxnSpPr>
              <a:stCxn id="236" idx="3"/>
              <a:endCxn id="239" idx="7"/>
            </p:cNvCxnSpPr>
            <p:nvPr/>
          </p:nvCxnSpPr>
          <p:spPr>
            <a:xfrm flipH="1">
              <a:off x="3792970" y="3614389"/>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36" name="円/楕円 235"/>
            <p:cNvSpPr>
              <a:spLocks/>
            </p:cNvSpPr>
            <p:nvPr/>
          </p:nvSpPr>
          <p:spPr>
            <a:xfrm>
              <a:off x="5525572" y="352220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フリーフォーム 236"/>
            <p:cNvSpPr/>
            <p:nvPr/>
          </p:nvSpPr>
          <p:spPr>
            <a:xfrm>
              <a:off x="4061075" y="4477376"/>
              <a:ext cx="1525314" cy="1810228"/>
            </a:xfrm>
            <a:custGeom>
              <a:avLst/>
              <a:gdLst>
                <a:gd name="connsiteX0" fmla="*/ 0 w 1436914"/>
                <a:gd name="connsiteY0" fmla="*/ 1846613 h 1846613"/>
                <a:gd name="connsiteX1" fmla="*/ 611579 w 1436914"/>
                <a:gd name="connsiteY1" fmla="*/ 807522 h 1846613"/>
                <a:gd name="connsiteX2" fmla="*/ 1436914 w 1436914"/>
                <a:gd name="connsiteY2" fmla="*/ 0 h 1846613"/>
              </a:gdLst>
              <a:ahLst/>
              <a:cxnLst>
                <a:cxn ang="0">
                  <a:pos x="connsiteX0" y="connsiteY0"/>
                </a:cxn>
                <a:cxn ang="0">
                  <a:pos x="connsiteX1" y="connsiteY1"/>
                </a:cxn>
                <a:cxn ang="0">
                  <a:pos x="connsiteX2" y="connsiteY2"/>
                </a:cxn>
              </a:cxnLst>
              <a:rect l="l" t="t" r="r" b="b"/>
              <a:pathLst>
                <a:path w="1436914" h="1846613">
                  <a:moveTo>
                    <a:pt x="0" y="1846613"/>
                  </a:moveTo>
                  <a:cubicBezTo>
                    <a:pt x="186046" y="1480952"/>
                    <a:pt x="372093" y="1115291"/>
                    <a:pt x="611579" y="807522"/>
                  </a:cubicBezTo>
                  <a:cubicBezTo>
                    <a:pt x="851065" y="499753"/>
                    <a:pt x="1143989" y="249876"/>
                    <a:pt x="1436914"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フリーフォーム 237"/>
            <p:cNvSpPr/>
            <p:nvPr/>
          </p:nvSpPr>
          <p:spPr>
            <a:xfrm>
              <a:off x="4381582" y="5390553"/>
              <a:ext cx="1163782" cy="900583"/>
            </a:xfrm>
            <a:custGeom>
              <a:avLst/>
              <a:gdLst>
                <a:gd name="connsiteX0" fmla="*/ 0 w 1163782"/>
                <a:gd name="connsiteY0" fmla="*/ 1116281 h 1116281"/>
                <a:gd name="connsiteX1" fmla="*/ 564078 w 1163782"/>
                <a:gd name="connsiteY1" fmla="*/ 279070 h 1116281"/>
                <a:gd name="connsiteX2" fmla="*/ 1163782 w 1163782"/>
                <a:gd name="connsiteY2" fmla="*/ 0 h 1116281"/>
              </a:gdLst>
              <a:ahLst/>
              <a:cxnLst>
                <a:cxn ang="0">
                  <a:pos x="connsiteX0" y="connsiteY0"/>
                </a:cxn>
                <a:cxn ang="0">
                  <a:pos x="connsiteX1" y="connsiteY1"/>
                </a:cxn>
                <a:cxn ang="0">
                  <a:pos x="connsiteX2" y="connsiteY2"/>
                </a:cxn>
              </a:cxnLst>
              <a:rect l="l" t="t" r="r" b="b"/>
              <a:pathLst>
                <a:path w="1163782" h="1116281">
                  <a:moveTo>
                    <a:pt x="0" y="1116281"/>
                  </a:moveTo>
                  <a:cubicBezTo>
                    <a:pt x="185057" y="790699"/>
                    <a:pt x="370114" y="465117"/>
                    <a:pt x="564078" y="279070"/>
                  </a:cubicBezTo>
                  <a:cubicBezTo>
                    <a:pt x="758042" y="93023"/>
                    <a:pt x="960912" y="46511"/>
                    <a:pt x="1163782"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円/楕円 238"/>
            <p:cNvSpPr>
              <a:spLocks/>
            </p:cNvSpPr>
            <p:nvPr/>
          </p:nvSpPr>
          <p:spPr>
            <a:xfrm>
              <a:off x="37007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円/楕円 239"/>
            <p:cNvSpPr>
              <a:spLocks/>
            </p:cNvSpPr>
            <p:nvPr/>
          </p:nvSpPr>
          <p:spPr>
            <a:xfrm>
              <a:off x="4004917"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円/楕円 240"/>
            <p:cNvSpPr>
              <a:spLocks/>
            </p:cNvSpPr>
            <p:nvPr/>
          </p:nvSpPr>
          <p:spPr>
            <a:xfrm>
              <a:off x="4309048"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フリーフォーム 241"/>
            <p:cNvSpPr/>
            <p:nvPr/>
          </p:nvSpPr>
          <p:spPr>
            <a:xfrm>
              <a:off x="2856767" y="4723326"/>
              <a:ext cx="2260007" cy="1574608"/>
            </a:xfrm>
            <a:custGeom>
              <a:avLst/>
              <a:gdLst>
                <a:gd name="connsiteX0" fmla="*/ 2309751 w 2309751"/>
                <a:gd name="connsiteY0" fmla="*/ 1437718 h 1437718"/>
                <a:gd name="connsiteX1" fmla="*/ 1751611 w 2309751"/>
                <a:gd name="connsiteY1" fmla="*/ 214560 h 1437718"/>
                <a:gd name="connsiteX2" fmla="*/ 0 w 2309751"/>
                <a:gd name="connsiteY2" fmla="*/ 804 h 1437718"/>
                <a:gd name="connsiteX0" fmla="*/ 2309751 w 2309751"/>
                <a:gd name="connsiteY0" fmla="*/ 1449438 h 1449438"/>
                <a:gd name="connsiteX1" fmla="*/ 1549509 w 2309751"/>
                <a:gd name="connsiteY1" fmla="*/ 172889 h 1449438"/>
                <a:gd name="connsiteX2" fmla="*/ 0 w 2309751"/>
                <a:gd name="connsiteY2" fmla="*/ 12524 h 1449438"/>
                <a:gd name="connsiteX0" fmla="*/ 2322706 w 2322706"/>
                <a:gd name="connsiteY0" fmla="*/ 1663827 h 1663827"/>
                <a:gd name="connsiteX1" fmla="*/ 1562464 w 2322706"/>
                <a:gd name="connsiteY1" fmla="*/ 387278 h 1663827"/>
                <a:gd name="connsiteX2" fmla="*/ 0 w 2322706"/>
                <a:gd name="connsiteY2" fmla="*/ 0 h 1663827"/>
                <a:gd name="connsiteX0" fmla="*/ 2322706 w 2322706"/>
                <a:gd name="connsiteY0" fmla="*/ 1663827 h 1663827"/>
                <a:gd name="connsiteX1" fmla="*/ 1601330 w 2322706"/>
                <a:gd name="connsiteY1" fmla="*/ 324988 h 1663827"/>
                <a:gd name="connsiteX2" fmla="*/ 0 w 2322706"/>
                <a:gd name="connsiteY2" fmla="*/ 0 h 1663827"/>
                <a:gd name="connsiteX0" fmla="*/ 2322706 w 2322706"/>
                <a:gd name="connsiteY0" fmla="*/ 1663827 h 1663827"/>
                <a:gd name="connsiteX1" fmla="*/ 1618605 w 2322706"/>
                <a:gd name="connsiteY1" fmla="*/ 396176 h 1663827"/>
                <a:gd name="connsiteX2" fmla="*/ 0 w 2322706"/>
                <a:gd name="connsiteY2" fmla="*/ 0 h 1663827"/>
                <a:gd name="connsiteX0" fmla="*/ 2305433 w 2305433"/>
                <a:gd name="connsiteY0" fmla="*/ 1654928 h 1654928"/>
                <a:gd name="connsiteX1" fmla="*/ 1618605 w 2305433"/>
                <a:gd name="connsiteY1" fmla="*/ 396176 h 1654928"/>
                <a:gd name="connsiteX2" fmla="*/ 0 w 2305433"/>
                <a:gd name="connsiteY2" fmla="*/ 0 h 1654928"/>
              </a:gdLst>
              <a:ahLst/>
              <a:cxnLst>
                <a:cxn ang="0">
                  <a:pos x="connsiteX0" y="connsiteY0"/>
                </a:cxn>
                <a:cxn ang="0">
                  <a:pos x="connsiteX1" y="connsiteY1"/>
                </a:cxn>
                <a:cxn ang="0">
                  <a:pos x="connsiteX2" y="connsiteY2"/>
                </a:cxn>
              </a:cxnLst>
              <a:rect l="l" t="t" r="r" b="b"/>
              <a:pathLst>
                <a:path w="2305433" h="1654928">
                  <a:moveTo>
                    <a:pt x="2305433" y="1654928"/>
                  </a:moveTo>
                  <a:cubicBezTo>
                    <a:pt x="2218842" y="1163092"/>
                    <a:pt x="2002844" y="671997"/>
                    <a:pt x="1618605" y="396176"/>
                  </a:cubicBezTo>
                  <a:cubicBezTo>
                    <a:pt x="1234366" y="120355"/>
                    <a:pt x="0" y="0"/>
                    <a:pt x="0" y="0"/>
                  </a:cubicBezTo>
                </a:path>
              </a:pathLst>
            </a:custGeom>
            <a:noFill/>
            <a:ln w="38100" cap="rnd">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円/楕円 242"/>
            <p:cNvSpPr>
              <a:spLocks/>
            </p:cNvSpPr>
            <p:nvPr/>
          </p:nvSpPr>
          <p:spPr>
            <a:xfrm>
              <a:off x="506937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p:cNvSpPr>
              <a:spLocks/>
            </p:cNvSpPr>
            <p:nvPr/>
          </p:nvSpPr>
          <p:spPr>
            <a:xfrm>
              <a:off x="2788393" y="465313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円/楕円 244"/>
            <p:cNvSpPr>
              <a:spLocks/>
            </p:cNvSpPr>
            <p:nvPr/>
          </p:nvSpPr>
          <p:spPr>
            <a:xfrm>
              <a:off x="4464797" y="511298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円/楕円 245"/>
            <p:cNvSpPr>
              <a:spLocks/>
            </p:cNvSpPr>
            <p:nvPr/>
          </p:nvSpPr>
          <p:spPr>
            <a:xfrm>
              <a:off x="4612956" y="525955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円/楕円 246"/>
            <p:cNvSpPr>
              <a:spLocks/>
            </p:cNvSpPr>
            <p:nvPr/>
          </p:nvSpPr>
          <p:spPr>
            <a:xfrm>
              <a:off x="4842614" y="560034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円/楕円 247"/>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円/楕円 248"/>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正方形/長方形 208"/>
            <p:cNvSpPr/>
            <p:nvPr/>
          </p:nvSpPr>
          <p:spPr>
            <a:xfrm>
              <a:off x="5579572" y="3573016"/>
              <a:ext cx="1512708"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p:cNvSpPr>
              <a:spLocks/>
            </p:cNvSpPr>
            <p:nvPr/>
          </p:nvSpPr>
          <p:spPr>
            <a:xfrm>
              <a:off x="703984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p:cNvSpPr>
              <a:spLocks/>
            </p:cNvSpPr>
            <p:nvPr/>
          </p:nvSpPr>
          <p:spPr>
            <a:xfrm>
              <a:off x="703984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円/楕円 211"/>
            <p:cNvSpPr>
              <a:spLocks/>
            </p:cNvSpPr>
            <p:nvPr/>
          </p:nvSpPr>
          <p:spPr>
            <a:xfrm>
              <a:off x="5525572"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円/楕円 212"/>
            <p:cNvSpPr>
              <a:spLocks/>
            </p:cNvSpPr>
            <p:nvPr/>
          </p:nvSpPr>
          <p:spPr>
            <a:xfrm>
              <a:off x="5525572" y="3522205"/>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4" name="直線コネクタ 213"/>
            <p:cNvCxnSpPr>
              <a:stCxn id="228" idx="6"/>
              <a:endCxn id="227" idx="2"/>
            </p:cNvCxnSpPr>
            <p:nvPr/>
          </p:nvCxnSpPr>
          <p:spPr>
            <a:xfrm>
              <a:off x="5633572" y="4486930"/>
              <a:ext cx="14062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a:stCxn id="229" idx="6"/>
              <a:endCxn id="226" idx="2"/>
            </p:cNvCxnSpPr>
            <p:nvPr/>
          </p:nvCxnSpPr>
          <p:spPr>
            <a:xfrm>
              <a:off x="5633572" y="5397655"/>
              <a:ext cx="14062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a:stCxn id="224" idx="0"/>
              <a:endCxn id="222" idx="4"/>
            </p:cNvCxnSpPr>
            <p:nvPr/>
          </p:nvCxnSpPr>
          <p:spPr>
            <a:xfrm flipV="1">
              <a:off x="6084329" y="3630205"/>
              <a:ext cx="0" cy="26241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a:stCxn id="225" idx="0"/>
              <a:endCxn id="223" idx="4"/>
            </p:cNvCxnSpPr>
            <p:nvPr/>
          </p:nvCxnSpPr>
          <p:spPr>
            <a:xfrm flipV="1">
              <a:off x="6589086" y="3630205"/>
              <a:ext cx="0" cy="26241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円/楕円 217"/>
            <p:cNvSpPr>
              <a:spLocks/>
            </p:cNvSpPr>
            <p:nvPr/>
          </p:nvSpPr>
          <p:spPr>
            <a:xfrm>
              <a:off x="6030329"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a:spLocks/>
            </p:cNvSpPr>
            <p:nvPr/>
          </p:nvSpPr>
          <p:spPr>
            <a:xfrm>
              <a:off x="6535086"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a:spLocks/>
            </p:cNvSpPr>
            <p:nvPr/>
          </p:nvSpPr>
          <p:spPr>
            <a:xfrm>
              <a:off x="6030329"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a:spLocks/>
            </p:cNvSpPr>
            <p:nvPr/>
          </p:nvSpPr>
          <p:spPr>
            <a:xfrm>
              <a:off x="6535086"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円/楕円 221"/>
            <p:cNvSpPr>
              <a:spLocks/>
            </p:cNvSpPr>
            <p:nvPr/>
          </p:nvSpPr>
          <p:spPr>
            <a:xfrm>
              <a:off x="6030329"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a:spLocks/>
            </p:cNvSpPr>
            <p:nvPr/>
          </p:nvSpPr>
          <p:spPr>
            <a:xfrm>
              <a:off x="6535086"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円/楕円 223"/>
            <p:cNvSpPr>
              <a:spLocks/>
            </p:cNvSpPr>
            <p:nvPr/>
          </p:nvSpPr>
          <p:spPr>
            <a:xfrm>
              <a:off x="6030329"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a:spLocks/>
            </p:cNvSpPr>
            <p:nvPr/>
          </p:nvSpPr>
          <p:spPr>
            <a:xfrm>
              <a:off x="65350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円/楕円 225"/>
            <p:cNvSpPr>
              <a:spLocks/>
            </p:cNvSpPr>
            <p:nvPr/>
          </p:nvSpPr>
          <p:spPr>
            <a:xfrm>
              <a:off x="7039843"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円/楕円 226"/>
            <p:cNvSpPr>
              <a:spLocks/>
            </p:cNvSpPr>
            <p:nvPr/>
          </p:nvSpPr>
          <p:spPr>
            <a:xfrm>
              <a:off x="7039843"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円/楕円 227"/>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円/楕円 228"/>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2844008" y="2564904"/>
              <a:ext cx="4248272" cy="1008112"/>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円/楕円 251"/>
            <p:cNvSpPr>
              <a:spLocks/>
            </p:cNvSpPr>
            <p:nvPr/>
          </p:nvSpPr>
          <p:spPr>
            <a:xfrm>
              <a:off x="2788393" y="25103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円/楕円 252"/>
            <p:cNvSpPr>
              <a:spLocks/>
            </p:cNvSpPr>
            <p:nvPr/>
          </p:nvSpPr>
          <p:spPr>
            <a:xfrm>
              <a:off x="2788393"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円/楕円 253"/>
            <p:cNvSpPr>
              <a:spLocks/>
            </p:cNvSpPr>
            <p:nvPr/>
          </p:nvSpPr>
          <p:spPr>
            <a:xfrm>
              <a:off x="7039843" y="25103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円/楕円 254"/>
            <p:cNvSpPr>
              <a:spLocks/>
            </p:cNvSpPr>
            <p:nvPr/>
          </p:nvSpPr>
          <p:spPr>
            <a:xfrm>
              <a:off x="7039843"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6" name="直線コネクタ 255"/>
            <p:cNvCxnSpPr>
              <a:stCxn id="267" idx="6"/>
              <a:endCxn id="266" idx="2"/>
            </p:cNvCxnSpPr>
            <p:nvPr/>
          </p:nvCxnSpPr>
          <p:spPr>
            <a:xfrm>
              <a:off x="2896393" y="3070285"/>
              <a:ext cx="414345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a:stCxn id="268" idx="4"/>
              <a:endCxn id="263" idx="0"/>
            </p:cNvCxnSpPr>
            <p:nvPr/>
          </p:nvCxnSpPr>
          <p:spPr>
            <a:xfrm>
              <a:off x="5581160" y="2618364"/>
              <a:ext cx="0" cy="90384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線コネクタ 257"/>
            <p:cNvCxnSpPr>
              <a:stCxn id="269" idx="4"/>
              <a:endCxn id="264" idx="0"/>
            </p:cNvCxnSpPr>
            <p:nvPr/>
          </p:nvCxnSpPr>
          <p:spPr>
            <a:xfrm>
              <a:off x="6085388" y="2618364"/>
              <a:ext cx="0" cy="90384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線コネクタ 258"/>
            <p:cNvCxnSpPr>
              <a:stCxn id="270" idx="4"/>
              <a:endCxn id="265" idx="0"/>
            </p:cNvCxnSpPr>
            <p:nvPr/>
          </p:nvCxnSpPr>
          <p:spPr>
            <a:xfrm>
              <a:off x="6589616" y="2618364"/>
              <a:ext cx="0" cy="90384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0" name="円/楕円 259"/>
            <p:cNvSpPr>
              <a:spLocks/>
            </p:cNvSpPr>
            <p:nvPr/>
          </p:nvSpPr>
          <p:spPr>
            <a:xfrm>
              <a:off x="5527160"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円/楕円 260"/>
            <p:cNvSpPr>
              <a:spLocks/>
            </p:cNvSpPr>
            <p:nvPr/>
          </p:nvSpPr>
          <p:spPr>
            <a:xfrm>
              <a:off x="6031388"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円/楕円 261"/>
            <p:cNvSpPr>
              <a:spLocks/>
            </p:cNvSpPr>
            <p:nvPr/>
          </p:nvSpPr>
          <p:spPr>
            <a:xfrm>
              <a:off x="6535616"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円/楕円 262"/>
            <p:cNvSpPr>
              <a:spLocks/>
            </p:cNvSpPr>
            <p:nvPr/>
          </p:nvSpPr>
          <p:spPr>
            <a:xfrm>
              <a:off x="5527160" y="3522205"/>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円/楕円 263"/>
            <p:cNvSpPr>
              <a:spLocks/>
            </p:cNvSpPr>
            <p:nvPr/>
          </p:nvSpPr>
          <p:spPr>
            <a:xfrm>
              <a:off x="6031388"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円/楕円 264"/>
            <p:cNvSpPr>
              <a:spLocks/>
            </p:cNvSpPr>
            <p:nvPr/>
          </p:nvSpPr>
          <p:spPr>
            <a:xfrm>
              <a:off x="6535616" y="352220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p:cNvSpPr>
              <a:spLocks/>
            </p:cNvSpPr>
            <p:nvPr/>
          </p:nvSpPr>
          <p:spPr>
            <a:xfrm>
              <a:off x="7039843"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円/楕円 266"/>
            <p:cNvSpPr>
              <a:spLocks/>
            </p:cNvSpPr>
            <p:nvPr/>
          </p:nvSpPr>
          <p:spPr>
            <a:xfrm>
              <a:off x="2788393" y="30162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円/楕円 267"/>
            <p:cNvSpPr>
              <a:spLocks/>
            </p:cNvSpPr>
            <p:nvPr/>
          </p:nvSpPr>
          <p:spPr>
            <a:xfrm>
              <a:off x="5527160" y="25103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円/楕円 268"/>
            <p:cNvSpPr>
              <a:spLocks/>
            </p:cNvSpPr>
            <p:nvPr/>
          </p:nvSpPr>
          <p:spPr>
            <a:xfrm>
              <a:off x="6031388" y="25103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円/楕円 269"/>
            <p:cNvSpPr>
              <a:spLocks/>
            </p:cNvSpPr>
            <p:nvPr/>
          </p:nvSpPr>
          <p:spPr>
            <a:xfrm>
              <a:off x="6535616" y="25103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2" name="グループ化 271"/>
          <p:cNvGrpSpPr/>
          <p:nvPr/>
        </p:nvGrpSpPr>
        <p:grpSpPr>
          <a:xfrm>
            <a:off x="2788393" y="2510364"/>
            <a:ext cx="4359450" cy="3852015"/>
            <a:chOff x="2788393" y="2510364"/>
            <a:chExt cx="4359450" cy="3852015"/>
          </a:xfrm>
        </p:grpSpPr>
        <p:sp>
          <p:nvSpPr>
            <p:cNvPr id="78" name="正方形/長方形 77"/>
            <p:cNvSpPr/>
            <p:nvPr/>
          </p:nvSpPr>
          <p:spPr>
            <a:xfrm>
              <a:off x="2844008" y="2564904"/>
              <a:ext cx="4248272" cy="3744216"/>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フリーフォーム 122"/>
            <p:cNvSpPr/>
            <p:nvPr/>
          </p:nvSpPr>
          <p:spPr>
            <a:xfrm>
              <a:off x="4269179" y="5557652"/>
              <a:ext cx="2814452" cy="783771"/>
            </a:xfrm>
            <a:custGeom>
              <a:avLst/>
              <a:gdLst>
                <a:gd name="connsiteX0" fmla="*/ 0 w 2814452"/>
                <a:gd name="connsiteY0" fmla="*/ 783771 h 783771"/>
                <a:gd name="connsiteX1" fmla="*/ 528452 w 2814452"/>
                <a:gd name="connsiteY1" fmla="*/ 457200 h 783771"/>
                <a:gd name="connsiteX2" fmla="*/ 1086592 w 2814452"/>
                <a:gd name="connsiteY2" fmla="*/ 237506 h 783771"/>
                <a:gd name="connsiteX3" fmla="*/ 1549730 w 2814452"/>
                <a:gd name="connsiteY3" fmla="*/ 148442 h 783771"/>
                <a:gd name="connsiteX4" fmla="*/ 2202873 w 2814452"/>
                <a:gd name="connsiteY4" fmla="*/ 71252 h 783771"/>
                <a:gd name="connsiteX5" fmla="*/ 2814452 w 2814452"/>
                <a:gd name="connsiteY5" fmla="*/ 0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4452" h="783771">
                  <a:moveTo>
                    <a:pt x="0" y="783771"/>
                  </a:moveTo>
                  <a:lnTo>
                    <a:pt x="528452" y="457200"/>
                  </a:lnTo>
                  <a:lnTo>
                    <a:pt x="1086592" y="237506"/>
                  </a:lnTo>
                  <a:lnTo>
                    <a:pt x="1549730" y="148442"/>
                  </a:lnTo>
                  <a:lnTo>
                    <a:pt x="2202873" y="71252"/>
                  </a:lnTo>
                  <a:lnTo>
                    <a:pt x="2814452"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3800104" y="4821382"/>
              <a:ext cx="3283527" cy="1502228"/>
            </a:xfrm>
            <a:custGeom>
              <a:avLst/>
              <a:gdLst>
                <a:gd name="connsiteX0" fmla="*/ 0 w 3283527"/>
                <a:gd name="connsiteY0" fmla="*/ 1502228 h 1502228"/>
                <a:gd name="connsiteX1" fmla="*/ 409699 w 3283527"/>
                <a:gd name="connsiteY1" fmla="*/ 831273 h 1502228"/>
                <a:gd name="connsiteX2" fmla="*/ 955964 w 3283527"/>
                <a:gd name="connsiteY2" fmla="*/ 380010 h 1502228"/>
                <a:gd name="connsiteX3" fmla="*/ 1620982 w 3283527"/>
                <a:gd name="connsiteY3" fmla="*/ 172192 h 1502228"/>
                <a:gd name="connsiteX4" fmla="*/ 2505693 w 3283527"/>
                <a:gd name="connsiteY4" fmla="*/ 59376 h 1502228"/>
                <a:gd name="connsiteX5" fmla="*/ 3283527 w 3283527"/>
                <a:gd name="connsiteY5" fmla="*/ 0 h 150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3527" h="1502228">
                  <a:moveTo>
                    <a:pt x="0" y="1502228"/>
                  </a:moveTo>
                  <a:lnTo>
                    <a:pt x="409699" y="831273"/>
                  </a:lnTo>
                  <a:lnTo>
                    <a:pt x="955964" y="380010"/>
                  </a:lnTo>
                  <a:lnTo>
                    <a:pt x="1620982" y="172192"/>
                  </a:lnTo>
                  <a:lnTo>
                    <a:pt x="2505693" y="59376"/>
                  </a:lnTo>
                  <a:lnTo>
                    <a:pt x="3283527"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フリーフォーム 129"/>
            <p:cNvSpPr/>
            <p:nvPr/>
          </p:nvSpPr>
          <p:spPr>
            <a:xfrm>
              <a:off x="3306233" y="4064000"/>
              <a:ext cx="3793067" cy="2252133"/>
            </a:xfrm>
            <a:custGeom>
              <a:avLst/>
              <a:gdLst>
                <a:gd name="connsiteX0" fmla="*/ 0 w 3793067"/>
                <a:gd name="connsiteY0" fmla="*/ 2252133 h 2252133"/>
                <a:gd name="connsiteX1" fmla="*/ 224367 w 3793067"/>
                <a:gd name="connsiteY1" fmla="*/ 1350433 h 2252133"/>
                <a:gd name="connsiteX2" fmla="*/ 745067 w 3793067"/>
                <a:gd name="connsiteY2" fmla="*/ 520700 h 2252133"/>
                <a:gd name="connsiteX3" fmla="*/ 1905000 w 3793067"/>
                <a:gd name="connsiteY3" fmla="*/ 347133 h 2252133"/>
                <a:gd name="connsiteX4" fmla="*/ 2912534 w 3793067"/>
                <a:gd name="connsiteY4" fmla="*/ 165100 h 2252133"/>
                <a:gd name="connsiteX5" fmla="*/ 3793067 w 3793067"/>
                <a:gd name="connsiteY5" fmla="*/ 0 h 225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3067" h="2252133">
                  <a:moveTo>
                    <a:pt x="0" y="2252133"/>
                  </a:moveTo>
                  <a:lnTo>
                    <a:pt x="224367" y="1350433"/>
                  </a:lnTo>
                  <a:lnTo>
                    <a:pt x="745067" y="520700"/>
                  </a:lnTo>
                  <a:lnTo>
                    <a:pt x="1905000" y="347133"/>
                  </a:lnTo>
                  <a:lnTo>
                    <a:pt x="2912534" y="165100"/>
                  </a:lnTo>
                  <a:lnTo>
                    <a:pt x="3793067"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フリーフォーム 130"/>
            <p:cNvSpPr/>
            <p:nvPr/>
          </p:nvSpPr>
          <p:spPr>
            <a:xfrm>
              <a:off x="2832100" y="3306233"/>
              <a:ext cx="4262967" cy="296334"/>
            </a:xfrm>
            <a:custGeom>
              <a:avLst/>
              <a:gdLst>
                <a:gd name="connsiteX0" fmla="*/ 0 w 4262967"/>
                <a:gd name="connsiteY0" fmla="*/ 190500 h 296334"/>
                <a:gd name="connsiteX1" fmla="*/ 1104900 w 4262967"/>
                <a:gd name="connsiteY1" fmla="*/ 296334 h 296334"/>
                <a:gd name="connsiteX2" fmla="*/ 2209800 w 4262967"/>
                <a:gd name="connsiteY2" fmla="*/ 262467 h 296334"/>
                <a:gd name="connsiteX3" fmla="*/ 3268133 w 4262967"/>
                <a:gd name="connsiteY3" fmla="*/ 143934 h 296334"/>
                <a:gd name="connsiteX4" fmla="*/ 4262967 w 4262967"/>
                <a:gd name="connsiteY4" fmla="*/ 0 h 29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967" h="296334">
                  <a:moveTo>
                    <a:pt x="0" y="190500"/>
                  </a:moveTo>
                  <a:lnTo>
                    <a:pt x="1104900" y="296334"/>
                  </a:lnTo>
                  <a:lnTo>
                    <a:pt x="2209800" y="262467"/>
                  </a:lnTo>
                  <a:lnTo>
                    <a:pt x="3268133" y="143934"/>
                  </a:lnTo>
                  <a:lnTo>
                    <a:pt x="4262967"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フリーフォーム 131"/>
            <p:cNvSpPr/>
            <p:nvPr/>
          </p:nvSpPr>
          <p:spPr>
            <a:xfrm>
              <a:off x="6036733" y="2569633"/>
              <a:ext cx="588434" cy="3742267"/>
            </a:xfrm>
            <a:custGeom>
              <a:avLst/>
              <a:gdLst>
                <a:gd name="connsiteX0" fmla="*/ 0 w 588434"/>
                <a:gd name="connsiteY0" fmla="*/ 0 h 3742267"/>
                <a:gd name="connsiteX1" fmla="*/ 67734 w 588434"/>
                <a:gd name="connsiteY1" fmla="*/ 880534 h 3742267"/>
                <a:gd name="connsiteX2" fmla="*/ 177800 w 588434"/>
                <a:gd name="connsiteY2" fmla="*/ 1680634 h 3742267"/>
                <a:gd name="connsiteX3" fmla="*/ 279400 w 588434"/>
                <a:gd name="connsiteY3" fmla="*/ 2311400 h 3742267"/>
                <a:gd name="connsiteX4" fmla="*/ 440267 w 588434"/>
                <a:gd name="connsiteY4" fmla="*/ 3043767 h 3742267"/>
                <a:gd name="connsiteX5" fmla="*/ 588434 w 588434"/>
                <a:gd name="connsiteY5" fmla="*/ 3742267 h 374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434" h="3742267">
                  <a:moveTo>
                    <a:pt x="0" y="0"/>
                  </a:moveTo>
                  <a:lnTo>
                    <a:pt x="67734" y="880534"/>
                  </a:lnTo>
                  <a:lnTo>
                    <a:pt x="177800" y="1680634"/>
                  </a:lnTo>
                  <a:lnTo>
                    <a:pt x="279400" y="2311400"/>
                  </a:lnTo>
                  <a:lnTo>
                    <a:pt x="440267" y="3043767"/>
                  </a:lnTo>
                  <a:lnTo>
                    <a:pt x="588434" y="3742267"/>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フリーフォーム 132"/>
            <p:cNvSpPr/>
            <p:nvPr/>
          </p:nvSpPr>
          <p:spPr>
            <a:xfrm>
              <a:off x="4969933" y="2552700"/>
              <a:ext cx="1176867" cy="3763433"/>
            </a:xfrm>
            <a:custGeom>
              <a:avLst/>
              <a:gdLst>
                <a:gd name="connsiteX0" fmla="*/ 0 w 1176867"/>
                <a:gd name="connsiteY0" fmla="*/ 0 h 3763433"/>
                <a:gd name="connsiteX1" fmla="*/ 76200 w 1176867"/>
                <a:gd name="connsiteY1" fmla="*/ 1011767 h 3763433"/>
                <a:gd name="connsiteX2" fmla="*/ 245534 w 1176867"/>
                <a:gd name="connsiteY2" fmla="*/ 1866900 h 3763433"/>
                <a:gd name="connsiteX3" fmla="*/ 465667 w 1176867"/>
                <a:gd name="connsiteY3" fmla="*/ 2434167 h 3763433"/>
                <a:gd name="connsiteX4" fmla="*/ 850900 w 1176867"/>
                <a:gd name="connsiteY4" fmla="*/ 3170767 h 3763433"/>
                <a:gd name="connsiteX5" fmla="*/ 1176867 w 1176867"/>
                <a:gd name="connsiteY5" fmla="*/ 3763433 h 376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6867" h="3763433">
                  <a:moveTo>
                    <a:pt x="0" y="0"/>
                  </a:moveTo>
                  <a:lnTo>
                    <a:pt x="76200" y="1011767"/>
                  </a:lnTo>
                  <a:lnTo>
                    <a:pt x="245534" y="1866900"/>
                  </a:lnTo>
                  <a:lnTo>
                    <a:pt x="465667" y="2434167"/>
                  </a:lnTo>
                  <a:lnTo>
                    <a:pt x="850900" y="3170767"/>
                  </a:lnTo>
                  <a:lnTo>
                    <a:pt x="1176867" y="3763433"/>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フリーフォーム 133"/>
            <p:cNvSpPr/>
            <p:nvPr/>
          </p:nvSpPr>
          <p:spPr>
            <a:xfrm>
              <a:off x="2827867" y="5367867"/>
              <a:ext cx="2379133" cy="944033"/>
            </a:xfrm>
            <a:custGeom>
              <a:avLst/>
              <a:gdLst>
                <a:gd name="connsiteX0" fmla="*/ 2379133 w 2379133"/>
                <a:gd name="connsiteY0" fmla="*/ 944033 h 944033"/>
                <a:gd name="connsiteX1" fmla="*/ 1976966 w 2379133"/>
                <a:gd name="connsiteY1" fmla="*/ 626533 h 944033"/>
                <a:gd name="connsiteX2" fmla="*/ 1392766 w 2379133"/>
                <a:gd name="connsiteY2" fmla="*/ 266700 h 944033"/>
                <a:gd name="connsiteX3" fmla="*/ 690033 w 2379133"/>
                <a:gd name="connsiteY3" fmla="*/ 50800 h 944033"/>
                <a:gd name="connsiteX4" fmla="*/ 0 w 2379133"/>
                <a:gd name="connsiteY4" fmla="*/ 0 h 944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133" h="944033">
                  <a:moveTo>
                    <a:pt x="2379133" y="944033"/>
                  </a:moveTo>
                  <a:lnTo>
                    <a:pt x="1976966" y="626533"/>
                  </a:lnTo>
                  <a:lnTo>
                    <a:pt x="1392766" y="266700"/>
                  </a:lnTo>
                  <a:lnTo>
                    <a:pt x="690033" y="50800"/>
                  </a:lnTo>
                  <a:lnTo>
                    <a:pt x="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フリーフォーム 134"/>
            <p:cNvSpPr/>
            <p:nvPr/>
          </p:nvSpPr>
          <p:spPr>
            <a:xfrm>
              <a:off x="2840567" y="4432300"/>
              <a:ext cx="2832100" cy="1866900"/>
            </a:xfrm>
            <a:custGeom>
              <a:avLst/>
              <a:gdLst>
                <a:gd name="connsiteX0" fmla="*/ 0 w 2832100"/>
                <a:gd name="connsiteY0" fmla="*/ 0 h 1866900"/>
                <a:gd name="connsiteX1" fmla="*/ 1214966 w 2832100"/>
                <a:gd name="connsiteY1" fmla="*/ 148167 h 1866900"/>
                <a:gd name="connsiteX2" fmla="*/ 1917700 w 2832100"/>
                <a:gd name="connsiteY2" fmla="*/ 770467 h 1866900"/>
                <a:gd name="connsiteX3" fmla="*/ 2527300 w 2832100"/>
                <a:gd name="connsiteY3" fmla="*/ 1358900 h 1866900"/>
                <a:gd name="connsiteX4" fmla="*/ 2832100 w 2832100"/>
                <a:gd name="connsiteY4" fmla="*/ 1866900 h 186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100" h="1866900">
                  <a:moveTo>
                    <a:pt x="0" y="0"/>
                  </a:moveTo>
                  <a:lnTo>
                    <a:pt x="1214966" y="148167"/>
                  </a:lnTo>
                  <a:lnTo>
                    <a:pt x="1917700" y="770467"/>
                  </a:lnTo>
                  <a:lnTo>
                    <a:pt x="2527300" y="1358900"/>
                  </a:lnTo>
                  <a:lnTo>
                    <a:pt x="2832100" y="186690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フリーフォーム 135"/>
            <p:cNvSpPr/>
            <p:nvPr/>
          </p:nvSpPr>
          <p:spPr>
            <a:xfrm>
              <a:off x="3903133" y="2569633"/>
              <a:ext cx="152400" cy="2023534"/>
            </a:xfrm>
            <a:custGeom>
              <a:avLst/>
              <a:gdLst>
                <a:gd name="connsiteX0" fmla="*/ 0 w 152400"/>
                <a:gd name="connsiteY0" fmla="*/ 0 h 2023534"/>
                <a:gd name="connsiteX1" fmla="*/ 42334 w 152400"/>
                <a:gd name="connsiteY1" fmla="*/ 1032934 h 2023534"/>
                <a:gd name="connsiteX2" fmla="*/ 152400 w 152400"/>
                <a:gd name="connsiteY2" fmla="*/ 2023534 h 2023534"/>
              </a:gdLst>
              <a:ahLst/>
              <a:cxnLst>
                <a:cxn ang="0">
                  <a:pos x="connsiteX0" y="connsiteY0"/>
                </a:cxn>
                <a:cxn ang="0">
                  <a:pos x="connsiteX1" y="connsiteY1"/>
                </a:cxn>
                <a:cxn ang="0">
                  <a:pos x="connsiteX2" y="connsiteY2"/>
                </a:cxn>
              </a:cxnLst>
              <a:rect l="l" t="t" r="r" b="b"/>
              <a:pathLst>
                <a:path w="152400" h="2023534">
                  <a:moveTo>
                    <a:pt x="0" y="0"/>
                  </a:moveTo>
                  <a:lnTo>
                    <a:pt x="42334" y="1032934"/>
                  </a:lnTo>
                  <a:lnTo>
                    <a:pt x="152400" y="2023534"/>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a:spLocks/>
            </p:cNvSpPr>
            <p:nvPr/>
          </p:nvSpPr>
          <p:spPr>
            <a:xfrm>
              <a:off x="2788393" y="25103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a:spLocks/>
            </p:cNvSpPr>
            <p:nvPr/>
          </p:nvSpPr>
          <p:spPr>
            <a:xfrm>
              <a:off x="7039843" y="25103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a:spLocks/>
            </p:cNvSpPr>
            <p:nvPr/>
          </p:nvSpPr>
          <p:spPr>
            <a:xfrm>
              <a:off x="278839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703984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p:cNvSpPr>
            <p:nvPr/>
          </p:nvSpPr>
          <p:spPr>
            <a:xfrm>
              <a:off x="3851256" y="25103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4914119" y="25103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p:cNvSpPr>
            <p:nvPr/>
          </p:nvSpPr>
          <p:spPr>
            <a:xfrm>
              <a:off x="5976982" y="25103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a:spLocks/>
            </p:cNvSpPr>
            <p:nvPr/>
          </p:nvSpPr>
          <p:spPr>
            <a:xfrm>
              <a:off x="2788393" y="34463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p:cNvSpPr>
            <p:nvPr/>
          </p:nvSpPr>
          <p:spPr>
            <a:xfrm>
              <a:off x="2788393" y="438237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p:cNvSpPr>
            <p:nvPr/>
          </p:nvSpPr>
          <p:spPr>
            <a:xfrm>
              <a:off x="2788393" y="531837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p:cNvSpPr>
            <p:nvPr/>
          </p:nvSpPr>
          <p:spPr>
            <a:xfrm>
              <a:off x="7039843" y="32591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a:spLocks/>
            </p:cNvSpPr>
            <p:nvPr/>
          </p:nvSpPr>
          <p:spPr>
            <a:xfrm>
              <a:off x="7039843" y="475677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a:spLocks/>
            </p:cNvSpPr>
            <p:nvPr/>
          </p:nvSpPr>
          <p:spPr>
            <a:xfrm>
              <a:off x="7039843" y="550557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a:spLocks/>
            </p:cNvSpPr>
            <p:nvPr/>
          </p:nvSpPr>
          <p:spPr>
            <a:xfrm>
              <a:off x="7039843" y="400797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a:spLocks/>
            </p:cNvSpPr>
            <p:nvPr/>
          </p:nvSpPr>
          <p:spPr>
            <a:xfrm>
              <a:off x="326077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a:spLocks/>
            </p:cNvSpPr>
            <p:nvPr/>
          </p:nvSpPr>
          <p:spPr>
            <a:xfrm>
              <a:off x="3733159"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a:spLocks/>
            </p:cNvSpPr>
            <p:nvPr/>
          </p:nvSpPr>
          <p:spPr>
            <a:xfrm>
              <a:off x="4221040"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a:spLocks/>
            </p:cNvSpPr>
            <p:nvPr/>
          </p:nvSpPr>
          <p:spPr>
            <a:xfrm>
              <a:off x="4677925" y="625437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p:cNvSpPr>
              <a:spLocks/>
            </p:cNvSpPr>
            <p:nvPr/>
          </p:nvSpPr>
          <p:spPr>
            <a:xfrm>
              <a:off x="5150308"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a:spLocks/>
            </p:cNvSpPr>
            <p:nvPr/>
          </p:nvSpPr>
          <p:spPr>
            <a:xfrm>
              <a:off x="5622691"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p:cNvSpPr>
            <p:nvPr/>
          </p:nvSpPr>
          <p:spPr>
            <a:xfrm>
              <a:off x="6095074"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p:cNvSpPr>
            <p:nvPr/>
          </p:nvSpPr>
          <p:spPr>
            <a:xfrm>
              <a:off x="6567457"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a:spLocks/>
            </p:cNvSpPr>
            <p:nvPr/>
          </p:nvSpPr>
          <p:spPr>
            <a:xfrm>
              <a:off x="3887930" y="35459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a:spLocks/>
            </p:cNvSpPr>
            <p:nvPr/>
          </p:nvSpPr>
          <p:spPr>
            <a:xfrm>
              <a:off x="4993773" y="350749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a:spLocks/>
            </p:cNvSpPr>
            <p:nvPr/>
          </p:nvSpPr>
          <p:spPr>
            <a:xfrm>
              <a:off x="6051976" y="33893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a:spLocks/>
            </p:cNvSpPr>
            <p:nvPr/>
          </p:nvSpPr>
          <p:spPr>
            <a:xfrm>
              <a:off x="4005430" y="4527128"/>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a:spLocks/>
            </p:cNvSpPr>
            <p:nvPr/>
          </p:nvSpPr>
          <p:spPr>
            <a:xfrm>
              <a:off x="5157006" y="43625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a:spLocks/>
            </p:cNvSpPr>
            <p:nvPr/>
          </p:nvSpPr>
          <p:spPr>
            <a:xfrm>
              <a:off x="6161774" y="417354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a:spLocks/>
            </p:cNvSpPr>
            <p:nvPr/>
          </p:nvSpPr>
          <p:spPr>
            <a:xfrm>
              <a:off x="4702261" y="514902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p:cNvSpPr>
              <a:spLocks/>
            </p:cNvSpPr>
            <p:nvPr/>
          </p:nvSpPr>
          <p:spPr>
            <a:xfrm>
              <a:off x="5373454" y="493759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p:cNvSpPr>
              <a:spLocks/>
            </p:cNvSpPr>
            <p:nvPr/>
          </p:nvSpPr>
          <p:spPr>
            <a:xfrm>
              <a:off x="6258917" y="481714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a:spLocks/>
            </p:cNvSpPr>
            <p:nvPr/>
          </p:nvSpPr>
          <p:spPr>
            <a:xfrm>
              <a:off x="3481100" y="537381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a:spLocks/>
            </p:cNvSpPr>
            <p:nvPr/>
          </p:nvSpPr>
          <p:spPr>
            <a:xfrm>
              <a:off x="4173767" y="55858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a:spLocks/>
            </p:cNvSpPr>
            <p:nvPr/>
          </p:nvSpPr>
          <p:spPr>
            <a:xfrm>
              <a:off x="5315616" y="573976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a:spLocks/>
            </p:cNvSpPr>
            <p:nvPr/>
          </p:nvSpPr>
          <p:spPr>
            <a:xfrm>
              <a:off x="5759880" y="565418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円/楕円 113"/>
            <p:cNvSpPr>
              <a:spLocks/>
            </p:cNvSpPr>
            <p:nvPr/>
          </p:nvSpPr>
          <p:spPr>
            <a:xfrm>
              <a:off x="6421382" y="556258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a:spLocks/>
            </p:cNvSpPr>
            <p:nvPr/>
          </p:nvSpPr>
          <p:spPr>
            <a:xfrm>
              <a:off x="4753086" y="59481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6D1D10BF-5A7D-BB40-8492-A9C98C1E9B06}" type="slidenum">
              <a:rPr lang="en-US" smtClean="0"/>
              <a:t>24</a:t>
            </a:fld>
            <a:endParaRPr lang="en-US"/>
          </a:p>
        </p:txBody>
      </p:sp>
      <p:pic>
        <p:nvPicPr>
          <p:cNvPr id="8" name="オーディオ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1989434185"/>
      </p:ext>
    </p:extLst>
  </p:cSld>
  <p:clrMapOvr>
    <a:masterClrMapping/>
  </p:clrMapOvr>
  <mc:AlternateContent xmlns:mc="http://schemas.openxmlformats.org/markup-compatibility/2006" xmlns:p14="http://schemas.microsoft.com/office/powerpoint/2010/main">
    <mc:Choice Requires="p14">
      <p:transition spd="slow" p14:dur="2000" advTm="8257"/>
    </mc:Choice>
    <mc:Fallback xmlns="">
      <p:transition spd="slow" advTm="8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73"/>
                                        </p:tgtEl>
                                      </p:cBhvr>
                                    </p:animEffect>
                                    <p:set>
                                      <p:cBhvr>
                                        <p:cTn id="11" dur="1" fill="hold">
                                          <p:stCondLst>
                                            <p:cond delay="499"/>
                                          </p:stCondLst>
                                        </p:cTn>
                                        <p:tgtEl>
                                          <p:spTgt spid="273"/>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72"/>
                                        </p:tgtEl>
                                        <p:attrNameLst>
                                          <p:attrName>style.visibility</p:attrName>
                                        </p:attrNameLst>
                                      </p:cBhvr>
                                      <p:to>
                                        <p:strVal val="visible"/>
                                      </p:to>
                                    </p:set>
                                    <p:animEffect transition="in" filter="fade">
                                      <p:cBhvr>
                                        <p:cTn id="14"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パディングの振り分け</a:t>
            </a:r>
            <a:endParaRPr kumimoji="1" lang="ja-JP" altLang="en-US" dirty="0"/>
          </a:p>
        </p:txBody>
      </p:sp>
      <p:sp>
        <p:nvSpPr>
          <p:cNvPr id="16" name="角丸四角形 15"/>
          <p:cNvSpPr/>
          <p:nvPr/>
        </p:nvSpPr>
        <p:spPr>
          <a:xfrm rot="16200000">
            <a:off x="4177101" y="2925428"/>
            <a:ext cx="3744216" cy="900828"/>
          </a:xfrm>
          <a:prstGeom prst="roundRect">
            <a:avLst>
              <a:gd name="adj" fmla="val 17231"/>
            </a:avLst>
          </a:prstGeom>
          <a:solidFill>
            <a:srgbClr val="FF000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5761226" y="3375941"/>
                <a:ext cx="2088364" cy="584775"/>
              </a:xfrm>
              <a:prstGeom prst="rect">
                <a:avLst/>
              </a:prstGeom>
              <a:solidFill>
                <a:schemeClr val="bg1"/>
              </a:solidFill>
              <a:ln w="38100">
                <a:solidFill>
                  <a:srgbClr val="FF0000"/>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𝑋</m:t>
                          </m:r>
                        </m:sub>
                      </m:sSub>
                      <m:r>
                        <a:rPr kumimoji="1" lang="en-US" altLang="ja-JP" sz="3200" b="0" i="1" smtClean="0">
                          <a:latin typeface="Cambria Math"/>
                        </a:rPr>
                        <m:t>=1+2</m:t>
                      </m:r>
                    </m:oMath>
                  </m:oMathPara>
                </a14:m>
                <a:endParaRPr kumimoji="1" lang="en-US" altLang="ja-JP" sz="3200" b="0" dirty="0" smtClean="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761226" y="3375941"/>
                <a:ext cx="2088364" cy="584775"/>
              </a:xfrm>
              <a:prstGeom prst="rect">
                <a:avLst/>
              </a:prstGeom>
              <a:blipFill rotWithShape="1">
                <a:blip r:embed="rId6"/>
                <a:stretch>
                  <a:fillRect/>
                </a:stretch>
              </a:blipFill>
              <a:ln w="38100">
                <a:solidFill>
                  <a:srgbClr val="FF0000"/>
                </a:solidFill>
              </a:ln>
            </p:spPr>
            <p:txBody>
              <a:bodyPr/>
              <a:lstStyle/>
              <a:p>
                <a:r>
                  <a:rPr lang="ja-JP" altLang="en-US">
                    <a:noFill/>
                  </a:rPr>
                  <a:t> </a:t>
                </a:r>
              </a:p>
            </p:txBody>
          </p:sp>
        </mc:Fallback>
      </mc:AlternateContent>
      <p:grpSp>
        <p:nvGrpSpPr>
          <p:cNvPr id="63" name="グループ化 62"/>
          <p:cNvGrpSpPr/>
          <p:nvPr/>
        </p:nvGrpSpPr>
        <p:grpSpPr>
          <a:xfrm>
            <a:off x="2699792" y="2461034"/>
            <a:ext cx="2845179" cy="2840174"/>
            <a:chOff x="2788393" y="3522205"/>
            <a:chExt cx="2845179" cy="2840174"/>
          </a:xfrm>
        </p:grpSpPr>
        <p:sp>
          <p:nvSpPr>
            <p:cNvPr id="3" name="正方形/長方形 2"/>
            <p:cNvSpPr/>
            <p:nvPr/>
          </p:nvSpPr>
          <p:spPr>
            <a:xfrm>
              <a:off x="2844008" y="3573016"/>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a:spLocks/>
            </p:cNvSpPr>
            <p:nvPr/>
          </p:nvSpPr>
          <p:spPr>
            <a:xfrm>
              <a:off x="278839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5525572"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278839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4613179" y="625437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7" idx="3"/>
              <a:endCxn id="8" idx="7"/>
            </p:cNvCxnSpPr>
            <p:nvPr/>
          </p:nvCxnSpPr>
          <p:spPr>
            <a:xfrm flipH="1">
              <a:off x="3792970" y="3614389"/>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円/楕円 6"/>
            <p:cNvSpPr>
              <a:spLocks/>
            </p:cNvSpPr>
            <p:nvPr/>
          </p:nvSpPr>
          <p:spPr>
            <a:xfrm>
              <a:off x="5525572" y="352220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4061075" y="4477376"/>
              <a:ext cx="1525314" cy="1810228"/>
            </a:xfrm>
            <a:custGeom>
              <a:avLst/>
              <a:gdLst>
                <a:gd name="connsiteX0" fmla="*/ 0 w 1436914"/>
                <a:gd name="connsiteY0" fmla="*/ 1846613 h 1846613"/>
                <a:gd name="connsiteX1" fmla="*/ 611579 w 1436914"/>
                <a:gd name="connsiteY1" fmla="*/ 807522 h 1846613"/>
                <a:gd name="connsiteX2" fmla="*/ 1436914 w 1436914"/>
                <a:gd name="connsiteY2" fmla="*/ 0 h 1846613"/>
              </a:gdLst>
              <a:ahLst/>
              <a:cxnLst>
                <a:cxn ang="0">
                  <a:pos x="connsiteX0" y="connsiteY0"/>
                </a:cxn>
                <a:cxn ang="0">
                  <a:pos x="connsiteX1" y="connsiteY1"/>
                </a:cxn>
                <a:cxn ang="0">
                  <a:pos x="connsiteX2" y="connsiteY2"/>
                </a:cxn>
              </a:cxnLst>
              <a:rect l="l" t="t" r="r" b="b"/>
              <a:pathLst>
                <a:path w="1436914" h="1846613">
                  <a:moveTo>
                    <a:pt x="0" y="1846613"/>
                  </a:moveTo>
                  <a:cubicBezTo>
                    <a:pt x="186046" y="1480952"/>
                    <a:pt x="372093" y="1115291"/>
                    <a:pt x="611579" y="807522"/>
                  </a:cubicBezTo>
                  <a:cubicBezTo>
                    <a:pt x="851065" y="499753"/>
                    <a:pt x="1143989" y="249876"/>
                    <a:pt x="1436914"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4381582" y="5390553"/>
              <a:ext cx="1163782" cy="900583"/>
            </a:xfrm>
            <a:custGeom>
              <a:avLst/>
              <a:gdLst>
                <a:gd name="connsiteX0" fmla="*/ 0 w 1163782"/>
                <a:gd name="connsiteY0" fmla="*/ 1116281 h 1116281"/>
                <a:gd name="connsiteX1" fmla="*/ 564078 w 1163782"/>
                <a:gd name="connsiteY1" fmla="*/ 279070 h 1116281"/>
                <a:gd name="connsiteX2" fmla="*/ 1163782 w 1163782"/>
                <a:gd name="connsiteY2" fmla="*/ 0 h 1116281"/>
              </a:gdLst>
              <a:ahLst/>
              <a:cxnLst>
                <a:cxn ang="0">
                  <a:pos x="connsiteX0" y="connsiteY0"/>
                </a:cxn>
                <a:cxn ang="0">
                  <a:pos x="connsiteX1" y="connsiteY1"/>
                </a:cxn>
                <a:cxn ang="0">
                  <a:pos x="connsiteX2" y="connsiteY2"/>
                </a:cxn>
              </a:cxnLst>
              <a:rect l="l" t="t" r="r" b="b"/>
              <a:pathLst>
                <a:path w="1163782" h="1116281">
                  <a:moveTo>
                    <a:pt x="0" y="1116281"/>
                  </a:moveTo>
                  <a:cubicBezTo>
                    <a:pt x="185057" y="790699"/>
                    <a:pt x="370114" y="465117"/>
                    <a:pt x="564078" y="279070"/>
                  </a:cubicBezTo>
                  <a:cubicBezTo>
                    <a:pt x="758042" y="93023"/>
                    <a:pt x="960912" y="46511"/>
                    <a:pt x="1163782"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37007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4004917"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4309048"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2856767" y="4723326"/>
              <a:ext cx="2260007" cy="1574608"/>
            </a:xfrm>
            <a:custGeom>
              <a:avLst/>
              <a:gdLst>
                <a:gd name="connsiteX0" fmla="*/ 2309751 w 2309751"/>
                <a:gd name="connsiteY0" fmla="*/ 1437718 h 1437718"/>
                <a:gd name="connsiteX1" fmla="*/ 1751611 w 2309751"/>
                <a:gd name="connsiteY1" fmla="*/ 214560 h 1437718"/>
                <a:gd name="connsiteX2" fmla="*/ 0 w 2309751"/>
                <a:gd name="connsiteY2" fmla="*/ 804 h 1437718"/>
                <a:gd name="connsiteX0" fmla="*/ 2309751 w 2309751"/>
                <a:gd name="connsiteY0" fmla="*/ 1449438 h 1449438"/>
                <a:gd name="connsiteX1" fmla="*/ 1549509 w 2309751"/>
                <a:gd name="connsiteY1" fmla="*/ 172889 h 1449438"/>
                <a:gd name="connsiteX2" fmla="*/ 0 w 2309751"/>
                <a:gd name="connsiteY2" fmla="*/ 12524 h 1449438"/>
                <a:gd name="connsiteX0" fmla="*/ 2322706 w 2322706"/>
                <a:gd name="connsiteY0" fmla="*/ 1663827 h 1663827"/>
                <a:gd name="connsiteX1" fmla="*/ 1562464 w 2322706"/>
                <a:gd name="connsiteY1" fmla="*/ 387278 h 1663827"/>
                <a:gd name="connsiteX2" fmla="*/ 0 w 2322706"/>
                <a:gd name="connsiteY2" fmla="*/ 0 h 1663827"/>
                <a:gd name="connsiteX0" fmla="*/ 2322706 w 2322706"/>
                <a:gd name="connsiteY0" fmla="*/ 1663827 h 1663827"/>
                <a:gd name="connsiteX1" fmla="*/ 1601330 w 2322706"/>
                <a:gd name="connsiteY1" fmla="*/ 324988 h 1663827"/>
                <a:gd name="connsiteX2" fmla="*/ 0 w 2322706"/>
                <a:gd name="connsiteY2" fmla="*/ 0 h 1663827"/>
                <a:gd name="connsiteX0" fmla="*/ 2322706 w 2322706"/>
                <a:gd name="connsiteY0" fmla="*/ 1663827 h 1663827"/>
                <a:gd name="connsiteX1" fmla="*/ 1618605 w 2322706"/>
                <a:gd name="connsiteY1" fmla="*/ 396176 h 1663827"/>
                <a:gd name="connsiteX2" fmla="*/ 0 w 2322706"/>
                <a:gd name="connsiteY2" fmla="*/ 0 h 1663827"/>
                <a:gd name="connsiteX0" fmla="*/ 2305433 w 2305433"/>
                <a:gd name="connsiteY0" fmla="*/ 1654928 h 1654928"/>
                <a:gd name="connsiteX1" fmla="*/ 1618605 w 2305433"/>
                <a:gd name="connsiteY1" fmla="*/ 396176 h 1654928"/>
                <a:gd name="connsiteX2" fmla="*/ 0 w 2305433"/>
                <a:gd name="connsiteY2" fmla="*/ 0 h 1654928"/>
              </a:gdLst>
              <a:ahLst/>
              <a:cxnLst>
                <a:cxn ang="0">
                  <a:pos x="connsiteX0" y="connsiteY0"/>
                </a:cxn>
                <a:cxn ang="0">
                  <a:pos x="connsiteX1" y="connsiteY1"/>
                </a:cxn>
                <a:cxn ang="0">
                  <a:pos x="connsiteX2" y="connsiteY2"/>
                </a:cxn>
              </a:cxnLst>
              <a:rect l="l" t="t" r="r" b="b"/>
              <a:pathLst>
                <a:path w="2305433" h="1654928">
                  <a:moveTo>
                    <a:pt x="2305433" y="1654928"/>
                  </a:moveTo>
                  <a:cubicBezTo>
                    <a:pt x="2218842" y="1163092"/>
                    <a:pt x="2002844" y="671997"/>
                    <a:pt x="1618605" y="396176"/>
                  </a:cubicBezTo>
                  <a:cubicBezTo>
                    <a:pt x="1234366" y="120355"/>
                    <a:pt x="0" y="0"/>
                    <a:pt x="0" y="0"/>
                  </a:cubicBezTo>
                </a:path>
              </a:pathLst>
            </a:custGeom>
            <a:noFill/>
            <a:ln w="38100" cap="rnd">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506937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a:spLocks/>
            </p:cNvSpPr>
            <p:nvPr/>
          </p:nvSpPr>
          <p:spPr>
            <a:xfrm>
              <a:off x="2788393" y="465313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p:cNvSpPr>
            <p:nvPr/>
          </p:nvSpPr>
          <p:spPr>
            <a:xfrm>
              <a:off x="4464797" y="511298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a:spLocks/>
            </p:cNvSpPr>
            <p:nvPr/>
          </p:nvSpPr>
          <p:spPr>
            <a:xfrm>
              <a:off x="4612956" y="525955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a:spLocks/>
            </p:cNvSpPr>
            <p:nvPr/>
          </p:nvSpPr>
          <p:spPr>
            <a:xfrm>
              <a:off x="4842614" y="560034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5436971" y="2461034"/>
            <a:ext cx="1349252" cy="2840174"/>
            <a:chOff x="5436971" y="2461034"/>
            <a:chExt cx="1349252" cy="2840174"/>
          </a:xfrm>
        </p:grpSpPr>
        <p:sp>
          <p:nvSpPr>
            <p:cNvPr id="30" name="正方形/長方形 29"/>
            <p:cNvSpPr/>
            <p:nvPr/>
          </p:nvSpPr>
          <p:spPr>
            <a:xfrm>
              <a:off x="5490971" y="2511845"/>
              <a:ext cx="1241269"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a:spLocks/>
            </p:cNvSpPr>
            <p:nvPr/>
          </p:nvSpPr>
          <p:spPr>
            <a:xfrm>
              <a:off x="6678223" y="519320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a:spLocks/>
            </p:cNvSpPr>
            <p:nvPr/>
          </p:nvSpPr>
          <p:spPr>
            <a:xfrm>
              <a:off x="6678223" y="246103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a:spLocks/>
            </p:cNvSpPr>
            <p:nvPr/>
          </p:nvSpPr>
          <p:spPr>
            <a:xfrm>
              <a:off x="5436971"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a:spLocks/>
            </p:cNvSpPr>
            <p:nvPr/>
          </p:nvSpPr>
          <p:spPr>
            <a:xfrm>
              <a:off x="5436971" y="2461034"/>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a:stCxn id="58" idx="6"/>
              <a:endCxn id="46" idx="2"/>
            </p:cNvCxnSpPr>
            <p:nvPr/>
          </p:nvCxnSpPr>
          <p:spPr>
            <a:xfrm>
              <a:off x="5544971" y="3425759"/>
              <a:ext cx="1133252"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64" idx="6"/>
              <a:endCxn id="45" idx="2"/>
            </p:cNvCxnSpPr>
            <p:nvPr/>
          </p:nvCxnSpPr>
          <p:spPr>
            <a:xfrm>
              <a:off x="5544971" y="4336484"/>
              <a:ext cx="1133252"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a:stCxn id="43" idx="0"/>
              <a:endCxn id="41" idx="4"/>
            </p:cNvCxnSpPr>
            <p:nvPr/>
          </p:nvCxnSpPr>
          <p:spPr>
            <a:xfrm flipV="1">
              <a:off x="6111597" y="2569034"/>
              <a:ext cx="0" cy="26241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円/楕円 53"/>
            <p:cNvSpPr>
              <a:spLocks/>
            </p:cNvSpPr>
            <p:nvPr/>
          </p:nvSpPr>
          <p:spPr>
            <a:xfrm>
              <a:off x="6057597"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a:spLocks/>
            </p:cNvSpPr>
            <p:nvPr/>
          </p:nvSpPr>
          <p:spPr>
            <a:xfrm>
              <a:off x="6057597"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a:spLocks/>
            </p:cNvSpPr>
            <p:nvPr/>
          </p:nvSpPr>
          <p:spPr>
            <a:xfrm>
              <a:off x="6057597"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6057597"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p:cNvSpPr>
            <p:nvPr/>
          </p:nvSpPr>
          <p:spPr>
            <a:xfrm>
              <a:off x="6678223"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6678223"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a:spLocks/>
            </p:cNvSpPr>
            <p:nvPr/>
          </p:nvSpPr>
          <p:spPr>
            <a:xfrm>
              <a:off x="5436971"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a:spLocks/>
            </p:cNvSpPr>
            <p:nvPr/>
          </p:nvSpPr>
          <p:spPr>
            <a:xfrm>
              <a:off x="5436971"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146509" y="2461034"/>
            <a:ext cx="665516" cy="2840174"/>
            <a:chOff x="2142276" y="2461034"/>
            <a:chExt cx="665516" cy="2840174"/>
          </a:xfrm>
        </p:grpSpPr>
        <p:sp>
          <p:nvSpPr>
            <p:cNvPr id="53" name="正方形/長方形 52"/>
            <p:cNvSpPr/>
            <p:nvPr/>
          </p:nvSpPr>
          <p:spPr>
            <a:xfrm>
              <a:off x="2195735" y="2511845"/>
              <a:ext cx="556493"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a:spLocks/>
            </p:cNvSpPr>
            <p:nvPr/>
          </p:nvSpPr>
          <p:spPr>
            <a:xfrm>
              <a:off x="2699792"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a:spLocks/>
            </p:cNvSpPr>
            <p:nvPr/>
          </p:nvSpPr>
          <p:spPr>
            <a:xfrm>
              <a:off x="2699792"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a:spLocks/>
            </p:cNvSpPr>
            <p:nvPr/>
          </p:nvSpPr>
          <p:spPr>
            <a:xfrm>
              <a:off x="2142276" y="519320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a:spLocks/>
            </p:cNvSpPr>
            <p:nvPr/>
          </p:nvSpPr>
          <p:spPr>
            <a:xfrm>
              <a:off x="2142276" y="246103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p:cNvCxnSpPr>
              <a:stCxn id="82" idx="6"/>
              <a:endCxn id="79" idx="2"/>
            </p:cNvCxnSpPr>
            <p:nvPr/>
          </p:nvCxnSpPr>
          <p:spPr>
            <a:xfrm>
              <a:off x="2250276" y="3645965"/>
              <a:ext cx="449516"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円/楕円 78"/>
            <p:cNvSpPr>
              <a:spLocks/>
            </p:cNvSpPr>
            <p:nvPr/>
          </p:nvSpPr>
          <p:spPr>
            <a:xfrm>
              <a:off x="2699792" y="359196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2142276" y="359196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角丸四角形 11"/>
          <p:cNvSpPr/>
          <p:nvPr/>
        </p:nvSpPr>
        <p:spPr>
          <a:xfrm>
            <a:off x="2755407" y="1503733"/>
            <a:ext cx="3744216"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角丸四角形 85"/>
          <p:cNvSpPr/>
          <p:nvPr/>
        </p:nvSpPr>
        <p:spPr>
          <a:xfrm>
            <a:off x="2195736" y="1503733"/>
            <a:ext cx="4536504"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3979443" y="1575741"/>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𝑌</m:t>
                          </m:r>
                        </m:sub>
                      </m:sSub>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3979443" y="1575741"/>
                <a:ext cx="575964" cy="584775"/>
              </a:xfrm>
              <a:prstGeom prst="rect">
                <a:avLst/>
              </a:prstGeom>
              <a:blipFill rotWithShape="1">
                <a:blip r:embed="rId7"/>
                <a:stretch>
                  <a:fillRect/>
                </a:stretch>
              </a:blipFill>
            </p:spPr>
            <p:txBody>
              <a:bodyPr/>
              <a:lstStyle/>
              <a:p>
                <a:r>
                  <a:rPr lang="ja-JP" altLang="en-US">
                    <a:noFill/>
                  </a:rPr>
                  <a:t> </a:t>
                </a:r>
              </a:p>
            </p:txBody>
          </p:sp>
        </mc:Fallback>
      </mc:AlternateContent>
      <p:sp>
        <p:nvSpPr>
          <p:cNvPr id="17" name="スライド番号プレースホルダー 16"/>
          <p:cNvSpPr>
            <a:spLocks noGrp="1"/>
          </p:cNvSpPr>
          <p:nvPr>
            <p:ph type="sldNum" sz="quarter" idx="12"/>
          </p:nvPr>
        </p:nvSpPr>
        <p:spPr/>
        <p:txBody>
          <a:bodyPr/>
          <a:lstStyle/>
          <a:p>
            <a:fld id="{6D1D10BF-5A7D-BB40-8492-A9C98C1E9B06}" type="slidenum">
              <a:rPr lang="en-US" smtClean="0"/>
              <a:t>25</a:t>
            </a:fld>
            <a:endParaRPr lang="en-US"/>
          </a:p>
        </p:txBody>
      </p:sp>
      <p:pic>
        <p:nvPicPr>
          <p:cNvPr id="24" name="オーディオ 2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888480254"/>
      </p:ext>
    </p:extLst>
  </p:cSld>
  <p:clrMapOvr>
    <a:masterClrMapping/>
  </p:clrMapOvr>
  <mc:AlternateContent xmlns:mc="http://schemas.openxmlformats.org/markup-compatibility/2006" xmlns:p14="http://schemas.microsoft.com/office/powerpoint/2010/main">
    <mc:Choice Requires="p14">
      <p:transition spd="slow" p14:dur="2000" advTm="16206"/>
    </mc:Choice>
    <mc:Fallback xmlns="">
      <p:transition spd="slow" advTm="16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right)">
                                      <p:cBhvr>
                                        <p:cTn id="18" dur="500"/>
                                        <p:tgtEl>
                                          <p:spTgt spid="15"/>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childTnLst>
                                </p:cTn>
                              </p:par>
                              <p:par>
                                <p:cTn id="26" presetID="1" presetClass="exit"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4"/>
                </p:tgtEl>
              </p:cMediaNode>
            </p:audio>
          </p:childTnLst>
        </p:cTn>
      </p:par>
    </p:tnLst>
    <p:bldLst>
      <p:bldP spid="16" grpId="0" animBg="1"/>
      <p:bldP spid="20" grpId="0" animBg="1"/>
      <p:bldP spid="12" grpId="0" animBg="1"/>
      <p:bldP spid="8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パディングの振り分け</a:t>
            </a:r>
          </a:p>
        </p:txBody>
      </p:sp>
      <p:grpSp>
        <p:nvGrpSpPr>
          <p:cNvPr id="17" name="グループ化 16"/>
          <p:cNvGrpSpPr/>
          <p:nvPr/>
        </p:nvGrpSpPr>
        <p:grpSpPr>
          <a:xfrm>
            <a:off x="2146509" y="2461034"/>
            <a:ext cx="4639714" cy="2840174"/>
            <a:chOff x="2146509" y="2461034"/>
            <a:chExt cx="4639714" cy="2840174"/>
          </a:xfrm>
        </p:grpSpPr>
        <p:grpSp>
          <p:nvGrpSpPr>
            <p:cNvPr id="63" name="グループ化 62"/>
            <p:cNvGrpSpPr/>
            <p:nvPr/>
          </p:nvGrpSpPr>
          <p:grpSpPr>
            <a:xfrm>
              <a:off x="2699792" y="2461034"/>
              <a:ext cx="2845179" cy="2840174"/>
              <a:chOff x="2788393" y="3522205"/>
              <a:chExt cx="2845179" cy="2840174"/>
            </a:xfrm>
          </p:grpSpPr>
          <p:sp>
            <p:nvSpPr>
              <p:cNvPr id="3" name="正方形/長方形 2"/>
              <p:cNvSpPr/>
              <p:nvPr/>
            </p:nvSpPr>
            <p:spPr>
              <a:xfrm>
                <a:off x="2844008" y="3573016"/>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a:spLocks/>
              </p:cNvSpPr>
              <p:nvPr/>
            </p:nvSpPr>
            <p:spPr>
              <a:xfrm>
                <a:off x="2788393"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5525572" y="625437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2788393" y="352220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4613179" y="625437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7" idx="3"/>
                <a:endCxn id="8" idx="7"/>
              </p:cNvCxnSpPr>
              <p:nvPr/>
            </p:nvCxnSpPr>
            <p:spPr>
              <a:xfrm flipH="1">
                <a:off x="3792970" y="3614389"/>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円/楕円 6"/>
              <p:cNvSpPr>
                <a:spLocks/>
              </p:cNvSpPr>
              <p:nvPr/>
            </p:nvSpPr>
            <p:spPr>
              <a:xfrm>
                <a:off x="5525572" y="352220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4061075" y="4477376"/>
                <a:ext cx="1525314" cy="1810228"/>
              </a:xfrm>
              <a:custGeom>
                <a:avLst/>
                <a:gdLst>
                  <a:gd name="connsiteX0" fmla="*/ 0 w 1436914"/>
                  <a:gd name="connsiteY0" fmla="*/ 1846613 h 1846613"/>
                  <a:gd name="connsiteX1" fmla="*/ 611579 w 1436914"/>
                  <a:gd name="connsiteY1" fmla="*/ 807522 h 1846613"/>
                  <a:gd name="connsiteX2" fmla="*/ 1436914 w 1436914"/>
                  <a:gd name="connsiteY2" fmla="*/ 0 h 1846613"/>
                </a:gdLst>
                <a:ahLst/>
                <a:cxnLst>
                  <a:cxn ang="0">
                    <a:pos x="connsiteX0" y="connsiteY0"/>
                  </a:cxn>
                  <a:cxn ang="0">
                    <a:pos x="connsiteX1" y="connsiteY1"/>
                  </a:cxn>
                  <a:cxn ang="0">
                    <a:pos x="connsiteX2" y="connsiteY2"/>
                  </a:cxn>
                </a:cxnLst>
                <a:rect l="l" t="t" r="r" b="b"/>
                <a:pathLst>
                  <a:path w="1436914" h="1846613">
                    <a:moveTo>
                      <a:pt x="0" y="1846613"/>
                    </a:moveTo>
                    <a:cubicBezTo>
                      <a:pt x="186046" y="1480952"/>
                      <a:pt x="372093" y="1115291"/>
                      <a:pt x="611579" y="807522"/>
                    </a:cubicBezTo>
                    <a:cubicBezTo>
                      <a:pt x="851065" y="499753"/>
                      <a:pt x="1143989" y="249876"/>
                      <a:pt x="1436914"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4381582" y="5390553"/>
                <a:ext cx="1163782" cy="900583"/>
              </a:xfrm>
              <a:custGeom>
                <a:avLst/>
                <a:gdLst>
                  <a:gd name="connsiteX0" fmla="*/ 0 w 1163782"/>
                  <a:gd name="connsiteY0" fmla="*/ 1116281 h 1116281"/>
                  <a:gd name="connsiteX1" fmla="*/ 564078 w 1163782"/>
                  <a:gd name="connsiteY1" fmla="*/ 279070 h 1116281"/>
                  <a:gd name="connsiteX2" fmla="*/ 1163782 w 1163782"/>
                  <a:gd name="connsiteY2" fmla="*/ 0 h 1116281"/>
                </a:gdLst>
                <a:ahLst/>
                <a:cxnLst>
                  <a:cxn ang="0">
                    <a:pos x="connsiteX0" y="connsiteY0"/>
                  </a:cxn>
                  <a:cxn ang="0">
                    <a:pos x="connsiteX1" y="connsiteY1"/>
                  </a:cxn>
                  <a:cxn ang="0">
                    <a:pos x="connsiteX2" y="connsiteY2"/>
                  </a:cxn>
                </a:cxnLst>
                <a:rect l="l" t="t" r="r" b="b"/>
                <a:pathLst>
                  <a:path w="1163782" h="1116281">
                    <a:moveTo>
                      <a:pt x="0" y="1116281"/>
                    </a:moveTo>
                    <a:cubicBezTo>
                      <a:pt x="185057" y="790699"/>
                      <a:pt x="370114" y="465117"/>
                      <a:pt x="564078" y="279070"/>
                    </a:cubicBezTo>
                    <a:cubicBezTo>
                      <a:pt x="758042" y="93023"/>
                      <a:pt x="960912" y="46511"/>
                      <a:pt x="1163782"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370078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4004917"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4309048"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2856767" y="4723326"/>
                <a:ext cx="2260007" cy="1574608"/>
              </a:xfrm>
              <a:custGeom>
                <a:avLst/>
                <a:gdLst>
                  <a:gd name="connsiteX0" fmla="*/ 2309751 w 2309751"/>
                  <a:gd name="connsiteY0" fmla="*/ 1437718 h 1437718"/>
                  <a:gd name="connsiteX1" fmla="*/ 1751611 w 2309751"/>
                  <a:gd name="connsiteY1" fmla="*/ 214560 h 1437718"/>
                  <a:gd name="connsiteX2" fmla="*/ 0 w 2309751"/>
                  <a:gd name="connsiteY2" fmla="*/ 804 h 1437718"/>
                  <a:gd name="connsiteX0" fmla="*/ 2309751 w 2309751"/>
                  <a:gd name="connsiteY0" fmla="*/ 1449438 h 1449438"/>
                  <a:gd name="connsiteX1" fmla="*/ 1549509 w 2309751"/>
                  <a:gd name="connsiteY1" fmla="*/ 172889 h 1449438"/>
                  <a:gd name="connsiteX2" fmla="*/ 0 w 2309751"/>
                  <a:gd name="connsiteY2" fmla="*/ 12524 h 1449438"/>
                  <a:gd name="connsiteX0" fmla="*/ 2322706 w 2322706"/>
                  <a:gd name="connsiteY0" fmla="*/ 1663827 h 1663827"/>
                  <a:gd name="connsiteX1" fmla="*/ 1562464 w 2322706"/>
                  <a:gd name="connsiteY1" fmla="*/ 387278 h 1663827"/>
                  <a:gd name="connsiteX2" fmla="*/ 0 w 2322706"/>
                  <a:gd name="connsiteY2" fmla="*/ 0 h 1663827"/>
                  <a:gd name="connsiteX0" fmla="*/ 2322706 w 2322706"/>
                  <a:gd name="connsiteY0" fmla="*/ 1663827 h 1663827"/>
                  <a:gd name="connsiteX1" fmla="*/ 1601330 w 2322706"/>
                  <a:gd name="connsiteY1" fmla="*/ 324988 h 1663827"/>
                  <a:gd name="connsiteX2" fmla="*/ 0 w 2322706"/>
                  <a:gd name="connsiteY2" fmla="*/ 0 h 1663827"/>
                  <a:gd name="connsiteX0" fmla="*/ 2322706 w 2322706"/>
                  <a:gd name="connsiteY0" fmla="*/ 1663827 h 1663827"/>
                  <a:gd name="connsiteX1" fmla="*/ 1618605 w 2322706"/>
                  <a:gd name="connsiteY1" fmla="*/ 396176 h 1663827"/>
                  <a:gd name="connsiteX2" fmla="*/ 0 w 2322706"/>
                  <a:gd name="connsiteY2" fmla="*/ 0 h 1663827"/>
                  <a:gd name="connsiteX0" fmla="*/ 2305433 w 2305433"/>
                  <a:gd name="connsiteY0" fmla="*/ 1654928 h 1654928"/>
                  <a:gd name="connsiteX1" fmla="*/ 1618605 w 2305433"/>
                  <a:gd name="connsiteY1" fmla="*/ 396176 h 1654928"/>
                  <a:gd name="connsiteX2" fmla="*/ 0 w 2305433"/>
                  <a:gd name="connsiteY2" fmla="*/ 0 h 1654928"/>
                </a:gdLst>
                <a:ahLst/>
                <a:cxnLst>
                  <a:cxn ang="0">
                    <a:pos x="connsiteX0" y="connsiteY0"/>
                  </a:cxn>
                  <a:cxn ang="0">
                    <a:pos x="connsiteX1" y="connsiteY1"/>
                  </a:cxn>
                  <a:cxn ang="0">
                    <a:pos x="connsiteX2" y="connsiteY2"/>
                  </a:cxn>
                </a:cxnLst>
                <a:rect l="l" t="t" r="r" b="b"/>
                <a:pathLst>
                  <a:path w="2305433" h="1654928">
                    <a:moveTo>
                      <a:pt x="2305433" y="1654928"/>
                    </a:moveTo>
                    <a:cubicBezTo>
                      <a:pt x="2218842" y="1163092"/>
                      <a:pt x="2002844" y="671997"/>
                      <a:pt x="1618605" y="396176"/>
                    </a:cubicBezTo>
                    <a:cubicBezTo>
                      <a:pt x="1234366" y="120355"/>
                      <a:pt x="0" y="0"/>
                      <a:pt x="0" y="0"/>
                    </a:cubicBezTo>
                  </a:path>
                </a:pathLst>
              </a:custGeom>
              <a:noFill/>
              <a:ln w="38100" cap="rnd">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5069376" y="625437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a:spLocks/>
              </p:cNvSpPr>
              <p:nvPr/>
            </p:nvSpPr>
            <p:spPr>
              <a:xfrm>
                <a:off x="2788393" y="465313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p:cNvSpPr>
              <p:nvPr/>
            </p:nvSpPr>
            <p:spPr>
              <a:xfrm>
                <a:off x="4464797" y="511298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a:spLocks/>
              </p:cNvSpPr>
              <p:nvPr/>
            </p:nvSpPr>
            <p:spPr>
              <a:xfrm>
                <a:off x="4612956" y="525955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a:spLocks/>
              </p:cNvSpPr>
              <p:nvPr/>
            </p:nvSpPr>
            <p:spPr>
              <a:xfrm>
                <a:off x="4842614" y="560034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5525572" y="534365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p:cNvSpPr>
              <p:nvPr/>
            </p:nvSpPr>
            <p:spPr>
              <a:xfrm>
                <a:off x="5525572" y="443293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5436971" y="2461034"/>
              <a:ext cx="1349252" cy="2840174"/>
              <a:chOff x="5436971" y="2461034"/>
              <a:chExt cx="1349252" cy="2840174"/>
            </a:xfrm>
          </p:grpSpPr>
          <p:sp>
            <p:nvSpPr>
              <p:cNvPr id="30" name="正方形/長方形 29"/>
              <p:cNvSpPr/>
              <p:nvPr/>
            </p:nvSpPr>
            <p:spPr>
              <a:xfrm>
                <a:off x="5490971" y="2511845"/>
                <a:ext cx="1241269"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a:spLocks/>
              </p:cNvSpPr>
              <p:nvPr/>
            </p:nvSpPr>
            <p:spPr>
              <a:xfrm>
                <a:off x="6678223" y="519320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a:spLocks/>
              </p:cNvSpPr>
              <p:nvPr/>
            </p:nvSpPr>
            <p:spPr>
              <a:xfrm>
                <a:off x="6678223" y="246103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a:spLocks/>
              </p:cNvSpPr>
              <p:nvPr/>
            </p:nvSpPr>
            <p:spPr>
              <a:xfrm>
                <a:off x="5436971"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a:spLocks/>
              </p:cNvSpPr>
              <p:nvPr/>
            </p:nvSpPr>
            <p:spPr>
              <a:xfrm>
                <a:off x="5436971" y="2461034"/>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a:stCxn id="58" idx="6"/>
                <a:endCxn id="46" idx="2"/>
              </p:cNvCxnSpPr>
              <p:nvPr/>
            </p:nvCxnSpPr>
            <p:spPr>
              <a:xfrm>
                <a:off x="5544971" y="3425759"/>
                <a:ext cx="1133252"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64" idx="6"/>
                <a:endCxn id="45" idx="2"/>
              </p:cNvCxnSpPr>
              <p:nvPr/>
            </p:nvCxnSpPr>
            <p:spPr>
              <a:xfrm>
                <a:off x="5544971" y="4336484"/>
                <a:ext cx="1133252"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a:stCxn id="43" idx="0"/>
                <a:endCxn id="41" idx="4"/>
              </p:cNvCxnSpPr>
              <p:nvPr/>
            </p:nvCxnSpPr>
            <p:spPr>
              <a:xfrm flipV="1">
                <a:off x="6111597" y="2569034"/>
                <a:ext cx="0" cy="26241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円/楕円 53"/>
              <p:cNvSpPr>
                <a:spLocks/>
              </p:cNvSpPr>
              <p:nvPr/>
            </p:nvSpPr>
            <p:spPr>
              <a:xfrm>
                <a:off x="6057597"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a:spLocks/>
              </p:cNvSpPr>
              <p:nvPr/>
            </p:nvSpPr>
            <p:spPr>
              <a:xfrm>
                <a:off x="6057597"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a:spLocks/>
              </p:cNvSpPr>
              <p:nvPr/>
            </p:nvSpPr>
            <p:spPr>
              <a:xfrm>
                <a:off x="6057597"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6057597"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p:cNvSpPr>
              <p:nvPr/>
            </p:nvSpPr>
            <p:spPr>
              <a:xfrm>
                <a:off x="6678223"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6678223"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a:spLocks/>
              </p:cNvSpPr>
              <p:nvPr/>
            </p:nvSpPr>
            <p:spPr>
              <a:xfrm>
                <a:off x="5436971"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a:spLocks/>
              </p:cNvSpPr>
              <p:nvPr/>
            </p:nvSpPr>
            <p:spPr>
              <a:xfrm>
                <a:off x="5436971"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146509" y="2461034"/>
              <a:ext cx="665516" cy="2840174"/>
              <a:chOff x="2142276" y="2461034"/>
              <a:chExt cx="665516" cy="2840174"/>
            </a:xfrm>
          </p:grpSpPr>
          <p:sp>
            <p:nvSpPr>
              <p:cNvPr id="53" name="正方形/長方形 52"/>
              <p:cNvSpPr/>
              <p:nvPr/>
            </p:nvSpPr>
            <p:spPr>
              <a:xfrm>
                <a:off x="2195735" y="2511845"/>
                <a:ext cx="556493"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a:spLocks/>
              </p:cNvSpPr>
              <p:nvPr/>
            </p:nvSpPr>
            <p:spPr>
              <a:xfrm>
                <a:off x="2699792"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a:spLocks/>
              </p:cNvSpPr>
              <p:nvPr/>
            </p:nvSpPr>
            <p:spPr>
              <a:xfrm>
                <a:off x="2699792"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a:spLocks/>
              </p:cNvSpPr>
              <p:nvPr/>
            </p:nvSpPr>
            <p:spPr>
              <a:xfrm>
                <a:off x="2142276" y="519320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a:spLocks/>
              </p:cNvSpPr>
              <p:nvPr/>
            </p:nvSpPr>
            <p:spPr>
              <a:xfrm>
                <a:off x="2142276" y="246103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p:cNvCxnSpPr>
                <a:stCxn id="82" idx="6"/>
                <a:endCxn id="79" idx="2"/>
              </p:cNvCxnSpPr>
              <p:nvPr/>
            </p:nvCxnSpPr>
            <p:spPr>
              <a:xfrm>
                <a:off x="2250276" y="3645965"/>
                <a:ext cx="449516"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円/楕円 78"/>
              <p:cNvSpPr>
                <a:spLocks/>
              </p:cNvSpPr>
              <p:nvPr/>
            </p:nvSpPr>
            <p:spPr>
              <a:xfrm>
                <a:off x="2699792" y="359196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2142276" y="359196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6" name="角丸四角形 85"/>
          <p:cNvSpPr/>
          <p:nvPr/>
        </p:nvSpPr>
        <p:spPr>
          <a:xfrm>
            <a:off x="2195736" y="1503733"/>
            <a:ext cx="4536504"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3979442" y="1575741"/>
                <a:ext cx="2086987" cy="584775"/>
              </a:xfrm>
              <a:prstGeom prst="rect">
                <a:avLst/>
              </a:prstGeom>
              <a:solidFill>
                <a:schemeClr val="bg1"/>
              </a:solidFill>
              <a:ln w="38100">
                <a:solidFill>
                  <a:srgbClr val="00B050"/>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𝑌</m:t>
                          </m:r>
                        </m:sub>
                      </m:sSub>
                      <m:r>
                        <a:rPr kumimoji="1" lang="en-US" altLang="ja-JP" sz="3200" b="0" i="1" smtClean="0">
                          <a:latin typeface="Cambria Math"/>
                        </a:rPr>
                        <m:t>=1+1</m:t>
                      </m:r>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3979442" y="1575741"/>
                <a:ext cx="2086987" cy="584775"/>
              </a:xfrm>
              <a:prstGeom prst="rect">
                <a:avLst/>
              </a:prstGeom>
              <a:blipFill rotWithShape="1">
                <a:blip r:embed="rId6"/>
                <a:stretch>
                  <a:fillRect/>
                </a:stretch>
              </a:blipFill>
              <a:ln w="38100">
                <a:solidFill>
                  <a:srgbClr val="00B050"/>
                </a:solidFill>
              </a:ln>
            </p:spPr>
            <p:txBody>
              <a:bodyPr/>
              <a:lstStyle/>
              <a:p>
                <a:r>
                  <a:rPr lang="ja-JP" altLang="en-US">
                    <a:noFill/>
                  </a:rPr>
                  <a:t> </a:t>
                </a:r>
              </a:p>
            </p:txBody>
          </p:sp>
        </mc:Fallback>
      </mc:AlternateContent>
      <p:grpSp>
        <p:nvGrpSpPr>
          <p:cNvPr id="136" name="グループ化 135"/>
          <p:cNvGrpSpPr/>
          <p:nvPr/>
        </p:nvGrpSpPr>
        <p:grpSpPr>
          <a:xfrm>
            <a:off x="2146509" y="5193208"/>
            <a:ext cx="4639714" cy="704708"/>
            <a:chOff x="2146509" y="5193208"/>
            <a:chExt cx="4639714" cy="704708"/>
          </a:xfrm>
        </p:grpSpPr>
        <p:sp>
          <p:nvSpPr>
            <p:cNvPr id="75" name="正方形/長方形 74"/>
            <p:cNvSpPr/>
            <p:nvPr/>
          </p:nvSpPr>
          <p:spPr>
            <a:xfrm>
              <a:off x="2200509" y="5246908"/>
              <a:ext cx="4531713" cy="595013"/>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stCxn id="122" idx="4"/>
              <a:endCxn id="91" idx="0"/>
            </p:cNvCxnSpPr>
            <p:nvPr/>
          </p:nvCxnSpPr>
          <p:spPr>
            <a:xfrm>
              <a:off x="6111597"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21" idx="4"/>
              <a:endCxn id="90" idx="0"/>
            </p:cNvCxnSpPr>
            <p:nvPr/>
          </p:nvCxnSpPr>
          <p:spPr>
            <a:xfrm>
              <a:off x="5490971"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19" idx="4"/>
              <a:endCxn id="88" idx="0"/>
            </p:cNvCxnSpPr>
            <p:nvPr/>
          </p:nvCxnSpPr>
          <p:spPr>
            <a:xfrm>
              <a:off x="5034775"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15" idx="4"/>
              <a:endCxn id="83" idx="0"/>
            </p:cNvCxnSpPr>
            <p:nvPr/>
          </p:nvCxnSpPr>
          <p:spPr>
            <a:xfrm>
              <a:off x="4578578"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a:stCxn id="118" idx="4"/>
              <a:endCxn id="87" idx="0"/>
            </p:cNvCxnSpPr>
            <p:nvPr/>
          </p:nvCxnSpPr>
          <p:spPr>
            <a:xfrm>
              <a:off x="4274447"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7" idx="4"/>
              <a:endCxn id="85" idx="0"/>
            </p:cNvCxnSpPr>
            <p:nvPr/>
          </p:nvCxnSpPr>
          <p:spPr>
            <a:xfrm>
              <a:off x="3970316"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a:stCxn id="116" idx="4"/>
              <a:endCxn id="84" idx="0"/>
            </p:cNvCxnSpPr>
            <p:nvPr/>
          </p:nvCxnSpPr>
          <p:spPr>
            <a:xfrm>
              <a:off x="3666185"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a:stCxn id="123" idx="4"/>
              <a:endCxn id="92" idx="0"/>
            </p:cNvCxnSpPr>
            <p:nvPr/>
          </p:nvCxnSpPr>
          <p:spPr>
            <a:xfrm>
              <a:off x="2758025"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円/楕円 82"/>
            <p:cNvSpPr>
              <a:spLocks/>
            </p:cNvSpPr>
            <p:nvPr/>
          </p:nvSpPr>
          <p:spPr>
            <a:xfrm>
              <a:off x="4524578"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3612185"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p:cNvSpPr>
            <p:nvPr/>
          </p:nvSpPr>
          <p:spPr>
            <a:xfrm>
              <a:off x="3916316"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p:cNvSpPr>
            <p:nvPr/>
          </p:nvSpPr>
          <p:spPr>
            <a:xfrm>
              <a:off x="4220447"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p:cNvSpPr>
            <p:nvPr/>
          </p:nvSpPr>
          <p:spPr>
            <a:xfrm>
              <a:off x="4980775"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p:cNvSpPr>
            <p:nvPr/>
          </p:nvSpPr>
          <p:spPr>
            <a:xfrm>
              <a:off x="6678223" y="5789916"/>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a:spLocks/>
            </p:cNvSpPr>
            <p:nvPr/>
          </p:nvSpPr>
          <p:spPr>
            <a:xfrm>
              <a:off x="5436971"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a:spLocks/>
            </p:cNvSpPr>
            <p:nvPr/>
          </p:nvSpPr>
          <p:spPr>
            <a:xfrm>
              <a:off x="6057597"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a:spLocks/>
            </p:cNvSpPr>
            <p:nvPr/>
          </p:nvSpPr>
          <p:spPr>
            <a:xfrm>
              <a:off x="2704025"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a:spLocks/>
            </p:cNvSpPr>
            <p:nvPr/>
          </p:nvSpPr>
          <p:spPr>
            <a:xfrm>
              <a:off x="2146509" y="5789916"/>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a:spLocks/>
            </p:cNvSpPr>
            <p:nvPr/>
          </p:nvSpPr>
          <p:spPr>
            <a:xfrm>
              <a:off x="4524578" y="5193208"/>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a:spLocks/>
            </p:cNvSpPr>
            <p:nvPr/>
          </p:nvSpPr>
          <p:spPr>
            <a:xfrm>
              <a:off x="3612185"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a:spLocks/>
            </p:cNvSpPr>
            <p:nvPr/>
          </p:nvSpPr>
          <p:spPr>
            <a:xfrm>
              <a:off x="3916316"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円/楕円 117"/>
            <p:cNvSpPr>
              <a:spLocks/>
            </p:cNvSpPr>
            <p:nvPr/>
          </p:nvSpPr>
          <p:spPr>
            <a:xfrm>
              <a:off x="4220447"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a:spLocks/>
            </p:cNvSpPr>
            <p:nvPr/>
          </p:nvSpPr>
          <p:spPr>
            <a:xfrm>
              <a:off x="4980775"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a:spLocks/>
            </p:cNvSpPr>
            <p:nvPr/>
          </p:nvSpPr>
          <p:spPr>
            <a:xfrm>
              <a:off x="6678223"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p:cNvSpPr>
            <p:nvPr/>
          </p:nvSpPr>
          <p:spPr>
            <a:xfrm>
              <a:off x="5436971"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a:spLocks/>
            </p:cNvSpPr>
            <p:nvPr/>
          </p:nvSpPr>
          <p:spPr>
            <a:xfrm>
              <a:off x="6057597"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p:cNvSpPr>
            <p:nvPr/>
          </p:nvSpPr>
          <p:spPr>
            <a:xfrm>
              <a:off x="2704025"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p:cNvSpPr>
            <p:nvPr/>
          </p:nvSpPr>
          <p:spPr>
            <a:xfrm>
              <a:off x="2146509"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149"/>
          <p:cNvGrpSpPr/>
          <p:nvPr/>
        </p:nvGrpSpPr>
        <p:grpSpPr>
          <a:xfrm>
            <a:off x="2146509" y="1862292"/>
            <a:ext cx="4639714" cy="706742"/>
            <a:chOff x="2146509" y="1862292"/>
            <a:chExt cx="4639714" cy="706742"/>
          </a:xfrm>
        </p:grpSpPr>
        <p:sp>
          <p:nvSpPr>
            <p:cNvPr id="74" name="正方形/長方形 73"/>
            <p:cNvSpPr/>
            <p:nvPr/>
          </p:nvSpPr>
          <p:spPr>
            <a:xfrm>
              <a:off x="2200509" y="1916832"/>
              <a:ext cx="4531713" cy="595013"/>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4" name="直線コネクタ 143"/>
            <p:cNvCxnSpPr>
              <a:stCxn id="98" idx="4"/>
              <a:endCxn id="140" idx="0"/>
            </p:cNvCxnSpPr>
            <p:nvPr/>
          </p:nvCxnSpPr>
          <p:spPr>
            <a:xfrm>
              <a:off x="6111597" y="1970292"/>
              <a:ext cx="0" cy="49074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a:stCxn id="97" idx="4"/>
              <a:endCxn id="139" idx="0"/>
            </p:cNvCxnSpPr>
            <p:nvPr/>
          </p:nvCxnSpPr>
          <p:spPr>
            <a:xfrm>
              <a:off x="5490971" y="1970292"/>
              <a:ext cx="0" cy="49074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stCxn id="99" idx="4"/>
              <a:endCxn id="141" idx="0"/>
            </p:cNvCxnSpPr>
            <p:nvPr/>
          </p:nvCxnSpPr>
          <p:spPr>
            <a:xfrm>
              <a:off x="2758025" y="1970292"/>
              <a:ext cx="0" cy="49074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円/楕円 94"/>
            <p:cNvSpPr>
              <a:spLocks/>
            </p:cNvSpPr>
            <p:nvPr/>
          </p:nvSpPr>
          <p:spPr>
            <a:xfrm>
              <a:off x="5436971" y="1862292"/>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a:spLocks/>
            </p:cNvSpPr>
            <p:nvPr/>
          </p:nvSpPr>
          <p:spPr>
            <a:xfrm>
              <a:off x="6678223" y="186229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p:cNvSpPr>
              <a:spLocks/>
            </p:cNvSpPr>
            <p:nvPr/>
          </p:nvSpPr>
          <p:spPr>
            <a:xfrm>
              <a:off x="5436971" y="18622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a:spLocks/>
            </p:cNvSpPr>
            <p:nvPr/>
          </p:nvSpPr>
          <p:spPr>
            <a:xfrm>
              <a:off x="6057597" y="18622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p:cNvSpPr>
            <p:nvPr/>
          </p:nvSpPr>
          <p:spPr>
            <a:xfrm>
              <a:off x="2704025" y="18622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p:cNvSpPr>
            <p:nvPr/>
          </p:nvSpPr>
          <p:spPr>
            <a:xfrm>
              <a:off x="2146509" y="186229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p:cNvSpPr>
            <p:nvPr/>
          </p:nvSpPr>
          <p:spPr>
            <a:xfrm>
              <a:off x="6678223"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p:cNvSpPr>
            <p:nvPr/>
          </p:nvSpPr>
          <p:spPr>
            <a:xfrm>
              <a:off x="5436971" y="2461034"/>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p:cNvSpPr>
            <p:nvPr/>
          </p:nvSpPr>
          <p:spPr>
            <a:xfrm>
              <a:off x="6057597"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p:cNvSpPr>
              <a:spLocks/>
            </p:cNvSpPr>
            <p:nvPr/>
          </p:nvSpPr>
          <p:spPr>
            <a:xfrm>
              <a:off x="2704025"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円/楕円 141"/>
            <p:cNvSpPr>
              <a:spLocks/>
            </p:cNvSpPr>
            <p:nvPr/>
          </p:nvSpPr>
          <p:spPr>
            <a:xfrm>
              <a:off x="2146509"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11"/>
          <p:cNvSpPr>
            <a:spLocks noGrp="1"/>
          </p:cNvSpPr>
          <p:nvPr>
            <p:ph type="sldNum" sz="quarter" idx="12"/>
          </p:nvPr>
        </p:nvSpPr>
        <p:spPr/>
        <p:txBody>
          <a:bodyPr/>
          <a:lstStyle/>
          <a:p>
            <a:fld id="{6D1D10BF-5A7D-BB40-8492-A9C98C1E9B06}" type="slidenum">
              <a:rPr lang="en-US" smtClean="0"/>
              <a:t>26</a:t>
            </a:fld>
            <a:endParaRPr lang="en-US"/>
          </a:p>
        </p:txBody>
      </p:sp>
      <p:pic>
        <p:nvPicPr>
          <p:cNvPr id="21" name="オーディオ 2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925180531"/>
      </p:ext>
    </p:extLst>
  </p:cSld>
  <p:clrMapOvr>
    <a:masterClrMapping/>
  </p:clrMapOvr>
  <mc:AlternateContent xmlns:mc="http://schemas.openxmlformats.org/markup-compatibility/2006" xmlns:p14="http://schemas.microsoft.com/office/powerpoint/2010/main">
    <mc:Choice Requires="p14">
      <p:transition spd="slow" p14:dur="2000" advTm="6671"/>
    </mc:Choice>
    <mc:Fallback xmlns="">
      <p:transition spd="slow" advTm="6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86"/>
                                        </p:tgtEl>
                                      </p:cBhvr>
                                    </p:animEffect>
                                    <p:set>
                                      <p:cBhvr>
                                        <p:cTn id="14" dur="1" fill="hold">
                                          <p:stCondLst>
                                            <p:cond delay="499"/>
                                          </p:stCondLst>
                                        </p:cTn>
                                        <p:tgtEl>
                                          <p:spTgt spid="86"/>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wipe(up)">
                                      <p:cBhvr>
                                        <p:cTn id="18" dur="500"/>
                                        <p:tgtEl>
                                          <p:spTgt spid="136"/>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wipe(down)">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1"/>
                </p:tgtEl>
              </p:cMediaNode>
            </p:audio>
          </p:childTnLst>
        </p:cTn>
      </p:par>
    </p:tnLst>
    <p:bldLst>
      <p:bldP spid="86"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パディングの振り分け</a:t>
            </a:r>
          </a:p>
        </p:txBody>
      </p:sp>
      <p:grpSp>
        <p:nvGrpSpPr>
          <p:cNvPr id="12" name="グループ化 11"/>
          <p:cNvGrpSpPr/>
          <p:nvPr/>
        </p:nvGrpSpPr>
        <p:grpSpPr>
          <a:xfrm>
            <a:off x="2146509" y="1862292"/>
            <a:ext cx="4639714" cy="4035624"/>
            <a:chOff x="2146509" y="1862292"/>
            <a:chExt cx="4639714" cy="4035624"/>
          </a:xfrm>
        </p:grpSpPr>
        <p:sp>
          <p:nvSpPr>
            <p:cNvPr id="3" name="正方形/長方形 2"/>
            <p:cNvSpPr/>
            <p:nvPr/>
          </p:nvSpPr>
          <p:spPr>
            <a:xfrm>
              <a:off x="2755407" y="2511845"/>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a:spLocks/>
            </p:cNvSpPr>
            <p:nvPr/>
          </p:nvSpPr>
          <p:spPr>
            <a:xfrm>
              <a:off x="2699792" y="519320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5436971" y="519320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2699792" y="246103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4524578" y="5193208"/>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7" idx="3"/>
              <a:endCxn id="8" idx="7"/>
            </p:cNvCxnSpPr>
            <p:nvPr/>
          </p:nvCxnSpPr>
          <p:spPr>
            <a:xfrm flipH="1">
              <a:off x="3704369" y="2553218"/>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円/楕円 6"/>
            <p:cNvSpPr>
              <a:spLocks/>
            </p:cNvSpPr>
            <p:nvPr/>
          </p:nvSpPr>
          <p:spPr>
            <a:xfrm>
              <a:off x="5436971" y="2461034"/>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3972474" y="3416205"/>
              <a:ext cx="1525314" cy="1810228"/>
            </a:xfrm>
            <a:custGeom>
              <a:avLst/>
              <a:gdLst>
                <a:gd name="connsiteX0" fmla="*/ 0 w 1436914"/>
                <a:gd name="connsiteY0" fmla="*/ 1846613 h 1846613"/>
                <a:gd name="connsiteX1" fmla="*/ 611579 w 1436914"/>
                <a:gd name="connsiteY1" fmla="*/ 807522 h 1846613"/>
                <a:gd name="connsiteX2" fmla="*/ 1436914 w 1436914"/>
                <a:gd name="connsiteY2" fmla="*/ 0 h 1846613"/>
              </a:gdLst>
              <a:ahLst/>
              <a:cxnLst>
                <a:cxn ang="0">
                  <a:pos x="connsiteX0" y="connsiteY0"/>
                </a:cxn>
                <a:cxn ang="0">
                  <a:pos x="connsiteX1" y="connsiteY1"/>
                </a:cxn>
                <a:cxn ang="0">
                  <a:pos x="connsiteX2" y="connsiteY2"/>
                </a:cxn>
              </a:cxnLst>
              <a:rect l="l" t="t" r="r" b="b"/>
              <a:pathLst>
                <a:path w="1436914" h="1846613">
                  <a:moveTo>
                    <a:pt x="0" y="1846613"/>
                  </a:moveTo>
                  <a:cubicBezTo>
                    <a:pt x="186046" y="1480952"/>
                    <a:pt x="372093" y="1115291"/>
                    <a:pt x="611579" y="807522"/>
                  </a:cubicBezTo>
                  <a:cubicBezTo>
                    <a:pt x="851065" y="499753"/>
                    <a:pt x="1143989" y="249876"/>
                    <a:pt x="1436914"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4292981" y="4329382"/>
              <a:ext cx="1163782" cy="900583"/>
            </a:xfrm>
            <a:custGeom>
              <a:avLst/>
              <a:gdLst>
                <a:gd name="connsiteX0" fmla="*/ 0 w 1163782"/>
                <a:gd name="connsiteY0" fmla="*/ 1116281 h 1116281"/>
                <a:gd name="connsiteX1" fmla="*/ 564078 w 1163782"/>
                <a:gd name="connsiteY1" fmla="*/ 279070 h 1116281"/>
                <a:gd name="connsiteX2" fmla="*/ 1163782 w 1163782"/>
                <a:gd name="connsiteY2" fmla="*/ 0 h 1116281"/>
              </a:gdLst>
              <a:ahLst/>
              <a:cxnLst>
                <a:cxn ang="0">
                  <a:pos x="connsiteX0" y="connsiteY0"/>
                </a:cxn>
                <a:cxn ang="0">
                  <a:pos x="connsiteX1" y="connsiteY1"/>
                </a:cxn>
                <a:cxn ang="0">
                  <a:pos x="connsiteX2" y="connsiteY2"/>
                </a:cxn>
              </a:cxnLst>
              <a:rect l="l" t="t" r="r" b="b"/>
              <a:pathLst>
                <a:path w="1163782" h="1116281">
                  <a:moveTo>
                    <a:pt x="0" y="1116281"/>
                  </a:moveTo>
                  <a:cubicBezTo>
                    <a:pt x="185057" y="790699"/>
                    <a:pt x="370114" y="465117"/>
                    <a:pt x="564078" y="279070"/>
                  </a:cubicBezTo>
                  <a:cubicBezTo>
                    <a:pt x="758042" y="93023"/>
                    <a:pt x="960912" y="46511"/>
                    <a:pt x="1163782" y="0"/>
                  </a:cubicBez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3612185"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3916316"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4220447"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2768166" y="3662155"/>
              <a:ext cx="2260007" cy="1574608"/>
            </a:xfrm>
            <a:custGeom>
              <a:avLst/>
              <a:gdLst>
                <a:gd name="connsiteX0" fmla="*/ 2309751 w 2309751"/>
                <a:gd name="connsiteY0" fmla="*/ 1437718 h 1437718"/>
                <a:gd name="connsiteX1" fmla="*/ 1751611 w 2309751"/>
                <a:gd name="connsiteY1" fmla="*/ 214560 h 1437718"/>
                <a:gd name="connsiteX2" fmla="*/ 0 w 2309751"/>
                <a:gd name="connsiteY2" fmla="*/ 804 h 1437718"/>
                <a:gd name="connsiteX0" fmla="*/ 2309751 w 2309751"/>
                <a:gd name="connsiteY0" fmla="*/ 1449438 h 1449438"/>
                <a:gd name="connsiteX1" fmla="*/ 1549509 w 2309751"/>
                <a:gd name="connsiteY1" fmla="*/ 172889 h 1449438"/>
                <a:gd name="connsiteX2" fmla="*/ 0 w 2309751"/>
                <a:gd name="connsiteY2" fmla="*/ 12524 h 1449438"/>
                <a:gd name="connsiteX0" fmla="*/ 2322706 w 2322706"/>
                <a:gd name="connsiteY0" fmla="*/ 1663827 h 1663827"/>
                <a:gd name="connsiteX1" fmla="*/ 1562464 w 2322706"/>
                <a:gd name="connsiteY1" fmla="*/ 387278 h 1663827"/>
                <a:gd name="connsiteX2" fmla="*/ 0 w 2322706"/>
                <a:gd name="connsiteY2" fmla="*/ 0 h 1663827"/>
                <a:gd name="connsiteX0" fmla="*/ 2322706 w 2322706"/>
                <a:gd name="connsiteY0" fmla="*/ 1663827 h 1663827"/>
                <a:gd name="connsiteX1" fmla="*/ 1601330 w 2322706"/>
                <a:gd name="connsiteY1" fmla="*/ 324988 h 1663827"/>
                <a:gd name="connsiteX2" fmla="*/ 0 w 2322706"/>
                <a:gd name="connsiteY2" fmla="*/ 0 h 1663827"/>
                <a:gd name="connsiteX0" fmla="*/ 2322706 w 2322706"/>
                <a:gd name="connsiteY0" fmla="*/ 1663827 h 1663827"/>
                <a:gd name="connsiteX1" fmla="*/ 1618605 w 2322706"/>
                <a:gd name="connsiteY1" fmla="*/ 396176 h 1663827"/>
                <a:gd name="connsiteX2" fmla="*/ 0 w 2322706"/>
                <a:gd name="connsiteY2" fmla="*/ 0 h 1663827"/>
                <a:gd name="connsiteX0" fmla="*/ 2305433 w 2305433"/>
                <a:gd name="connsiteY0" fmla="*/ 1654928 h 1654928"/>
                <a:gd name="connsiteX1" fmla="*/ 1618605 w 2305433"/>
                <a:gd name="connsiteY1" fmla="*/ 396176 h 1654928"/>
                <a:gd name="connsiteX2" fmla="*/ 0 w 2305433"/>
                <a:gd name="connsiteY2" fmla="*/ 0 h 1654928"/>
              </a:gdLst>
              <a:ahLst/>
              <a:cxnLst>
                <a:cxn ang="0">
                  <a:pos x="connsiteX0" y="connsiteY0"/>
                </a:cxn>
                <a:cxn ang="0">
                  <a:pos x="connsiteX1" y="connsiteY1"/>
                </a:cxn>
                <a:cxn ang="0">
                  <a:pos x="connsiteX2" y="connsiteY2"/>
                </a:cxn>
              </a:cxnLst>
              <a:rect l="l" t="t" r="r" b="b"/>
              <a:pathLst>
                <a:path w="2305433" h="1654928">
                  <a:moveTo>
                    <a:pt x="2305433" y="1654928"/>
                  </a:moveTo>
                  <a:cubicBezTo>
                    <a:pt x="2218842" y="1163092"/>
                    <a:pt x="2002844" y="671997"/>
                    <a:pt x="1618605" y="396176"/>
                  </a:cubicBezTo>
                  <a:cubicBezTo>
                    <a:pt x="1234366" y="120355"/>
                    <a:pt x="0" y="0"/>
                    <a:pt x="0" y="0"/>
                  </a:cubicBezTo>
                </a:path>
              </a:pathLst>
            </a:custGeom>
            <a:noFill/>
            <a:ln w="38100" cap="rnd">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4980775"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a:spLocks/>
            </p:cNvSpPr>
            <p:nvPr/>
          </p:nvSpPr>
          <p:spPr>
            <a:xfrm>
              <a:off x="2699792" y="359196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p:cNvSpPr>
            <p:nvPr/>
          </p:nvSpPr>
          <p:spPr>
            <a:xfrm>
              <a:off x="4376196" y="405181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a:spLocks/>
            </p:cNvSpPr>
            <p:nvPr/>
          </p:nvSpPr>
          <p:spPr>
            <a:xfrm>
              <a:off x="4524355" y="41983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a:spLocks/>
            </p:cNvSpPr>
            <p:nvPr/>
          </p:nvSpPr>
          <p:spPr>
            <a:xfrm>
              <a:off x="4754013" y="453917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5436971"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p:cNvSpPr>
            <p:nvPr/>
          </p:nvSpPr>
          <p:spPr>
            <a:xfrm>
              <a:off x="5436971"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5490971" y="2511845"/>
              <a:ext cx="1241269"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a:spLocks/>
            </p:cNvSpPr>
            <p:nvPr/>
          </p:nvSpPr>
          <p:spPr>
            <a:xfrm>
              <a:off x="6678223" y="519320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a:spLocks/>
            </p:cNvSpPr>
            <p:nvPr/>
          </p:nvSpPr>
          <p:spPr>
            <a:xfrm>
              <a:off x="6678223" y="246103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a:spLocks/>
            </p:cNvSpPr>
            <p:nvPr/>
          </p:nvSpPr>
          <p:spPr>
            <a:xfrm>
              <a:off x="5436971"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a:spLocks/>
            </p:cNvSpPr>
            <p:nvPr/>
          </p:nvSpPr>
          <p:spPr>
            <a:xfrm>
              <a:off x="5436971" y="2461034"/>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a:stCxn id="58" idx="6"/>
              <a:endCxn id="46" idx="2"/>
            </p:cNvCxnSpPr>
            <p:nvPr/>
          </p:nvCxnSpPr>
          <p:spPr>
            <a:xfrm>
              <a:off x="5544971" y="3425759"/>
              <a:ext cx="1133252"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64" idx="6"/>
              <a:endCxn id="45" idx="2"/>
            </p:cNvCxnSpPr>
            <p:nvPr/>
          </p:nvCxnSpPr>
          <p:spPr>
            <a:xfrm>
              <a:off x="5544971" y="4336484"/>
              <a:ext cx="1133252"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a:stCxn id="43" idx="0"/>
              <a:endCxn id="41" idx="4"/>
            </p:cNvCxnSpPr>
            <p:nvPr/>
          </p:nvCxnSpPr>
          <p:spPr>
            <a:xfrm flipV="1">
              <a:off x="6111597" y="2569034"/>
              <a:ext cx="0" cy="26241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円/楕円 53"/>
            <p:cNvSpPr>
              <a:spLocks/>
            </p:cNvSpPr>
            <p:nvPr/>
          </p:nvSpPr>
          <p:spPr>
            <a:xfrm>
              <a:off x="6057597"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a:spLocks/>
            </p:cNvSpPr>
            <p:nvPr/>
          </p:nvSpPr>
          <p:spPr>
            <a:xfrm>
              <a:off x="6057597"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a:spLocks/>
            </p:cNvSpPr>
            <p:nvPr/>
          </p:nvSpPr>
          <p:spPr>
            <a:xfrm>
              <a:off x="6057597"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6057597"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p:cNvSpPr>
            <p:nvPr/>
          </p:nvSpPr>
          <p:spPr>
            <a:xfrm>
              <a:off x="6678223"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6678223"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a:spLocks/>
            </p:cNvSpPr>
            <p:nvPr/>
          </p:nvSpPr>
          <p:spPr>
            <a:xfrm>
              <a:off x="5436971" y="337175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a:spLocks/>
            </p:cNvSpPr>
            <p:nvPr/>
          </p:nvSpPr>
          <p:spPr>
            <a:xfrm>
              <a:off x="5436971" y="42824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2199968" y="2511845"/>
              <a:ext cx="556493"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a:spLocks/>
            </p:cNvSpPr>
            <p:nvPr/>
          </p:nvSpPr>
          <p:spPr>
            <a:xfrm>
              <a:off x="2704025"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a:spLocks/>
            </p:cNvSpPr>
            <p:nvPr/>
          </p:nvSpPr>
          <p:spPr>
            <a:xfrm>
              <a:off x="2704025"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a:spLocks/>
            </p:cNvSpPr>
            <p:nvPr/>
          </p:nvSpPr>
          <p:spPr>
            <a:xfrm>
              <a:off x="2146509" y="519320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a:spLocks/>
            </p:cNvSpPr>
            <p:nvPr/>
          </p:nvSpPr>
          <p:spPr>
            <a:xfrm>
              <a:off x="2146509" y="246103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p:cNvCxnSpPr>
              <a:stCxn id="82" idx="6"/>
              <a:endCxn id="79" idx="2"/>
            </p:cNvCxnSpPr>
            <p:nvPr/>
          </p:nvCxnSpPr>
          <p:spPr>
            <a:xfrm>
              <a:off x="2254509" y="3645965"/>
              <a:ext cx="449516"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円/楕円 78"/>
            <p:cNvSpPr>
              <a:spLocks/>
            </p:cNvSpPr>
            <p:nvPr/>
          </p:nvSpPr>
          <p:spPr>
            <a:xfrm>
              <a:off x="2704025" y="359196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2146509" y="359196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2200509" y="5246908"/>
              <a:ext cx="4531713" cy="595013"/>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stCxn id="122" idx="4"/>
              <a:endCxn id="91" idx="0"/>
            </p:cNvCxnSpPr>
            <p:nvPr/>
          </p:nvCxnSpPr>
          <p:spPr>
            <a:xfrm>
              <a:off x="6111597"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21" idx="4"/>
              <a:endCxn id="90" idx="0"/>
            </p:cNvCxnSpPr>
            <p:nvPr/>
          </p:nvCxnSpPr>
          <p:spPr>
            <a:xfrm>
              <a:off x="5490971"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19" idx="4"/>
              <a:endCxn id="88" idx="0"/>
            </p:cNvCxnSpPr>
            <p:nvPr/>
          </p:nvCxnSpPr>
          <p:spPr>
            <a:xfrm>
              <a:off x="5034775"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15" idx="4"/>
              <a:endCxn id="83" idx="0"/>
            </p:cNvCxnSpPr>
            <p:nvPr/>
          </p:nvCxnSpPr>
          <p:spPr>
            <a:xfrm>
              <a:off x="4578578"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a:stCxn id="118" idx="4"/>
              <a:endCxn id="87" idx="0"/>
            </p:cNvCxnSpPr>
            <p:nvPr/>
          </p:nvCxnSpPr>
          <p:spPr>
            <a:xfrm>
              <a:off x="4274447"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7" idx="4"/>
              <a:endCxn id="85" idx="0"/>
            </p:cNvCxnSpPr>
            <p:nvPr/>
          </p:nvCxnSpPr>
          <p:spPr>
            <a:xfrm>
              <a:off x="3970316"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a:stCxn id="116" idx="4"/>
              <a:endCxn id="84" idx="0"/>
            </p:cNvCxnSpPr>
            <p:nvPr/>
          </p:nvCxnSpPr>
          <p:spPr>
            <a:xfrm>
              <a:off x="3666185"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a:stCxn id="123" idx="4"/>
              <a:endCxn id="92" idx="0"/>
            </p:cNvCxnSpPr>
            <p:nvPr/>
          </p:nvCxnSpPr>
          <p:spPr>
            <a:xfrm>
              <a:off x="2758025" y="5301208"/>
              <a:ext cx="0" cy="48870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円/楕円 82"/>
            <p:cNvSpPr>
              <a:spLocks/>
            </p:cNvSpPr>
            <p:nvPr/>
          </p:nvSpPr>
          <p:spPr>
            <a:xfrm>
              <a:off x="4524578"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3612185"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p:cNvSpPr>
            <p:nvPr/>
          </p:nvSpPr>
          <p:spPr>
            <a:xfrm>
              <a:off x="3916316"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p:cNvSpPr>
            <p:nvPr/>
          </p:nvSpPr>
          <p:spPr>
            <a:xfrm>
              <a:off x="4220447"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p:cNvSpPr>
            <p:nvPr/>
          </p:nvSpPr>
          <p:spPr>
            <a:xfrm>
              <a:off x="4980775"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p:cNvSpPr>
            <p:nvPr/>
          </p:nvSpPr>
          <p:spPr>
            <a:xfrm>
              <a:off x="6678223" y="5789916"/>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a:spLocks/>
            </p:cNvSpPr>
            <p:nvPr/>
          </p:nvSpPr>
          <p:spPr>
            <a:xfrm>
              <a:off x="5436971"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a:spLocks/>
            </p:cNvSpPr>
            <p:nvPr/>
          </p:nvSpPr>
          <p:spPr>
            <a:xfrm>
              <a:off x="6057597"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a:spLocks/>
            </p:cNvSpPr>
            <p:nvPr/>
          </p:nvSpPr>
          <p:spPr>
            <a:xfrm>
              <a:off x="2704025"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a:spLocks/>
            </p:cNvSpPr>
            <p:nvPr/>
          </p:nvSpPr>
          <p:spPr>
            <a:xfrm>
              <a:off x="2146509" y="5789916"/>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円/楕円 114"/>
            <p:cNvSpPr>
              <a:spLocks/>
            </p:cNvSpPr>
            <p:nvPr/>
          </p:nvSpPr>
          <p:spPr>
            <a:xfrm>
              <a:off x="4524578" y="5193208"/>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a:spLocks/>
            </p:cNvSpPr>
            <p:nvPr/>
          </p:nvSpPr>
          <p:spPr>
            <a:xfrm>
              <a:off x="3612185"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a:spLocks/>
            </p:cNvSpPr>
            <p:nvPr/>
          </p:nvSpPr>
          <p:spPr>
            <a:xfrm>
              <a:off x="3916316"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円/楕円 117"/>
            <p:cNvSpPr>
              <a:spLocks/>
            </p:cNvSpPr>
            <p:nvPr/>
          </p:nvSpPr>
          <p:spPr>
            <a:xfrm>
              <a:off x="4220447"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a:spLocks/>
            </p:cNvSpPr>
            <p:nvPr/>
          </p:nvSpPr>
          <p:spPr>
            <a:xfrm>
              <a:off x="4980775"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a:spLocks/>
            </p:cNvSpPr>
            <p:nvPr/>
          </p:nvSpPr>
          <p:spPr>
            <a:xfrm>
              <a:off x="6678223"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p:cNvSpPr>
            <p:nvPr/>
          </p:nvSpPr>
          <p:spPr>
            <a:xfrm>
              <a:off x="5436971"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a:spLocks/>
            </p:cNvSpPr>
            <p:nvPr/>
          </p:nvSpPr>
          <p:spPr>
            <a:xfrm>
              <a:off x="6057597"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p:cNvSpPr>
            <p:nvPr/>
          </p:nvSpPr>
          <p:spPr>
            <a:xfrm>
              <a:off x="2704025"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p:cNvSpPr>
            <p:nvPr/>
          </p:nvSpPr>
          <p:spPr>
            <a:xfrm>
              <a:off x="2146509" y="51932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2200509" y="1916832"/>
              <a:ext cx="4531713" cy="595013"/>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4" name="直線コネクタ 143"/>
            <p:cNvCxnSpPr>
              <a:stCxn id="98" idx="4"/>
              <a:endCxn id="140" idx="0"/>
            </p:cNvCxnSpPr>
            <p:nvPr/>
          </p:nvCxnSpPr>
          <p:spPr>
            <a:xfrm>
              <a:off x="6111597" y="1970292"/>
              <a:ext cx="0" cy="49074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a:stCxn id="97" idx="4"/>
              <a:endCxn id="139" idx="0"/>
            </p:cNvCxnSpPr>
            <p:nvPr/>
          </p:nvCxnSpPr>
          <p:spPr>
            <a:xfrm>
              <a:off x="5490971" y="1970292"/>
              <a:ext cx="0" cy="49074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stCxn id="99" idx="4"/>
              <a:endCxn id="141" idx="0"/>
            </p:cNvCxnSpPr>
            <p:nvPr/>
          </p:nvCxnSpPr>
          <p:spPr>
            <a:xfrm>
              <a:off x="2758025" y="1970292"/>
              <a:ext cx="0" cy="49074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円/楕円 94"/>
            <p:cNvSpPr>
              <a:spLocks/>
            </p:cNvSpPr>
            <p:nvPr/>
          </p:nvSpPr>
          <p:spPr>
            <a:xfrm>
              <a:off x="5436971" y="1862292"/>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a:spLocks/>
            </p:cNvSpPr>
            <p:nvPr/>
          </p:nvSpPr>
          <p:spPr>
            <a:xfrm>
              <a:off x="6678223" y="186229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楕円 96"/>
            <p:cNvSpPr>
              <a:spLocks/>
            </p:cNvSpPr>
            <p:nvPr/>
          </p:nvSpPr>
          <p:spPr>
            <a:xfrm>
              <a:off x="5436971" y="18622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円/楕円 97"/>
            <p:cNvSpPr>
              <a:spLocks/>
            </p:cNvSpPr>
            <p:nvPr/>
          </p:nvSpPr>
          <p:spPr>
            <a:xfrm>
              <a:off x="6057597" y="18622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p:cNvSpPr>
            <p:nvPr/>
          </p:nvSpPr>
          <p:spPr>
            <a:xfrm>
              <a:off x="2704025" y="18622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p:cNvSpPr>
            <p:nvPr/>
          </p:nvSpPr>
          <p:spPr>
            <a:xfrm>
              <a:off x="2146509" y="186229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p:cNvSpPr>
            <p:nvPr/>
          </p:nvSpPr>
          <p:spPr>
            <a:xfrm>
              <a:off x="6678223"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p:cNvSpPr>
            <p:nvPr/>
          </p:nvSpPr>
          <p:spPr>
            <a:xfrm>
              <a:off x="5436971" y="2461034"/>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p:cNvSpPr>
            <p:nvPr/>
          </p:nvSpPr>
          <p:spPr>
            <a:xfrm>
              <a:off x="6057597"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p:cNvSpPr>
              <a:spLocks/>
            </p:cNvSpPr>
            <p:nvPr/>
          </p:nvSpPr>
          <p:spPr>
            <a:xfrm>
              <a:off x="2704025"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円/楕円 141"/>
            <p:cNvSpPr>
              <a:spLocks/>
            </p:cNvSpPr>
            <p:nvPr/>
          </p:nvSpPr>
          <p:spPr>
            <a:xfrm>
              <a:off x="2146509" y="246103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 name="グループ化 101"/>
          <p:cNvGrpSpPr/>
          <p:nvPr/>
        </p:nvGrpSpPr>
        <p:grpSpPr>
          <a:xfrm>
            <a:off x="2146509" y="1862292"/>
            <a:ext cx="4639714" cy="4035624"/>
            <a:chOff x="2146509" y="1862292"/>
            <a:chExt cx="4639714" cy="4035624"/>
          </a:xfrm>
        </p:grpSpPr>
        <p:sp>
          <p:nvSpPr>
            <p:cNvPr id="103" name="正方形/長方形 102"/>
            <p:cNvSpPr/>
            <p:nvPr/>
          </p:nvSpPr>
          <p:spPr>
            <a:xfrm>
              <a:off x="2200509" y="5246908"/>
              <a:ext cx="4531713" cy="595013"/>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a:off x="2200509" y="1916832"/>
              <a:ext cx="4531713" cy="3925089"/>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フリーフォーム 104"/>
            <p:cNvSpPr/>
            <p:nvPr/>
          </p:nvSpPr>
          <p:spPr>
            <a:xfrm>
              <a:off x="2705100" y="1905000"/>
              <a:ext cx="630767" cy="3958167"/>
            </a:xfrm>
            <a:custGeom>
              <a:avLst/>
              <a:gdLst>
                <a:gd name="connsiteX0" fmla="*/ 630767 w 630767"/>
                <a:gd name="connsiteY0" fmla="*/ 0 h 3958167"/>
                <a:gd name="connsiteX1" fmla="*/ 605367 w 630767"/>
                <a:gd name="connsiteY1" fmla="*/ 1045633 h 3958167"/>
                <a:gd name="connsiteX2" fmla="*/ 461433 w 630767"/>
                <a:gd name="connsiteY2" fmla="*/ 2044700 h 3958167"/>
                <a:gd name="connsiteX3" fmla="*/ 245533 w 630767"/>
                <a:gd name="connsiteY3" fmla="*/ 3039533 h 3958167"/>
                <a:gd name="connsiteX4" fmla="*/ 0 w 630767"/>
                <a:gd name="connsiteY4" fmla="*/ 3958167 h 395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767" h="3958167">
                  <a:moveTo>
                    <a:pt x="630767" y="0"/>
                  </a:moveTo>
                  <a:lnTo>
                    <a:pt x="605367" y="1045633"/>
                  </a:lnTo>
                  <a:lnTo>
                    <a:pt x="461433" y="2044700"/>
                  </a:lnTo>
                  <a:lnTo>
                    <a:pt x="245533" y="3039533"/>
                  </a:lnTo>
                  <a:lnTo>
                    <a:pt x="0" y="3958167"/>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フリーフォーム 105"/>
            <p:cNvSpPr/>
            <p:nvPr/>
          </p:nvSpPr>
          <p:spPr>
            <a:xfrm>
              <a:off x="5609167" y="1917700"/>
              <a:ext cx="613833" cy="3937000"/>
            </a:xfrm>
            <a:custGeom>
              <a:avLst/>
              <a:gdLst>
                <a:gd name="connsiteX0" fmla="*/ 0 w 613833"/>
                <a:gd name="connsiteY0" fmla="*/ 0 h 3937000"/>
                <a:gd name="connsiteX1" fmla="*/ 177800 w 613833"/>
                <a:gd name="connsiteY1" fmla="*/ 922867 h 3937000"/>
                <a:gd name="connsiteX2" fmla="*/ 245533 w 613833"/>
                <a:gd name="connsiteY2" fmla="*/ 1786467 h 3937000"/>
                <a:gd name="connsiteX3" fmla="*/ 385233 w 613833"/>
                <a:gd name="connsiteY3" fmla="*/ 2425700 h 3937000"/>
                <a:gd name="connsiteX4" fmla="*/ 495300 w 613833"/>
                <a:gd name="connsiteY4" fmla="*/ 3217333 h 3937000"/>
                <a:gd name="connsiteX5" fmla="*/ 613833 w 613833"/>
                <a:gd name="connsiteY5" fmla="*/ 3937000 h 3937000"/>
                <a:gd name="connsiteX0" fmla="*/ 0 w 613833"/>
                <a:gd name="connsiteY0" fmla="*/ 0 h 3937000"/>
                <a:gd name="connsiteX1" fmla="*/ 137584 w 613833"/>
                <a:gd name="connsiteY1" fmla="*/ 927100 h 3937000"/>
                <a:gd name="connsiteX2" fmla="*/ 245533 w 613833"/>
                <a:gd name="connsiteY2" fmla="*/ 1786467 h 3937000"/>
                <a:gd name="connsiteX3" fmla="*/ 385233 w 613833"/>
                <a:gd name="connsiteY3" fmla="*/ 2425700 h 3937000"/>
                <a:gd name="connsiteX4" fmla="*/ 495300 w 613833"/>
                <a:gd name="connsiteY4" fmla="*/ 3217333 h 3937000"/>
                <a:gd name="connsiteX5" fmla="*/ 613833 w 613833"/>
                <a:gd name="connsiteY5" fmla="*/ 3937000 h 3937000"/>
                <a:gd name="connsiteX0" fmla="*/ 0 w 613833"/>
                <a:gd name="connsiteY0" fmla="*/ 0 h 3937000"/>
                <a:gd name="connsiteX1" fmla="*/ 137584 w 613833"/>
                <a:gd name="connsiteY1" fmla="*/ 927100 h 3937000"/>
                <a:gd name="connsiteX2" fmla="*/ 266700 w 613833"/>
                <a:gd name="connsiteY2" fmla="*/ 1775884 h 3937000"/>
                <a:gd name="connsiteX3" fmla="*/ 385233 w 613833"/>
                <a:gd name="connsiteY3" fmla="*/ 2425700 h 3937000"/>
                <a:gd name="connsiteX4" fmla="*/ 495300 w 613833"/>
                <a:gd name="connsiteY4" fmla="*/ 3217333 h 3937000"/>
                <a:gd name="connsiteX5" fmla="*/ 613833 w 613833"/>
                <a:gd name="connsiteY5" fmla="*/ 3937000 h 393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833" h="3937000">
                  <a:moveTo>
                    <a:pt x="0" y="0"/>
                  </a:moveTo>
                  <a:lnTo>
                    <a:pt x="137584" y="927100"/>
                  </a:lnTo>
                  <a:lnTo>
                    <a:pt x="266700" y="1775884"/>
                  </a:lnTo>
                  <a:lnTo>
                    <a:pt x="385233" y="2425700"/>
                  </a:lnTo>
                  <a:lnTo>
                    <a:pt x="495300" y="3217333"/>
                  </a:lnTo>
                  <a:lnTo>
                    <a:pt x="613833" y="393700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フリーフォーム 106"/>
            <p:cNvSpPr/>
            <p:nvPr/>
          </p:nvSpPr>
          <p:spPr>
            <a:xfrm>
              <a:off x="3708400" y="3479800"/>
              <a:ext cx="3018367" cy="2379133"/>
            </a:xfrm>
            <a:custGeom>
              <a:avLst/>
              <a:gdLst>
                <a:gd name="connsiteX0" fmla="*/ 0 w 3018367"/>
                <a:gd name="connsiteY0" fmla="*/ 2379133 h 2379133"/>
                <a:gd name="connsiteX1" fmla="*/ 220133 w 3018367"/>
                <a:gd name="connsiteY1" fmla="*/ 1667933 h 2379133"/>
                <a:gd name="connsiteX2" fmla="*/ 694267 w 3018367"/>
                <a:gd name="connsiteY2" fmla="*/ 944033 h 2379133"/>
                <a:gd name="connsiteX3" fmla="*/ 1384300 w 3018367"/>
                <a:gd name="connsiteY3" fmla="*/ 465667 h 2379133"/>
                <a:gd name="connsiteX4" fmla="*/ 2146300 w 3018367"/>
                <a:gd name="connsiteY4" fmla="*/ 207433 h 2379133"/>
                <a:gd name="connsiteX5" fmla="*/ 3018367 w 3018367"/>
                <a:gd name="connsiteY5" fmla="*/ 0 h 2379133"/>
                <a:gd name="connsiteX0" fmla="*/ 0 w 3018367"/>
                <a:gd name="connsiteY0" fmla="*/ 2379133 h 2379133"/>
                <a:gd name="connsiteX1" fmla="*/ 220133 w 3018367"/>
                <a:gd name="connsiteY1" fmla="*/ 1667933 h 2379133"/>
                <a:gd name="connsiteX2" fmla="*/ 694267 w 3018367"/>
                <a:gd name="connsiteY2" fmla="*/ 944033 h 2379133"/>
                <a:gd name="connsiteX3" fmla="*/ 1384300 w 3018367"/>
                <a:gd name="connsiteY3" fmla="*/ 465667 h 2379133"/>
                <a:gd name="connsiteX4" fmla="*/ 2159000 w 3018367"/>
                <a:gd name="connsiteY4" fmla="*/ 159808 h 2379133"/>
                <a:gd name="connsiteX5" fmla="*/ 3018367 w 3018367"/>
                <a:gd name="connsiteY5" fmla="*/ 0 h 237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367" h="2379133">
                  <a:moveTo>
                    <a:pt x="0" y="2379133"/>
                  </a:moveTo>
                  <a:lnTo>
                    <a:pt x="220133" y="1667933"/>
                  </a:lnTo>
                  <a:lnTo>
                    <a:pt x="694267" y="944033"/>
                  </a:lnTo>
                  <a:lnTo>
                    <a:pt x="1384300" y="465667"/>
                  </a:lnTo>
                  <a:lnTo>
                    <a:pt x="2159000" y="159808"/>
                  </a:lnTo>
                  <a:lnTo>
                    <a:pt x="3018367"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フリーフォーム 107"/>
            <p:cNvSpPr/>
            <p:nvPr/>
          </p:nvSpPr>
          <p:spPr>
            <a:xfrm>
              <a:off x="4216400" y="4271433"/>
              <a:ext cx="2514600" cy="1574800"/>
            </a:xfrm>
            <a:custGeom>
              <a:avLst/>
              <a:gdLst>
                <a:gd name="connsiteX0" fmla="*/ 0 w 2514600"/>
                <a:gd name="connsiteY0" fmla="*/ 1574800 h 1574800"/>
                <a:gd name="connsiteX1" fmla="*/ 228600 w 2514600"/>
                <a:gd name="connsiteY1" fmla="*/ 1024467 h 1574800"/>
                <a:gd name="connsiteX2" fmla="*/ 618067 w 2514600"/>
                <a:gd name="connsiteY2" fmla="*/ 495300 h 1574800"/>
                <a:gd name="connsiteX3" fmla="*/ 1164167 w 2514600"/>
                <a:gd name="connsiteY3" fmla="*/ 173567 h 1574800"/>
                <a:gd name="connsiteX4" fmla="*/ 1782233 w 2514600"/>
                <a:gd name="connsiteY4" fmla="*/ 67734 h 1574800"/>
                <a:gd name="connsiteX5" fmla="*/ 2514600 w 2514600"/>
                <a:gd name="connsiteY5"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4600" h="1574800">
                  <a:moveTo>
                    <a:pt x="0" y="1574800"/>
                  </a:moveTo>
                  <a:lnTo>
                    <a:pt x="228600" y="1024467"/>
                  </a:lnTo>
                  <a:lnTo>
                    <a:pt x="618067" y="495300"/>
                  </a:lnTo>
                  <a:lnTo>
                    <a:pt x="1164167" y="173567"/>
                  </a:lnTo>
                  <a:lnTo>
                    <a:pt x="1782233" y="67734"/>
                  </a:lnTo>
                  <a:lnTo>
                    <a:pt x="251460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フリーフォーム 108"/>
            <p:cNvSpPr/>
            <p:nvPr/>
          </p:nvSpPr>
          <p:spPr>
            <a:xfrm>
              <a:off x="2201333" y="3881967"/>
              <a:ext cx="3018367" cy="1976966"/>
            </a:xfrm>
            <a:custGeom>
              <a:avLst/>
              <a:gdLst>
                <a:gd name="connsiteX0" fmla="*/ 0 w 3018367"/>
                <a:gd name="connsiteY0" fmla="*/ 0 h 1976966"/>
                <a:gd name="connsiteX1" fmla="*/ 973667 w 3018367"/>
                <a:gd name="connsiteY1" fmla="*/ 55033 h 1976966"/>
                <a:gd name="connsiteX2" fmla="*/ 1579034 w 3018367"/>
                <a:gd name="connsiteY2" fmla="*/ 177800 h 1976966"/>
                <a:gd name="connsiteX3" fmla="*/ 2205567 w 3018367"/>
                <a:gd name="connsiteY3" fmla="*/ 550333 h 1976966"/>
                <a:gd name="connsiteX4" fmla="*/ 2633134 w 3018367"/>
                <a:gd name="connsiteY4" fmla="*/ 901700 h 1976966"/>
                <a:gd name="connsiteX5" fmla="*/ 2959100 w 3018367"/>
                <a:gd name="connsiteY5" fmla="*/ 1447800 h 1976966"/>
                <a:gd name="connsiteX6" fmla="*/ 3018367 w 3018367"/>
                <a:gd name="connsiteY6" fmla="*/ 1976966 h 197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8367" h="1976966">
                  <a:moveTo>
                    <a:pt x="0" y="0"/>
                  </a:moveTo>
                  <a:lnTo>
                    <a:pt x="973667" y="55033"/>
                  </a:lnTo>
                  <a:lnTo>
                    <a:pt x="1579034" y="177800"/>
                  </a:lnTo>
                  <a:lnTo>
                    <a:pt x="2205567" y="550333"/>
                  </a:lnTo>
                  <a:lnTo>
                    <a:pt x="2633134" y="901700"/>
                  </a:lnTo>
                  <a:lnTo>
                    <a:pt x="2959100" y="1447800"/>
                  </a:lnTo>
                  <a:lnTo>
                    <a:pt x="3018367" y="1976966"/>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フリーフォーム 109"/>
            <p:cNvSpPr/>
            <p:nvPr/>
          </p:nvSpPr>
          <p:spPr>
            <a:xfrm>
              <a:off x="2192866" y="4876800"/>
              <a:ext cx="2576513" cy="620183"/>
            </a:xfrm>
            <a:custGeom>
              <a:avLst/>
              <a:gdLst>
                <a:gd name="connsiteX0" fmla="*/ 0 w 2590800"/>
                <a:gd name="connsiteY0" fmla="*/ 0 h 563033"/>
                <a:gd name="connsiteX1" fmla="*/ 753533 w 2590800"/>
                <a:gd name="connsiteY1" fmla="*/ 63500 h 563033"/>
                <a:gd name="connsiteX2" fmla="*/ 1248833 w 2590800"/>
                <a:gd name="connsiteY2" fmla="*/ 122767 h 563033"/>
                <a:gd name="connsiteX3" fmla="*/ 1739900 w 2590800"/>
                <a:gd name="connsiteY3" fmla="*/ 258233 h 563033"/>
                <a:gd name="connsiteX4" fmla="*/ 2243666 w 2590800"/>
                <a:gd name="connsiteY4" fmla="*/ 414867 h 563033"/>
                <a:gd name="connsiteX5" fmla="*/ 2590800 w 2590800"/>
                <a:gd name="connsiteY5" fmla="*/ 563033 h 563033"/>
                <a:gd name="connsiteX0" fmla="*/ 0 w 2576513"/>
                <a:gd name="connsiteY0" fmla="*/ 0 h 620183"/>
                <a:gd name="connsiteX1" fmla="*/ 753533 w 2576513"/>
                <a:gd name="connsiteY1" fmla="*/ 63500 h 620183"/>
                <a:gd name="connsiteX2" fmla="*/ 1248833 w 2576513"/>
                <a:gd name="connsiteY2" fmla="*/ 122767 h 620183"/>
                <a:gd name="connsiteX3" fmla="*/ 1739900 w 2576513"/>
                <a:gd name="connsiteY3" fmla="*/ 258233 h 620183"/>
                <a:gd name="connsiteX4" fmla="*/ 2243666 w 2576513"/>
                <a:gd name="connsiteY4" fmla="*/ 414867 h 620183"/>
                <a:gd name="connsiteX5" fmla="*/ 2576513 w 2576513"/>
                <a:gd name="connsiteY5" fmla="*/ 620183 h 620183"/>
                <a:gd name="connsiteX0" fmla="*/ 0 w 2576513"/>
                <a:gd name="connsiteY0" fmla="*/ 0 h 620183"/>
                <a:gd name="connsiteX1" fmla="*/ 753533 w 2576513"/>
                <a:gd name="connsiteY1" fmla="*/ 63500 h 620183"/>
                <a:gd name="connsiteX2" fmla="*/ 1248833 w 2576513"/>
                <a:gd name="connsiteY2" fmla="*/ 122767 h 620183"/>
                <a:gd name="connsiteX3" fmla="*/ 1739900 w 2576513"/>
                <a:gd name="connsiteY3" fmla="*/ 258233 h 620183"/>
                <a:gd name="connsiteX4" fmla="*/ 2243666 w 2576513"/>
                <a:gd name="connsiteY4" fmla="*/ 414867 h 620183"/>
                <a:gd name="connsiteX5" fmla="*/ 2576513 w 2576513"/>
                <a:gd name="connsiteY5" fmla="*/ 620183 h 620183"/>
                <a:gd name="connsiteX0" fmla="*/ 0 w 2576513"/>
                <a:gd name="connsiteY0" fmla="*/ 0 h 620183"/>
                <a:gd name="connsiteX1" fmla="*/ 753533 w 2576513"/>
                <a:gd name="connsiteY1" fmla="*/ 63500 h 620183"/>
                <a:gd name="connsiteX2" fmla="*/ 1248833 w 2576513"/>
                <a:gd name="connsiteY2" fmla="*/ 122767 h 620183"/>
                <a:gd name="connsiteX3" fmla="*/ 1739900 w 2576513"/>
                <a:gd name="connsiteY3" fmla="*/ 258233 h 620183"/>
                <a:gd name="connsiteX4" fmla="*/ 2243666 w 2576513"/>
                <a:gd name="connsiteY4" fmla="*/ 414867 h 620183"/>
                <a:gd name="connsiteX5" fmla="*/ 2576513 w 2576513"/>
                <a:gd name="connsiteY5" fmla="*/ 620183 h 62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6513" h="620183">
                  <a:moveTo>
                    <a:pt x="0" y="0"/>
                  </a:moveTo>
                  <a:lnTo>
                    <a:pt x="753533" y="63500"/>
                  </a:lnTo>
                  <a:lnTo>
                    <a:pt x="1248833" y="122767"/>
                  </a:lnTo>
                  <a:lnTo>
                    <a:pt x="1739900" y="258233"/>
                  </a:lnTo>
                  <a:lnTo>
                    <a:pt x="2243666" y="414867"/>
                  </a:lnTo>
                  <a:cubicBezTo>
                    <a:pt x="2383102" y="475192"/>
                    <a:pt x="2410089" y="517525"/>
                    <a:pt x="2576513" y="620183"/>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フリーフォーム 110"/>
            <p:cNvSpPr/>
            <p:nvPr/>
          </p:nvSpPr>
          <p:spPr>
            <a:xfrm>
              <a:off x="4720167" y="5063067"/>
              <a:ext cx="2023533" cy="778933"/>
            </a:xfrm>
            <a:custGeom>
              <a:avLst/>
              <a:gdLst>
                <a:gd name="connsiteX0" fmla="*/ 0 w 2023533"/>
                <a:gd name="connsiteY0" fmla="*/ 778933 h 778933"/>
                <a:gd name="connsiteX1" fmla="*/ 50800 w 2023533"/>
                <a:gd name="connsiteY1" fmla="*/ 368300 h 778933"/>
                <a:gd name="connsiteX2" fmla="*/ 423333 w 2023533"/>
                <a:gd name="connsiteY2" fmla="*/ 287866 h 778933"/>
                <a:gd name="connsiteX3" fmla="*/ 889000 w 2023533"/>
                <a:gd name="connsiteY3" fmla="*/ 143933 h 778933"/>
                <a:gd name="connsiteX4" fmla="*/ 1375833 w 2023533"/>
                <a:gd name="connsiteY4" fmla="*/ 71966 h 778933"/>
                <a:gd name="connsiteX5" fmla="*/ 2023533 w 2023533"/>
                <a:gd name="connsiteY5" fmla="*/ 0 h 778933"/>
                <a:gd name="connsiteX0" fmla="*/ 0 w 2023533"/>
                <a:gd name="connsiteY0" fmla="*/ 778933 h 778933"/>
                <a:gd name="connsiteX1" fmla="*/ 47625 w 2023533"/>
                <a:gd name="connsiteY1" fmla="*/ 404812 h 778933"/>
                <a:gd name="connsiteX2" fmla="*/ 423333 w 2023533"/>
                <a:gd name="connsiteY2" fmla="*/ 287866 h 778933"/>
                <a:gd name="connsiteX3" fmla="*/ 889000 w 2023533"/>
                <a:gd name="connsiteY3" fmla="*/ 143933 h 778933"/>
                <a:gd name="connsiteX4" fmla="*/ 1375833 w 2023533"/>
                <a:gd name="connsiteY4" fmla="*/ 71966 h 778933"/>
                <a:gd name="connsiteX5" fmla="*/ 2023533 w 2023533"/>
                <a:gd name="connsiteY5" fmla="*/ 0 h 778933"/>
                <a:gd name="connsiteX0" fmla="*/ 0 w 2023533"/>
                <a:gd name="connsiteY0" fmla="*/ 778933 h 778933"/>
                <a:gd name="connsiteX1" fmla="*/ 47625 w 2023533"/>
                <a:gd name="connsiteY1" fmla="*/ 428625 h 778933"/>
                <a:gd name="connsiteX2" fmla="*/ 423333 w 2023533"/>
                <a:gd name="connsiteY2" fmla="*/ 287866 h 778933"/>
                <a:gd name="connsiteX3" fmla="*/ 889000 w 2023533"/>
                <a:gd name="connsiteY3" fmla="*/ 143933 h 778933"/>
                <a:gd name="connsiteX4" fmla="*/ 1375833 w 2023533"/>
                <a:gd name="connsiteY4" fmla="*/ 71966 h 778933"/>
                <a:gd name="connsiteX5" fmla="*/ 2023533 w 2023533"/>
                <a:gd name="connsiteY5" fmla="*/ 0 h 778933"/>
                <a:gd name="connsiteX0" fmla="*/ 0 w 2023533"/>
                <a:gd name="connsiteY0" fmla="*/ 778933 h 778933"/>
                <a:gd name="connsiteX1" fmla="*/ 47625 w 2023533"/>
                <a:gd name="connsiteY1" fmla="*/ 428625 h 778933"/>
                <a:gd name="connsiteX2" fmla="*/ 445558 w 2023533"/>
                <a:gd name="connsiteY2" fmla="*/ 275166 h 778933"/>
                <a:gd name="connsiteX3" fmla="*/ 889000 w 2023533"/>
                <a:gd name="connsiteY3" fmla="*/ 143933 h 778933"/>
                <a:gd name="connsiteX4" fmla="*/ 1375833 w 2023533"/>
                <a:gd name="connsiteY4" fmla="*/ 71966 h 778933"/>
                <a:gd name="connsiteX5" fmla="*/ 2023533 w 2023533"/>
                <a:gd name="connsiteY5" fmla="*/ 0 h 77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533" h="778933">
                  <a:moveTo>
                    <a:pt x="0" y="778933"/>
                  </a:moveTo>
                  <a:lnTo>
                    <a:pt x="47625" y="428625"/>
                  </a:lnTo>
                  <a:lnTo>
                    <a:pt x="445558" y="275166"/>
                  </a:lnTo>
                  <a:lnTo>
                    <a:pt x="889000" y="143933"/>
                  </a:lnTo>
                  <a:lnTo>
                    <a:pt x="1375833" y="71966"/>
                  </a:lnTo>
                  <a:lnTo>
                    <a:pt x="2023533"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フリーフォーム 111"/>
            <p:cNvSpPr/>
            <p:nvPr/>
          </p:nvSpPr>
          <p:spPr>
            <a:xfrm>
              <a:off x="3204633" y="1905000"/>
              <a:ext cx="1274234" cy="3949700"/>
            </a:xfrm>
            <a:custGeom>
              <a:avLst/>
              <a:gdLst>
                <a:gd name="connsiteX0" fmla="*/ 1274234 w 1274234"/>
                <a:gd name="connsiteY0" fmla="*/ 0 h 3949700"/>
                <a:gd name="connsiteX1" fmla="*/ 1257300 w 1274234"/>
                <a:gd name="connsiteY1" fmla="*/ 1223433 h 3949700"/>
                <a:gd name="connsiteX2" fmla="*/ 601134 w 1274234"/>
                <a:gd name="connsiteY2" fmla="*/ 2159000 h 3949700"/>
                <a:gd name="connsiteX3" fmla="*/ 228600 w 1274234"/>
                <a:gd name="connsiteY3" fmla="*/ 3094567 h 3949700"/>
                <a:gd name="connsiteX4" fmla="*/ 0 w 1274234"/>
                <a:gd name="connsiteY4" fmla="*/ 3949700 h 394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234" h="3949700">
                  <a:moveTo>
                    <a:pt x="1274234" y="0"/>
                  </a:moveTo>
                  <a:lnTo>
                    <a:pt x="1257300" y="1223433"/>
                  </a:lnTo>
                  <a:lnTo>
                    <a:pt x="601134" y="2159000"/>
                  </a:lnTo>
                  <a:lnTo>
                    <a:pt x="228600" y="3094567"/>
                  </a:lnTo>
                  <a:lnTo>
                    <a:pt x="0" y="394970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112"/>
            <p:cNvSpPr/>
            <p:nvPr/>
          </p:nvSpPr>
          <p:spPr>
            <a:xfrm>
              <a:off x="2192867" y="2891367"/>
              <a:ext cx="3526366" cy="2959100"/>
            </a:xfrm>
            <a:custGeom>
              <a:avLst/>
              <a:gdLst>
                <a:gd name="connsiteX0" fmla="*/ 0 w 3526366"/>
                <a:gd name="connsiteY0" fmla="*/ 0 h 2959100"/>
                <a:gd name="connsiteX1" fmla="*/ 1113366 w 3526366"/>
                <a:gd name="connsiteY1" fmla="*/ 55033 h 2959100"/>
                <a:gd name="connsiteX2" fmla="*/ 2281766 w 3526366"/>
                <a:gd name="connsiteY2" fmla="*/ 232833 h 2959100"/>
                <a:gd name="connsiteX3" fmla="*/ 2912533 w 3526366"/>
                <a:gd name="connsiteY3" fmla="*/ 1062566 h 2959100"/>
                <a:gd name="connsiteX4" fmla="*/ 3187700 w 3526366"/>
                <a:gd name="connsiteY4" fmla="*/ 1574800 h 2959100"/>
                <a:gd name="connsiteX5" fmla="*/ 3407833 w 3526366"/>
                <a:gd name="connsiteY5" fmla="*/ 2328333 h 2959100"/>
                <a:gd name="connsiteX6" fmla="*/ 3526366 w 3526366"/>
                <a:gd name="connsiteY6" fmla="*/ 29591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6366" h="2959100">
                  <a:moveTo>
                    <a:pt x="0" y="0"/>
                  </a:moveTo>
                  <a:lnTo>
                    <a:pt x="1113366" y="55033"/>
                  </a:lnTo>
                  <a:lnTo>
                    <a:pt x="2281766" y="232833"/>
                  </a:lnTo>
                  <a:lnTo>
                    <a:pt x="2912533" y="1062566"/>
                  </a:lnTo>
                  <a:lnTo>
                    <a:pt x="3187700" y="1574800"/>
                  </a:lnTo>
                  <a:lnTo>
                    <a:pt x="3407833" y="2328333"/>
                  </a:lnTo>
                  <a:lnTo>
                    <a:pt x="3526366" y="295910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a:off x="4478867" y="2700867"/>
              <a:ext cx="2243666" cy="419100"/>
            </a:xfrm>
            <a:custGeom>
              <a:avLst/>
              <a:gdLst>
                <a:gd name="connsiteX0" fmla="*/ 0 w 2243666"/>
                <a:gd name="connsiteY0" fmla="*/ 419100 h 419100"/>
                <a:gd name="connsiteX1" fmla="*/ 1299633 w 2243666"/>
                <a:gd name="connsiteY1" fmla="*/ 122766 h 419100"/>
                <a:gd name="connsiteX2" fmla="*/ 2243666 w 2243666"/>
                <a:gd name="connsiteY2" fmla="*/ 0 h 419100"/>
                <a:gd name="connsiteX0" fmla="*/ 0 w 2243666"/>
                <a:gd name="connsiteY0" fmla="*/ 419100 h 419100"/>
                <a:gd name="connsiteX1" fmla="*/ 1257299 w 2243666"/>
                <a:gd name="connsiteY1" fmla="*/ 139700 h 419100"/>
                <a:gd name="connsiteX2" fmla="*/ 2243666 w 2243666"/>
                <a:gd name="connsiteY2" fmla="*/ 0 h 419100"/>
              </a:gdLst>
              <a:ahLst/>
              <a:cxnLst>
                <a:cxn ang="0">
                  <a:pos x="connsiteX0" y="connsiteY0"/>
                </a:cxn>
                <a:cxn ang="0">
                  <a:pos x="connsiteX1" y="connsiteY1"/>
                </a:cxn>
                <a:cxn ang="0">
                  <a:pos x="connsiteX2" y="connsiteY2"/>
                </a:cxn>
              </a:cxnLst>
              <a:rect l="l" t="t" r="r" b="b"/>
              <a:pathLst>
                <a:path w="2243666" h="419100">
                  <a:moveTo>
                    <a:pt x="0" y="419100"/>
                  </a:moveTo>
                  <a:lnTo>
                    <a:pt x="1257299" y="139700"/>
                  </a:lnTo>
                  <a:lnTo>
                    <a:pt x="2243666"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p:cNvSpPr>
              <a:spLocks/>
            </p:cNvSpPr>
            <p:nvPr/>
          </p:nvSpPr>
          <p:spPr>
            <a:xfrm>
              <a:off x="6678223" y="5789916"/>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p:cNvSpPr>
              <a:spLocks/>
            </p:cNvSpPr>
            <p:nvPr/>
          </p:nvSpPr>
          <p:spPr>
            <a:xfrm>
              <a:off x="2146509" y="5789916"/>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a:spLocks/>
            </p:cNvSpPr>
            <p:nvPr/>
          </p:nvSpPr>
          <p:spPr>
            <a:xfrm>
              <a:off x="6678223" y="186229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a:spLocks/>
            </p:cNvSpPr>
            <p:nvPr/>
          </p:nvSpPr>
          <p:spPr>
            <a:xfrm>
              <a:off x="2146509" y="186229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p:cNvSpPr>
              <a:spLocks/>
            </p:cNvSpPr>
            <p:nvPr/>
          </p:nvSpPr>
          <p:spPr>
            <a:xfrm>
              <a:off x="3279438" y="18622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円/楕円 142"/>
            <p:cNvSpPr>
              <a:spLocks/>
            </p:cNvSpPr>
            <p:nvPr/>
          </p:nvSpPr>
          <p:spPr>
            <a:xfrm>
              <a:off x="4412367" y="18622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p:cNvSpPr>
              <a:spLocks/>
            </p:cNvSpPr>
            <p:nvPr/>
          </p:nvSpPr>
          <p:spPr>
            <a:xfrm>
              <a:off x="5545296" y="18622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円/楕円 147"/>
            <p:cNvSpPr>
              <a:spLocks/>
            </p:cNvSpPr>
            <p:nvPr/>
          </p:nvSpPr>
          <p:spPr>
            <a:xfrm>
              <a:off x="2146509" y="284419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円/楕円 148"/>
            <p:cNvSpPr>
              <a:spLocks/>
            </p:cNvSpPr>
            <p:nvPr/>
          </p:nvSpPr>
          <p:spPr>
            <a:xfrm>
              <a:off x="2146509" y="382610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円/楕円 150"/>
            <p:cNvSpPr>
              <a:spLocks/>
            </p:cNvSpPr>
            <p:nvPr/>
          </p:nvSpPr>
          <p:spPr>
            <a:xfrm>
              <a:off x="2146509" y="480801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円/楕円 151"/>
            <p:cNvSpPr>
              <a:spLocks/>
            </p:cNvSpPr>
            <p:nvPr/>
          </p:nvSpPr>
          <p:spPr>
            <a:xfrm>
              <a:off x="2650033"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円/楕円 152"/>
            <p:cNvSpPr>
              <a:spLocks/>
            </p:cNvSpPr>
            <p:nvPr/>
          </p:nvSpPr>
          <p:spPr>
            <a:xfrm>
              <a:off x="3153557"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円/楕円 153"/>
            <p:cNvSpPr>
              <a:spLocks/>
            </p:cNvSpPr>
            <p:nvPr/>
          </p:nvSpPr>
          <p:spPr>
            <a:xfrm>
              <a:off x="3657081"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p:cNvSpPr>
              <a:spLocks/>
            </p:cNvSpPr>
            <p:nvPr/>
          </p:nvSpPr>
          <p:spPr>
            <a:xfrm>
              <a:off x="4160605"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円/楕円 155"/>
            <p:cNvSpPr>
              <a:spLocks/>
            </p:cNvSpPr>
            <p:nvPr/>
          </p:nvSpPr>
          <p:spPr>
            <a:xfrm>
              <a:off x="4664129"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p:cNvSpPr>
              <a:spLocks/>
            </p:cNvSpPr>
            <p:nvPr/>
          </p:nvSpPr>
          <p:spPr>
            <a:xfrm>
              <a:off x="5167653"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円/楕円 157"/>
            <p:cNvSpPr>
              <a:spLocks/>
            </p:cNvSpPr>
            <p:nvPr/>
          </p:nvSpPr>
          <p:spPr>
            <a:xfrm>
              <a:off x="5671177"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p:cNvSpPr>
              <a:spLocks/>
            </p:cNvSpPr>
            <p:nvPr/>
          </p:nvSpPr>
          <p:spPr>
            <a:xfrm>
              <a:off x="6174701" y="57899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円/楕円 159"/>
            <p:cNvSpPr>
              <a:spLocks/>
            </p:cNvSpPr>
            <p:nvPr/>
          </p:nvSpPr>
          <p:spPr>
            <a:xfrm>
              <a:off x="6678223" y="264781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円/楕円 160"/>
            <p:cNvSpPr>
              <a:spLocks/>
            </p:cNvSpPr>
            <p:nvPr/>
          </p:nvSpPr>
          <p:spPr>
            <a:xfrm>
              <a:off x="6678223" y="343334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円/楕円 161"/>
            <p:cNvSpPr>
              <a:spLocks/>
            </p:cNvSpPr>
            <p:nvPr/>
          </p:nvSpPr>
          <p:spPr>
            <a:xfrm>
              <a:off x="6678223" y="42188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a:spLocks/>
            </p:cNvSpPr>
            <p:nvPr/>
          </p:nvSpPr>
          <p:spPr>
            <a:xfrm>
              <a:off x="6678223" y="50043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a:spLocks/>
            </p:cNvSpPr>
            <p:nvPr/>
          </p:nvSpPr>
          <p:spPr>
            <a:xfrm>
              <a:off x="4412797" y="3068960"/>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a:spLocks/>
            </p:cNvSpPr>
            <p:nvPr/>
          </p:nvSpPr>
          <p:spPr>
            <a:xfrm>
              <a:off x="4718129" y="5439404"/>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a:spLocks/>
            </p:cNvSpPr>
            <p:nvPr/>
          </p:nvSpPr>
          <p:spPr>
            <a:xfrm>
              <a:off x="3258481" y="290534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a:spLocks/>
            </p:cNvSpPr>
            <p:nvPr/>
          </p:nvSpPr>
          <p:spPr>
            <a:xfrm>
              <a:off x="3119936" y="388901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a:spLocks/>
            </p:cNvSpPr>
            <p:nvPr/>
          </p:nvSpPr>
          <p:spPr>
            <a:xfrm>
              <a:off x="2891700" y="488736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a:spLocks/>
            </p:cNvSpPr>
            <p:nvPr/>
          </p:nvSpPr>
          <p:spPr>
            <a:xfrm>
              <a:off x="3383880" y="49411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a:spLocks/>
            </p:cNvSpPr>
            <p:nvPr/>
          </p:nvSpPr>
          <p:spPr>
            <a:xfrm>
              <a:off x="3887936" y="50935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a:spLocks/>
            </p:cNvSpPr>
            <p:nvPr/>
          </p:nvSpPr>
          <p:spPr>
            <a:xfrm>
              <a:off x="4391992" y="52459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71"/>
            <p:cNvSpPr>
              <a:spLocks/>
            </p:cNvSpPr>
            <p:nvPr/>
          </p:nvSpPr>
          <p:spPr>
            <a:xfrm>
              <a:off x="5107308" y="528374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円/楕円 172"/>
            <p:cNvSpPr>
              <a:spLocks/>
            </p:cNvSpPr>
            <p:nvPr/>
          </p:nvSpPr>
          <p:spPr>
            <a:xfrm>
              <a:off x="5544120" y="515719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a:spLocks/>
            </p:cNvSpPr>
            <p:nvPr/>
          </p:nvSpPr>
          <p:spPr>
            <a:xfrm>
              <a:off x="6048176" y="508518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a:spLocks/>
            </p:cNvSpPr>
            <p:nvPr/>
          </p:nvSpPr>
          <p:spPr>
            <a:xfrm>
              <a:off x="5940152" y="429309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p:cNvSpPr>
              <a:spLocks/>
            </p:cNvSpPr>
            <p:nvPr/>
          </p:nvSpPr>
          <p:spPr>
            <a:xfrm>
              <a:off x="5812542" y="358413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a:spLocks/>
            </p:cNvSpPr>
            <p:nvPr/>
          </p:nvSpPr>
          <p:spPr>
            <a:xfrm>
              <a:off x="5683905" y="278939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p:cNvSpPr>
              <a:spLocks/>
            </p:cNvSpPr>
            <p:nvPr/>
          </p:nvSpPr>
          <p:spPr>
            <a:xfrm>
              <a:off x="5040064" y="3897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a:spLocks/>
            </p:cNvSpPr>
            <p:nvPr/>
          </p:nvSpPr>
          <p:spPr>
            <a:xfrm>
              <a:off x="5328096" y="440112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a:spLocks/>
            </p:cNvSpPr>
            <p:nvPr/>
          </p:nvSpPr>
          <p:spPr>
            <a:xfrm>
              <a:off x="4788024" y="472514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a:spLocks/>
            </p:cNvSpPr>
            <p:nvPr/>
          </p:nvSpPr>
          <p:spPr>
            <a:xfrm>
              <a:off x="4355976" y="436510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81"/>
            <p:cNvSpPr>
              <a:spLocks/>
            </p:cNvSpPr>
            <p:nvPr/>
          </p:nvSpPr>
          <p:spPr>
            <a:xfrm>
              <a:off x="3743920" y="4005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スライド番号プレースホルダー 14"/>
          <p:cNvSpPr>
            <a:spLocks noGrp="1"/>
          </p:cNvSpPr>
          <p:nvPr>
            <p:ph type="sldNum" sz="quarter" idx="12"/>
          </p:nvPr>
        </p:nvSpPr>
        <p:spPr/>
        <p:txBody>
          <a:bodyPr/>
          <a:lstStyle/>
          <a:p>
            <a:fld id="{6D1D10BF-5A7D-BB40-8492-A9C98C1E9B06}" type="slidenum">
              <a:rPr lang="en-US" smtClean="0"/>
              <a:t>27</a:t>
            </a:fld>
            <a:endParaRPr lang="en-US"/>
          </a:p>
        </p:txBody>
      </p:sp>
      <p:pic>
        <p:nvPicPr>
          <p:cNvPr id="16" name="オーディオ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69360056"/>
      </p:ext>
    </p:extLst>
  </p:cSld>
  <p:clrMapOvr>
    <a:masterClrMapping/>
  </p:clrMapOvr>
  <mc:AlternateContent xmlns:mc="http://schemas.openxmlformats.org/markup-compatibility/2006" xmlns:p14="http://schemas.microsoft.com/office/powerpoint/2010/main">
    <mc:Choice Requires="p14">
      <p:transition spd="slow" p14:dur="2000" advTm="4636"/>
    </mc:Choice>
    <mc:Fallback xmlns="">
      <p:transition spd="slow" advTm="4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パディングの振り分け</a:t>
            </a: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483768" y="1511930"/>
            <a:ext cx="4393334" cy="429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Frame"/>
          <p:cNvGrpSpPr/>
          <p:nvPr/>
        </p:nvGrpSpPr>
        <p:grpSpPr>
          <a:xfrm>
            <a:off x="2601432" y="1654358"/>
            <a:ext cx="4135576" cy="4055908"/>
            <a:chOff x="2601432" y="1627212"/>
            <a:chExt cx="4135576" cy="4055908"/>
          </a:xfrm>
        </p:grpSpPr>
        <p:sp>
          <p:nvSpPr>
            <p:cNvPr id="3" name="フリーフォーム 2"/>
            <p:cNvSpPr/>
            <p:nvPr/>
          </p:nvSpPr>
          <p:spPr>
            <a:xfrm>
              <a:off x="2654300" y="1651000"/>
              <a:ext cx="4030133" cy="3975100"/>
            </a:xfrm>
            <a:custGeom>
              <a:avLst/>
              <a:gdLst>
                <a:gd name="connsiteX0" fmla="*/ 33867 w 4030133"/>
                <a:gd name="connsiteY0" fmla="*/ 4233 h 3949700"/>
                <a:gd name="connsiteX1" fmla="*/ 0 w 4030133"/>
                <a:gd name="connsiteY1" fmla="*/ 1972733 h 3949700"/>
                <a:gd name="connsiteX2" fmla="*/ 4233 w 4030133"/>
                <a:gd name="connsiteY2" fmla="*/ 3920067 h 3949700"/>
                <a:gd name="connsiteX3" fmla="*/ 4030133 w 4030133"/>
                <a:gd name="connsiteY3" fmla="*/ 3949700 h 3949700"/>
                <a:gd name="connsiteX4" fmla="*/ 3996267 w 4030133"/>
                <a:gd name="connsiteY4" fmla="*/ 1600200 h 3949700"/>
                <a:gd name="connsiteX5" fmla="*/ 3992033 w 4030133"/>
                <a:gd name="connsiteY5" fmla="*/ 0 h 3949700"/>
                <a:gd name="connsiteX6" fmla="*/ 33867 w 4030133"/>
                <a:gd name="connsiteY6" fmla="*/ 4233 h 3949700"/>
                <a:gd name="connsiteX0" fmla="*/ 33867 w 4030133"/>
                <a:gd name="connsiteY0" fmla="*/ 4233 h 3949700"/>
                <a:gd name="connsiteX1" fmla="*/ 0 w 4030133"/>
                <a:gd name="connsiteY1" fmla="*/ 1972733 h 3949700"/>
                <a:gd name="connsiteX2" fmla="*/ 4233 w 4030133"/>
                <a:gd name="connsiteY2" fmla="*/ 3920067 h 3949700"/>
                <a:gd name="connsiteX3" fmla="*/ 4030133 w 4030133"/>
                <a:gd name="connsiteY3" fmla="*/ 3949700 h 3949700"/>
                <a:gd name="connsiteX4" fmla="*/ 3996267 w 4030133"/>
                <a:gd name="connsiteY4" fmla="*/ 1600200 h 3949700"/>
                <a:gd name="connsiteX5" fmla="*/ 3992033 w 4030133"/>
                <a:gd name="connsiteY5" fmla="*/ 0 h 3949700"/>
                <a:gd name="connsiteX6" fmla="*/ 2015067 w 4030133"/>
                <a:gd name="connsiteY6" fmla="*/ 4233 h 3949700"/>
                <a:gd name="connsiteX7" fmla="*/ 33867 w 4030133"/>
                <a:gd name="connsiteY7" fmla="*/ 4233 h 3949700"/>
                <a:gd name="connsiteX0" fmla="*/ 33867 w 4030133"/>
                <a:gd name="connsiteY0" fmla="*/ 29633 h 3975100"/>
                <a:gd name="connsiteX1" fmla="*/ 0 w 4030133"/>
                <a:gd name="connsiteY1" fmla="*/ 1998133 h 3975100"/>
                <a:gd name="connsiteX2" fmla="*/ 4233 w 4030133"/>
                <a:gd name="connsiteY2" fmla="*/ 3945467 h 3975100"/>
                <a:gd name="connsiteX3" fmla="*/ 4030133 w 4030133"/>
                <a:gd name="connsiteY3" fmla="*/ 3975100 h 3975100"/>
                <a:gd name="connsiteX4" fmla="*/ 3996267 w 4030133"/>
                <a:gd name="connsiteY4" fmla="*/ 1625600 h 3975100"/>
                <a:gd name="connsiteX5" fmla="*/ 3992033 w 4030133"/>
                <a:gd name="connsiteY5" fmla="*/ 25400 h 3975100"/>
                <a:gd name="connsiteX6" fmla="*/ 2015067 w 4030133"/>
                <a:gd name="connsiteY6" fmla="*/ 0 h 3975100"/>
                <a:gd name="connsiteX7" fmla="*/ 33867 w 4030133"/>
                <a:gd name="connsiteY7" fmla="*/ 29633 h 39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0133" h="3975100">
                  <a:moveTo>
                    <a:pt x="33867" y="29633"/>
                  </a:moveTo>
                  <a:lnTo>
                    <a:pt x="0" y="1998133"/>
                  </a:lnTo>
                  <a:lnTo>
                    <a:pt x="4233" y="3945467"/>
                  </a:lnTo>
                  <a:lnTo>
                    <a:pt x="4030133" y="3975100"/>
                  </a:lnTo>
                  <a:lnTo>
                    <a:pt x="3996267" y="1625600"/>
                  </a:lnTo>
                  <a:cubicBezTo>
                    <a:pt x="3994856" y="1092200"/>
                    <a:pt x="3993444" y="558800"/>
                    <a:pt x="3992033" y="25400"/>
                  </a:cubicBezTo>
                  <a:lnTo>
                    <a:pt x="2015067" y="0"/>
                  </a:lnTo>
                  <a:lnTo>
                    <a:pt x="33867" y="29633"/>
                  </a:lnTo>
                  <a:close/>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a:spLocks/>
            </p:cNvSpPr>
            <p:nvPr/>
          </p:nvSpPr>
          <p:spPr>
            <a:xfrm>
              <a:off x="2634652" y="162933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a:spLocks/>
            </p:cNvSpPr>
            <p:nvPr/>
          </p:nvSpPr>
          <p:spPr>
            <a:xfrm>
              <a:off x="2601432" y="554282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a:spLocks/>
            </p:cNvSpPr>
            <p:nvPr/>
          </p:nvSpPr>
          <p:spPr>
            <a:xfrm>
              <a:off x="6629008" y="557512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a:spLocks/>
            </p:cNvSpPr>
            <p:nvPr/>
          </p:nvSpPr>
          <p:spPr>
            <a:xfrm>
              <a:off x="6594576" y="162721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3767637" y="3822546"/>
            <a:ext cx="750304" cy="1870536"/>
            <a:chOff x="3767637" y="3795400"/>
            <a:chExt cx="750304" cy="1870536"/>
          </a:xfrm>
        </p:grpSpPr>
        <p:sp>
          <p:nvSpPr>
            <p:cNvPr id="14" name="円/楕円 13"/>
            <p:cNvSpPr>
              <a:spLocks/>
            </p:cNvSpPr>
            <p:nvPr/>
          </p:nvSpPr>
          <p:spPr>
            <a:xfrm>
              <a:off x="3767637" y="3795400"/>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a:spLocks/>
            </p:cNvSpPr>
            <p:nvPr/>
          </p:nvSpPr>
          <p:spPr>
            <a:xfrm>
              <a:off x="4409941" y="555793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p:cNvGrpSpPr/>
          <p:nvPr/>
        </p:nvGrpSpPr>
        <p:grpSpPr>
          <a:xfrm>
            <a:off x="4547627" y="3831013"/>
            <a:ext cx="413227" cy="1868419"/>
            <a:chOff x="4547627" y="3803867"/>
            <a:chExt cx="413227" cy="1868419"/>
          </a:xfrm>
        </p:grpSpPr>
        <p:sp>
          <p:nvSpPr>
            <p:cNvPr id="43" name="円/楕円 42"/>
            <p:cNvSpPr>
              <a:spLocks/>
            </p:cNvSpPr>
            <p:nvPr/>
          </p:nvSpPr>
          <p:spPr>
            <a:xfrm>
              <a:off x="4547627" y="3803867"/>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a:spLocks/>
            </p:cNvSpPr>
            <p:nvPr/>
          </p:nvSpPr>
          <p:spPr>
            <a:xfrm>
              <a:off x="4852854" y="556428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p:nvGrpSpPr>
        <p:grpSpPr>
          <a:xfrm>
            <a:off x="5299894" y="3754813"/>
            <a:ext cx="138053" cy="1939539"/>
            <a:chOff x="5299894" y="3727667"/>
            <a:chExt cx="138053" cy="1939539"/>
          </a:xfrm>
        </p:grpSpPr>
        <p:sp>
          <p:nvSpPr>
            <p:cNvPr id="46" name="円/楕円 45"/>
            <p:cNvSpPr>
              <a:spLocks/>
            </p:cNvSpPr>
            <p:nvPr/>
          </p:nvSpPr>
          <p:spPr>
            <a:xfrm>
              <a:off x="5329947" y="3727667"/>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a:spLocks/>
            </p:cNvSpPr>
            <p:nvPr/>
          </p:nvSpPr>
          <p:spPr>
            <a:xfrm>
              <a:off x="5299894" y="555920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 name="グループ化 9"/>
          <p:cNvGrpSpPr/>
          <p:nvPr/>
        </p:nvGrpSpPr>
        <p:grpSpPr>
          <a:xfrm>
            <a:off x="5360854" y="2891213"/>
            <a:ext cx="178693" cy="2518659"/>
            <a:chOff x="5360854" y="2864067"/>
            <a:chExt cx="178693" cy="2518659"/>
          </a:xfrm>
        </p:grpSpPr>
        <p:sp>
          <p:nvSpPr>
            <p:cNvPr id="49" name="円/楕円 48"/>
            <p:cNvSpPr>
              <a:spLocks/>
            </p:cNvSpPr>
            <p:nvPr/>
          </p:nvSpPr>
          <p:spPr>
            <a:xfrm>
              <a:off x="5431547" y="2864067"/>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a:spLocks/>
            </p:cNvSpPr>
            <p:nvPr/>
          </p:nvSpPr>
          <p:spPr>
            <a:xfrm>
              <a:off x="5360854" y="527472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p:cNvGrpSpPr/>
          <p:nvPr/>
        </p:nvGrpSpPr>
        <p:grpSpPr>
          <a:xfrm>
            <a:off x="4588267" y="2967413"/>
            <a:ext cx="403067" cy="2462779"/>
            <a:chOff x="4588267" y="2940267"/>
            <a:chExt cx="403067" cy="2462779"/>
          </a:xfrm>
        </p:grpSpPr>
        <p:sp>
          <p:nvSpPr>
            <p:cNvPr id="52" name="円/楕円 51"/>
            <p:cNvSpPr>
              <a:spLocks/>
            </p:cNvSpPr>
            <p:nvPr/>
          </p:nvSpPr>
          <p:spPr>
            <a:xfrm>
              <a:off x="4588267" y="2940267"/>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a:spLocks/>
            </p:cNvSpPr>
            <p:nvPr/>
          </p:nvSpPr>
          <p:spPr>
            <a:xfrm>
              <a:off x="4883334" y="529504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3765307" y="2931853"/>
            <a:ext cx="728187" cy="2483099"/>
            <a:chOff x="3765307" y="2904707"/>
            <a:chExt cx="728187" cy="2483099"/>
          </a:xfrm>
        </p:grpSpPr>
        <p:sp>
          <p:nvSpPr>
            <p:cNvPr id="55" name="円/楕円 54"/>
            <p:cNvSpPr>
              <a:spLocks/>
            </p:cNvSpPr>
            <p:nvPr/>
          </p:nvSpPr>
          <p:spPr>
            <a:xfrm>
              <a:off x="3765307" y="2904707"/>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a:spLocks/>
            </p:cNvSpPr>
            <p:nvPr/>
          </p:nvSpPr>
          <p:spPr>
            <a:xfrm>
              <a:off x="4385494" y="527980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p:nvGrpSpPr>
        <p:grpSpPr>
          <a:xfrm>
            <a:off x="2635943" y="1661431"/>
            <a:ext cx="1291494" cy="3080586"/>
            <a:chOff x="2635943" y="1634285"/>
            <a:chExt cx="1291494" cy="3080586"/>
          </a:xfrm>
        </p:grpSpPr>
        <p:sp>
          <p:nvSpPr>
            <p:cNvPr id="58" name="円/楕円 57"/>
            <p:cNvSpPr>
              <a:spLocks/>
            </p:cNvSpPr>
            <p:nvPr/>
          </p:nvSpPr>
          <p:spPr>
            <a:xfrm>
              <a:off x="2635943" y="163428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a:spLocks/>
            </p:cNvSpPr>
            <p:nvPr/>
          </p:nvSpPr>
          <p:spPr>
            <a:xfrm>
              <a:off x="3819437" y="4606871"/>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p:cNvGrpSpPr/>
          <p:nvPr/>
        </p:nvGrpSpPr>
        <p:grpSpPr>
          <a:xfrm>
            <a:off x="3614886" y="1641400"/>
            <a:ext cx="856836" cy="3146140"/>
            <a:chOff x="3614886" y="1614254"/>
            <a:chExt cx="856836" cy="3146140"/>
          </a:xfrm>
        </p:grpSpPr>
        <p:sp>
          <p:nvSpPr>
            <p:cNvPr id="61" name="円/楕円 60"/>
            <p:cNvSpPr>
              <a:spLocks/>
            </p:cNvSpPr>
            <p:nvPr/>
          </p:nvSpPr>
          <p:spPr>
            <a:xfrm>
              <a:off x="3614886" y="1614254"/>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a:spLocks/>
            </p:cNvSpPr>
            <p:nvPr/>
          </p:nvSpPr>
          <p:spPr>
            <a:xfrm>
              <a:off x="4363722" y="4652394"/>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4613953" y="1628700"/>
            <a:ext cx="412336" cy="3184240"/>
            <a:chOff x="4613953" y="1601554"/>
            <a:chExt cx="412336" cy="3184240"/>
          </a:xfrm>
        </p:grpSpPr>
        <p:sp>
          <p:nvSpPr>
            <p:cNvPr id="64" name="円/楕円 63"/>
            <p:cNvSpPr>
              <a:spLocks/>
            </p:cNvSpPr>
            <p:nvPr/>
          </p:nvSpPr>
          <p:spPr>
            <a:xfrm>
              <a:off x="4613953" y="1601554"/>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a:spLocks/>
            </p:cNvSpPr>
            <p:nvPr/>
          </p:nvSpPr>
          <p:spPr>
            <a:xfrm>
              <a:off x="4918289" y="4677794"/>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p:cNvGrpSpPr/>
          <p:nvPr/>
        </p:nvGrpSpPr>
        <p:grpSpPr>
          <a:xfrm>
            <a:off x="5460156" y="1632933"/>
            <a:ext cx="252397" cy="3141907"/>
            <a:chOff x="5460156" y="1605787"/>
            <a:chExt cx="252397" cy="3141907"/>
          </a:xfrm>
        </p:grpSpPr>
        <p:sp>
          <p:nvSpPr>
            <p:cNvPr id="67" name="円/楕円 66"/>
            <p:cNvSpPr>
              <a:spLocks/>
            </p:cNvSpPr>
            <p:nvPr/>
          </p:nvSpPr>
          <p:spPr>
            <a:xfrm>
              <a:off x="5604553" y="1605787"/>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a:spLocks/>
            </p:cNvSpPr>
            <p:nvPr/>
          </p:nvSpPr>
          <p:spPr>
            <a:xfrm>
              <a:off x="5460156" y="4639694"/>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1" name="グループ化 40"/>
          <p:cNvGrpSpPr/>
          <p:nvPr/>
        </p:nvGrpSpPr>
        <p:grpSpPr>
          <a:xfrm>
            <a:off x="5963076" y="1654628"/>
            <a:ext cx="739547" cy="3028772"/>
            <a:chOff x="5963076" y="1627482"/>
            <a:chExt cx="739547" cy="3028772"/>
          </a:xfrm>
        </p:grpSpPr>
        <p:sp>
          <p:nvSpPr>
            <p:cNvPr id="70" name="円/楕円 69"/>
            <p:cNvSpPr>
              <a:spLocks/>
            </p:cNvSpPr>
            <p:nvPr/>
          </p:nvSpPr>
          <p:spPr>
            <a:xfrm>
              <a:off x="6594623" y="1627482"/>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a:spLocks/>
            </p:cNvSpPr>
            <p:nvPr/>
          </p:nvSpPr>
          <p:spPr>
            <a:xfrm>
              <a:off x="5963076" y="4548254"/>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6D1D10BF-5A7D-BB40-8492-A9C98C1E9B06}" type="slidenum">
              <a:rPr lang="en-US" smtClean="0"/>
              <a:t>28</a:t>
            </a:fld>
            <a:endParaRPr lang="en-US"/>
          </a:p>
        </p:txBody>
      </p:sp>
      <p:pic>
        <p:nvPicPr>
          <p:cNvPr id="20" name="オーディオ 1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2728368673"/>
      </p:ext>
    </p:extLst>
  </p:cSld>
  <p:clrMapOvr>
    <a:masterClrMapping/>
  </p:clrMapOvr>
  <mc:AlternateContent xmlns:mc="http://schemas.openxmlformats.org/markup-compatibility/2006" xmlns:p14="http://schemas.microsoft.com/office/powerpoint/2010/main">
    <mc:Choice Requires="p14">
      <p:transition spd="slow" p14:dur="2000" advTm="11636"/>
    </mc:Choice>
    <mc:Fallback xmlns="">
      <p:transition spd="slow" advTm="11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3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7" fill="hold" display="0">
                  <p:stCondLst>
                    <p:cond delay="indefinite"/>
                  </p:stCondLst>
                  <p:endCondLst>
                    <p:cond evt="onStopAudio" delay="0">
                      <p:tgtEl>
                        <p:sldTgt/>
                      </p:tgtEl>
                    </p:cond>
                  </p:endCondLst>
                </p:cTn>
                <p:tgtEl>
                  <p:spTgt spid="2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パターンのパラメタの計算</a:t>
            </a:r>
            <a:endParaRPr lang="ja-JP" altLang="en-US" dirty="0"/>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pPr/>
              <a:t>29</a:t>
            </a:fld>
            <a:endParaRPr lang="en-US"/>
          </a:p>
        </p:txBody>
      </p:sp>
      <p:sp>
        <p:nvSpPr>
          <p:cNvPr id="76" name="フリーフォーム 75"/>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solidFill>
            <a:schemeClr val="bg2"/>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3374" y="1644969"/>
            <a:ext cx="3358053" cy="3192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フリーフォーム 79"/>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a:spLocks/>
          </p:cNvSpPr>
          <p:nvPr/>
        </p:nvSpPr>
        <p:spPr>
          <a:xfrm>
            <a:off x="8179110" y="168610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4969280" y="1673801"/>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p:cNvSpPr>
          <p:nvPr/>
        </p:nvSpPr>
        <p:spPr>
          <a:xfrm>
            <a:off x="4981452" y="468968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8198524" y="470080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6250317" y="4797152"/>
            <a:ext cx="784167" cy="461665"/>
          </a:xfrm>
          <a:prstGeom prst="rect">
            <a:avLst/>
          </a:prstGeom>
          <a:solidFill>
            <a:schemeClr val="bg1"/>
          </a:solidFill>
        </p:spPr>
        <p:txBody>
          <a:bodyPr wrap="square" rtlCol="0">
            <a:spAutoFit/>
          </a:bodyPr>
          <a:lstStyle/>
          <a:p>
            <a:pPr algn="ctr"/>
            <a:r>
              <a:rPr kumimoji="1" lang="en-US" altLang="ja-JP" sz="2400" dirty="0" smtClean="0"/>
              <a:t>B=7</a:t>
            </a:r>
            <a:endParaRPr kumimoji="1" lang="ja-JP" altLang="en-US" sz="2400" dirty="0"/>
          </a:p>
        </p:txBody>
      </p:sp>
      <p:sp>
        <p:nvSpPr>
          <p:cNvPr id="4" name="テキスト ボックス 3"/>
          <p:cNvSpPr txBox="1"/>
          <p:nvPr/>
        </p:nvSpPr>
        <p:spPr>
          <a:xfrm>
            <a:off x="4283968" y="3010207"/>
            <a:ext cx="712879" cy="461665"/>
          </a:xfrm>
          <a:prstGeom prst="rect">
            <a:avLst/>
          </a:prstGeom>
          <a:noFill/>
        </p:spPr>
        <p:txBody>
          <a:bodyPr wrap="square" rtlCol="0">
            <a:spAutoFit/>
          </a:bodyPr>
          <a:lstStyle/>
          <a:p>
            <a:pPr algn="ctr"/>
            <a:r>
              <a:rPr kumimoji="1" lang="en-US" altLang="ja-JP" sz="2400" smtClean="0"/>
              <a:t>L=4</a:t>
            </a:r>
            <a:endParaRPr kumimoji="1" lang="ja-JP" altLang="en-US" sz="2400" dirty="0"/>
          </a:p>
        </p:txBody>
      </p:sp>
      <p:sp>
        <p:nvSpPr>
          <p:cNvPr id="70" name="テキスト ボックス 69"/>
          <p:cNvSpPr txBox="1"/>
          <p:nvPr/>
        </p:nvSpPr>
        <p:spPr>
          <a:xfrm>
            <a:off x="8251609" y="3010207"/>
            <a:ext cx="712879" cy="461665"/>
          </a:xfrm>
          <a:prstGeom prst="rect">
            <a:avLst/>
          </a:prstGeom>
          <a:noFill/>
        </p:spPr>
        <p:txBody>
          <a:bodyPr wrap="square" rtlCol="0">
            <a:spAutoFit/>
          </a:bodyPr>
          <a:lstStyle/>
          <a:p>
            <a:pPr algn="ctr"/>
            <a:r>
              <a:rPr kumimoji="1" lang="en-US" altLang="ja-JP" sz="2400" dirty="0" smtClean="0"/>
              <a:t>R=5</a:t>
            </a:r>
            <a:endParaRPr kumimoji="1" lang="ja-JP" altLang="en-US" sz="2400" dirty="0"/>
          </a:p>
        </p:txBody>
      </p:sp>
      <p:sp>
        <p:nvSpPr>
          <p:cNvPr id="71" name="テキスト ボックス 70"/>
          <p:cNvSpPr txBox="1"/>
          <p:nvPr/>
        </p:nvSpPr>
        <p:spPr>
          <a:xfrm>
            <a:off x="6225586" y="1231847"/>
            <a:ext cx="784167" cy="461665"/>
          </a:xfrm>
          <a:prstGeom prst="rect">
            <a:avLst/>
          </a:prstGeom>
          <a:noFill/>
        </p:spPr>
        <p:txBody>
          <a:bodyPr wrap="square" rtlCol="0">
            <a:spAutoFit/>
          </a:bodyPr>
          <a:lstStyle/>
          <a:p>
            <a:pPr algn="ctr"/>
            <a:r>
              <a:rPr kumimoji="1" lang="en-US" altLang="ja-JP" sz="2400" dirty="0" smtClean="0"/>
              <a:t>T=4</a:t>
            </a:r>
            <a:endParaRPr kumimoji="1" lang="ja-JP" altLang="en-US" sz="2400" dirty="0"/>
          </a:p>
        </p:txBody>
      </p:sp>
      <p:sp>
        <p:nvSpPr>
          <p:cNvPr id="77" name="円/楕円 76"/>
          <p:cNvSpPr>
            <a:spLocks/>
          </p:cNvSpPr>
          <p:nvPr/>
        </p:nvSpPr>
        <p:spPr>
          <a:xfrm>
            <a:off x="5771738"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p:cNvSpPr>
          <p:nvPr/>
        </p:nvSpPr>
        <p:spPr>
          <a:xfrm>
            <a:off x="6574196"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p:cNvSpPr>
          <p:nvPr/>
        </p:nvSpPr>
        <p:spPr>
          <a:xfrm>
            <a:off x="7376653"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p:cNvSpPr>
          <p:nvPr/>
        </p:nvSpPr>
        <p:spPr>
          <a:xfrm>
            <a:off x="4969280" y="242777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p:cNvSpPr>
          <p:nvPr/>
        </p:nvSpPr>
        <p:spPr>
          <a:xfrm>
            <a:off x="4969280" y="318174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p:cNvSpPr>
          <p:nvPr/>
        </p:nvSpPr>
        <p:spPr>
          <a:xfrm>
            <a:off x="4986212" y="39484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p:cNvSpPr>
          <p:nvPr/>
        </p:nvSpPr>
        <p:spPr>
          <a:xfrm>
            <a:off x="8179110" y="28919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a:spLocks/>
          </p:cNvSpPr>
          <p:nvPr/>
        </p:nvSpPr>
        <p:spPr>
          <a:xfrm>
            <a:off x="8196042" y="34949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a:spLocks/>
          </p:cNvSpPr>
          <p:nvPr/>
        </p:nvSpPr>
        <p:spPr>
          <a:xfrm>
            <a:off x="8196042" y="409786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a:spLocks/>
          </p:cNvSpPr>
          <p:nvPr/>
        </p:nvSpPr>
        <p:spPr>
          <a:xfrm>
            <a:off x="8179110" y="228904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a:spLocks/>
          </p:cNvSpPr>
          <p:nvPr/>
        </p:nvSpPr>
        <p:spPr>
          <a:xfrm>
            <a:off x="5441034"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a:spLocks/>
          </p:cNvSpPr>
          <p:nvPr/>
        </p:nvSpPr>
        <p:spPr>
          <a:xfrm>
            <a:off x="5900616"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p:cNvSpPr>
          <p:nvPr/>
        </p:nvSpPr>
        <p:spPr>
          <a:xfrm>
            <a:off x="6360198"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a:spLocks/>
          </p:cNvSpPr>
          <p:nvPr/>
        </p:nvSpPr>
        <p:spPr>
          <a:xfrm>
            <a:off x="6819780"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p:cNvSpPr>
          <p:nvPr/>
        </p:nvSpPr>
        <p:spPr>
          <a:xfrm>
            <a:off x="7279362"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p:cNvSpPr>
          <p:nvPr/>
        </p:nvSpPr>
        <p:spPr>
          <a:xfrm>
            <a:off x="7722012"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p:cNvGrpSpPr/>
          <p:nvPr/>
        </p:nvGrpSpPr>
        <p:grpSpPr>
          <a:xfrm>
            <a:off x="457200" y="1354706"/>
            <a:ext cx="3356182" cy="2674602"/>
            <a:chOff x="611560" y="1252923"/>
            <a:chExt cx="3356182" cy="2674602"/>
          </a:xfrm>
        </p:grpSpPr>
        <p:sp>
          <p:nvSpPr>
            <p:cNvPr id="65" name="正方形/長方形 64"/>
            <p:cNvSpPr/>
            <p:nvPr/>
          </p:nvSpPr>
          <p:spPr>
            <a:xfrm>
              <a:off x="611560" y="1252923"/>
              <a:ext cx="3356181" cy="2674602"/>
            </a:xfrm>
            <a:prstGeom prst="rect">
              <a:avLst/>
            </a:prstGeom>
            <a:solidFill>
              <a:schemeClr val="accent5">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6" name="eq_B: 3+"/>
                <p:cNvSpPr txBox="1"/>
                <p:nvPr/>
              </p:nvSpPr>
              <p:spPr>
                <a:xfrm>
                  <a:off x="611562" y="1252923"/>
                  <a:ext cx="3356180" cy="461665"/>
                </a:xfrm>
                <a:prstGeom prst="rect">
                  <a:avLst/>
                </a:prstGeom>
                <a:noFill/>
              </p:spPr>
              <p:txBody>
                <a:bodyPr wrap="square" rtlCol="0">
                  <a:spAutoFit/>
                </a:bodyPr>
                <a:lstStyle/>
                <a:p>
                  <a14:m>
                    <m:oMath xmlns:m="http://schemas.openxmlformats.org/officeDocument/2006/math">
                      <m:r>
                        <a:rPr kumimoji="1" lang="en-US" altLang="ja-JP" sz="2400" i="1" smtClean="0">
                          <a:latin typeface="Cambria Math"/>
                        </a:rPr>
                        <m:t>𝛼</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6" name="eq_B: 3+"/>
                <p:cNvSpPr txBox="1">
                  <a:spLocks noRot="1" noChangeAspect="1" noMove="1" noResize="1" noEditPoints="1" noAdjustHandles="1" noChangeArrowheads="1" noChangeShapeType="1" noTextEdit="1"/>
                </p:cNvSpPr>
                <p:nvPr/>
              </p:nvSpPr>
              <p:spPr>
                <a:xfrm>
                  <a:off x="611562" y="1252923"/>
                  <a:ext cx="3356180" cy="461665"/>
                </a:xfrm>
                <a:prstGeom prst="rect">
                  <a:avLst/>
                </a:prstGeom>
                <a:blipFill rotWithShape="1">
                  <a:blip r:embed="rId7"/>
                  <a:stretch>
                    <a:fillRect t="-10526" r="-1815"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eq_B: 3+"/>
                <p:cNvSpPr txBox="1"/>
                <p:nvPr/>
              </p:nvSpPr>
              <p:spPr>
                <a:xfrm>
                  <a:off x="611562" y="1976320"/>
                  <a:ext cx="3356180"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7" name="eq_B: 3+"/>
                <p:cNvSpPr txBox="1">
                  <a:spLocks noRot="1" noChangeAspect="1" noMove="1" noResize="1" noEditPoints="1" noAdjustHandles="1" noChangeArrowheads="1" noChangeShapeType="1" noTextEdit="1"/>
                </p:cNvSpPr>
                <p:nvPr/>
              </p:nvSpPr>
              <p:spPr>
                <a:xfrm>
                  <a:off x="611562" y="1976320"/>
                  <a:ext cx="3356180" cy="461665"/>
                </a:xfrm>
                <a:prstGeom prst="rect">
                  <a:avLst/>
                </a:prstGeom>
                <a:blipFill rotWithShape="1">
                  <a:blip r:embed="rId8"/>
                  <a:stretch>
                    <a:fillRect l="-1452" t="-10526" r="-199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eq_B: 3+"/>
                <p:cNvSpPr txBox="1"/>
                <p:nvPr/>
              </p:nvSpPr>
              <p:spPr>
                <a:xfrm>
                  <a:off x="611561" y="2699717"/>
                  <a:ext cx="2736304"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a14:m>
                  <a:r>
                    <a:rPr kumimoji="1" lang="en-US" altLang="ja-JP" sz="2400" dirty="0" smtClean="0"/>
                    <a:t> = T – 1</a:t>
                  </a:r>
                </a:p>
              </p:txBody>
            </p:sp>
          </mc:Choice>
          <mc:Fallback xmlns="">
            <p:sp>
              <p:nvSpPr>
                <p:cNvPr id="68" name="eq_B: 3+"/>
                <p:cNvSpPr txBox="1">
                  <a:spLocks noRot="1" noChangeAspect="1" noMove="1" noResize="1" noEditPoints="1" noAdjustHandles="1" noChangeArrowheads="1" noChangeShapeType="1" noTextEdit="1"/>
                </p:cNvSpPr>
                <p:nvPr/>
              </p:nvSpPr>
              <p:spPr>
                <a:xfrm>
                  <a:off x="611561" y="2699717"/>
                  <a:ext cx="2736304" cy="461665"/>
                </a:xfrm>
                <a:prstGeom prst="rect">
                  <a:avLst/>
                </a:prstGeom>
                <a:blipFill rotWithShape="1">
                  <a:blip r:embed="rId9"/>
                  <a:stretch>
                    <a:fillRect l="-445" t="-10667" b="-3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eq_B: 3+"/>
                <p:cNvSpPr txBox="1"/>
                <p:nvPr/>
              </p:nvSpPr>
              <p:spPr>
                <a:xfrm>
                  <a:off x="611563" y="3423115"/>
                  <a:ext cx="3356178"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a14:m>
                  <a:r>
                    <a:rPr kumimoji="1" lang="en-US" altLang="ja-JP" sz="2400" dirty="0" smtClean="0"/>
                    <a:t> = ½ (–B + R + T + L)</a:t>
                  </a:r>
                </a:p>
              </p:txBody>
            </p:sp>
          </mc:Choice>
          <mc:Fallback xmlns="">
            <p:sp>
              <p:nvSpPr>
                <p:cNvPr id="69" name="eq_B: 3+"/>
                <p:cNvSpPr txBox="1">
                  <a:spLocks noRot="1" noChangeAspect="1" noMove="1" noResize="1" noEditPoints="1" noAdjustHandles="1" noChangeArrowheads="1" noChangeShapeType="1" noTextEdit="1"/>
                </p:cNvSpPr>
                <p:nvPr/>
              </p:nvSpPr>
              <p:spPr>
                <a:xfrm>
                  <a:off x="611563" y="3423115"/>
                  <a:ext cx="3356178" cy="461665"/>
                </a:xfrm>
                <a:prstGeom prst="rect">
                  <a:avLst/>
                </a:prstGeom>
                <a:blipFill rotWithShape="1">
                  <a:blip r:embed="rId10"/>
                  <a:stretch>
                    <a:fillRect l="-363" t="-10526" b="-28947"/>
                  </a:stretch>
                </a:blipFill>
              </p:spPr>
              <p:txBody>
                <a:bodyPr/>
                <a:lstStyle/>
                <a:p>
                  <a:r>
                    <a:rPr lang="ja-JP" altLang="en-US">
                      <a:noFill/>
                    </a:rPr>
                    <a:t> </a:t>
                  </a:r>
                </a:p>
              </p:txBody>
            </p:sp>
          </mc:Fallback>
        </mc:AlternateContent>
      </p:grpSp>
      <p:sp>
        <p:nvSpPr>
          <p:cNvPr id="125" name="円/楕円 124"/>
          <p:cNvSpPr>
            <a:spLocks/>
          </p:cNvSpPr>
          <p:nvPr/>
        </p:nvSpPr>
        <p:spPr>
          <a:xfrm>
            <a:off x="6580857" y="3353767"/>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a:spLocks/>
          </p:cNvSpPr>
          <p:nvPr/>
        </p:nvSpPr>
        <p:spPr>
          <a:xfrm>
            <a:off x="6869782" y="4420567"/>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504459" y="4077072"/>
            <a:ext cx="3612246" cy="461665"/>
          </a:xfrm>
          <a:prstGeom prst="rect">
            <a:avLst/>
          </a:prstGeom>
          <a:noFill/>
        </p:spPr>
        <p:txBody>
          <a:bodyPr wrap="square" rtlCol="0">
            <a:spAutoFit/>
          </a:bodyPr>
          <a:lstStyle/>
          <a:p>
            <a:pPr algn="ctr"/>
            <a:r>
              <a:rPr kumimoji="1" lang="en-US" altLang="ja-JP" sz="2400" dirty="0" smtClean="0"/>
              <a:t>(B, R, T, L) = (7, </a:t>
            </a:r>
            <a:r>
              <a:rPr kumimoji="1" lang="en-US" altLang="ja-JP" sz="2400" dirty="0"/>
              <a:t>5</a:t>
            </a:r>
            <a:r>
              <a:rPr kumimoji="1" lang="en-US" altLang="ja-JP" sz="2400" dirty="0" smtClean="0"/>
              <a:t>, 4, 4)</a:t>
            </a:r>
            <a:endParaRPr kumimoji="1" lang="en-US" altLang="ja-JP" sz="2400" dirty="0"/>
          </a:p>
        </p:txBody>
      </p:sp>
      <p:grpSp>
        <p:nvGrpSpPr>
          <p:cNvPr id="44" name="グループ化 43"/>
          <p:cNvGrpSpPr/>
          <p:nvPr/>
        </p:nvGrpSpPr>
        <p:grpSpPr>
          <a:xfrm>
            <a:off x="504459" y="4581128"/>
            <a:ext cx="3612246" cy="936104"/>
            <a:chOff x="504459" y="4653136"/>
            <a:chExt cx="3612246" cy="936104"/>
          </a:xfrm>
        </p:grpSpPr>
        <mc:AlternateContent xmlns:mc="http://schemas.openxmlformats.org/markup-compatibility/2006" xmlns:a14="http://schemas.microsoft.com/office/drawing/2010/main">
          <mc:Choice Requires="a14">
            <p:sp>
              <p:nvSpPr>
                <p:cNvPr id="45" name="テキスト ボックス 44"/>
                <p:cNvSpPr txBox="1"/>
                <p:nvPr/>
              </p:nvSpPr>
              <p:spPr>
                <a:xfrm>
                  <a:off x="504459" y="5127575"/>
                  <a:ext cx="3612246" cy="461665"/>
                </a:xfrm>
                <a:prstGeom prst="rect">
                  <a:avLst/>
                </a:prstGeom>
                <a:noFill/>
              </p:spPr>
              <p:txBody>
                <a:bodyPr wrap="square" rtlCol="0">
                  <a:spAutoFit/>
                </a:bodyPr>
                <a:lstStyle/>
                <a:p>
                  <a:pPr algn="ctr"/>
                  <a:r>
                    <a:rPr kumimoji="1" lang="en-US" altLang="ja-JP" sz="2400" dirty="0" smtClean="0"/>
                    <a:t>(</a:t>
                  </a:r>
                  <a14:m>
                    <m:oMath xmlns:m="http://schemas.openxmlformats.org/officeDocument/2006/math">
                      <m:r>
                        <a:rPr kumimoji="1" lang="en-US" altLang="ja-JP" sz="2400" i="1" smtClean="0">
                          <a:solidFill>
                            <a:schemeClr val="tx1"/>
                          </a:solidFill>
                          <a:latin typeface="Cambria Math"/>
                        </a:rPr>
                        <m:t>𝛼</m:t>
                      </m:r>
                      <m:r>
                        <a:rPr kumimoji="1" lang="en-US" altLang="ja-JP" sz="2400" i="1" smtClean="0">
                          <a:solidFill>
                            <a:schemeClr val="tx1"/>
                          </a:solidFill>
                          <a:latin typeface="Cambria Math"/>
                        </a:rPr>
                        <m:t>, </m:t>
                      </m:r>
                      <m:r>
                        <a:rPr kumimoji="1" lang="en-US" altLang="ja-JP" sz="2400" i="1" smtClean="0">
                          <a:solidFill>
                            <a:schemeClr val="tx1"/>
                          </a:solidFill>
                          <a:latin typeface="Cambria Math"/>
                        </a:rPr>
                        <m:t>𝛽</m:t>
                      </m:r>
                      <m:r>
                        <a:rPr kumimoji="1" lang="en-US" altLang="ja-JP" sz="2400" i="1" smtClean="0">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𝑋</m:t>
                          </m:r>
                        </m:sub>
                      </m:sSub>
                      <m:r>
                        <a:rPr kumimoji="1" lang="en-US" altLang="ja-JP" sz="2400" i="1">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𝑌</m:t>
                          </m:r>
                        </m:sub>
                      </m:sSub>
                    </m:oMath>
                  </a14:m>
                  <a:r>
                    <a:rPr kumimoji="1" lang="en-US" altLang="ja-JP" sz="2400" dirty="0" smtClean="0"/>
                    <a:t>) = (1, </a:t>
                  </a:r>
                  <a:r>
                    <a:rPr kumimoji="1" lang="en-US" altLang="ja-JP" sz="2400" dirty="0"/>
                    <a:t>0</a:t>
                  </a:r>
                  <a:r>
                    <a:rPr kumimoji="1" lang="en-US" altLang="ja-JP" sz="2400" dirty="0" smtClean="0"/>
                    <a:t>, 3, 3)</a:t>
                  </a:r>
                  <a:endParaRPr kumimoji="1" lang="en-US" altLang="ja-JP" sz="24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04459" y="5127575"/>
                  <a:ext cx="3612246" cy="461665"/>
                </a:xfrm>
                <a:prstGeom prst="rect">
                  <a:avLst/>
                </a:prstGeom>
                <a:blipFill rotWithShape="1">
                  <a:blip r:embed="rId11"/>
                  <a:stretch>
                    <a:fillRect l="-2534" t="-10526" r="-2534" b="-28947"/>
                  </a:stretch>
                </a:blipFill>
              </p:spPr>
              <p:txBody>
                <a:bodyPr/>
                <a:lstStyle/>
                <a:p>
                  <a:r>
                    <a:rPr lang="ja-JP" altLang="en-US">
                      <a:noFill/>
                    </a:rPr>
                    <a:t> </a:t>
                  </a:r>
                </a:p>
              </p:txBody>
            </p:sp>
          </mc:Fallback>
        </mc:AlternateContent>
        <p:sp>
          <p:nvSpPr>
            <p:cNvPr id="46" name="下矢印 45"/>
            <p:cNvSpPr/>
            <p:nvPr/>
          </p:nvSpPr>
          <p:spPr>
            <a:xfrm>
              <a:off x="2117805" y="4653136"/>
              <a:ext cx="432048" cy="432048"/>
            </a:xfrm>
            <a:prstGeom prst="down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オーディオ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2147744096"/>
      </p:ext>
    </p:extLst>
  </p:cSld>
  <p:clrMapOvr>
    <a:masterClrMapping/>
  </p:clrMapOvr>
  <mc:AlternateContent xmlns:mc="http://schemas.openxmlformats.org/markup-compatibility/2006" xmlns:p14="http://schemas.microsoft.com/office/powerpoint/2010/main">
    <mc:Choice Requires="p14">
      <p:transition spd="slow" p14:dur="2000" advTm="41898"/>
    </mc:Choice>
    <mc:Fallback xmlns="">
      <p:transition spd="slow" advTm="4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9"/>
                </p:tgtEl>
              </p:cMediaNode>
            </p:audio>
          </p:childTnLst>
        </p:cTn>
      </p:par>
    </p:tnLst>
    <p:bldLst>
      <p:bldP spid="125" grpId="0" animBg="1"/>
      <p:bldP spid="126" grpId="0" animBg="1"/>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600" dirty="0" smtClean="0"/>
              <a:t>CG</a:t>
            </a:r>
            <a:r>
              <a:rPr kumimoji="1" lang="ja-JP" altLang="en-US" sz="3600" dirty="0" smtClean="0"/>
              <a:t>制作におけるリトポロジー</a:t>
            </a:r>
            <a:endParaRPr kumimoji="1" lang="ja-JP" altLang="en-US" sz="3600" dirty="0"/>
          </a:p>
        </p:txBody>
      </p:sp>
      <p:sp>
        <p:nvSpPr>
          <p:cNvPr id="4" name="テキスト ボックス 3"/>
          <p:cNvSpPr txBox="1"/>
          <p:nvPr/>
        </p:nvSpPr>
        <p:spPr>
          <a:xfrm>
            <a:off x="1061475" y="980728"/>
            <a:ext cx="2454417" cy="461665"/>
          </a:xfrm>
          <a:prstGeom prst="rect">
            <a:avLst/>
          </a:prstGeom>
          <a:noFill/>
        </p:spPr>
        <p:txBody>
          <a:bodyPr wrap="square" rtlCol="0">
            <a:spAutoFit/>
          </a:bodyPr>
          <a:lstStyle/>
          <a:p>
            <a:pPr algn="ctr"/>
            <a:r>
              <a:rPr kumimoji="1" lang="ja-JP" altLang="en-US" sz="2400" dirty="0" smtClean="0"/>
              <a:t>形状モデリング</a:t>
            </a:r>
            <a:endParaRPr kumimoji="1" lang="en-US" altLang="ja-JP" sz="2400" dirty="0" smtClean="0"/>
          </a:p>
        </p:txBody>
      </p:sp>
      <p:sp>
        <p:nvSpPr>
          <p:cNvPr id="6" name="テキスト ボックス 5"/>
          <p:cNvSpPr txBox="1"/>
          <p:nvPr/>
        </p:nvSpPr>
        <p:spPr>
          <a:xfrm>
            <a:off x="5638099" y="980728"/>
            <a:ext cx="2521044" cy="461665"/>
          </a:xfrm>
          <a:prstGeom prst="rect">
            <a:avLst/>
          </a:prstGeom>
          <a:noFill/>
        </p:spPr>
        <p:txBody>
          <a:bodyPr wrap="square" rtlCol="0">
            <a:spAutoFit/>
          </a:bodyPr>
          <a:lstStyle/>
          <a:p>
            <a:pPr algn="ctr"/>
            <a:r>
              <a:rPr kumimoji="1" lang="ja-JP" altLang="en-US" sz="2400" dirty="0" smtClean="0">
                <a:solidFill>
                  <a:srgbClr val="FF0000"/>
                </a:solidFill>
              </a:rPr>
              <a:t>リトポロジー</a:t>
            </a:r>
            <a:endParaRPr kumimoji="1" lang="en-US" altLang="ja-JP" sz="2400" dirty="0" smtClean="0">
              <a:solidFill>
                <a:srgbClr val="FF0000"/>
              </a:solidFill>
            </a:endParaRPr>
          </a:p>
        </p:txBody>
      </p:sp>
      <p:sp>
        <p:nvSpPr>
          <p:cNvPr id="7" name="テキスト ボックス 6"/>
          <p:cNvSpPr txBox="1"/>
          <p:nvPr/>
        </p:nvSpPr>
        <p:spPr>
          <a:xfrm>
            <a:off x="1280571" y="3615407"/>
            <a:ext cx="2016224" cy="461665"/>
          </a:xfrm>
          <a:prstGeom prst="rect">
            <a:avLst/>
          </a:prstGeom>
          <a:noFill/>
        </p:spPr>
        <p:txBody>
          <a:bodyPr wrap="square" rtlCol="0">
            <a:spAutoFit/>
          </a:bodyPr>
          <a:lstStyle/>
          <a:p>
            <a:pPr algn="ctr"/>
            <a:r>
              <a:rPr kumimoji="1" lang="ja-JP" altLang="en-US" sz="2400" dirty="0" smtClean="0"/>
              <a:t>レンダリング</a:t>
            </a:r>
            <a:endParaRPr kumimoji="1" lang="ja-JP" altLang="en-US" sz="2400" dirty="0"/>
          </a:p>
        </p:txBody>
      </p:sp>
      <p:sp>
        <p:nvSpPr>
          <p:cNvPr id="8" name="右矢印 7"/>
          <p:cNvSpPr/>
          <p:nvPr/>
        </p:nvSpPr>
        <p:spPr>
          <a:xfrm>
            <a:off x="4236077" y="2284777"/>
            <a:ext cx="335923" cy="426766"/>
          </a:xfrm>
          <a:prstGeom prst="right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183240" y="3615407"/>
            <a:ext cx="1430762" cy="461665"/>
          </a:xfrm>
          <a:prstGeom prst="rect">
            <a:avLst/>
          </a:prstGeom>
          <a:noFill/>
        </p:spPr>
        <p:txBody>
          <a:bodyPr wrap="square" rtlCol="0">
            <a:spAutoFit/>
          </a:bodyPr>
          <a:lstStyle/>
          <a:p>
            <a:pPr algn="ctr"/>
            <a:r>
              <a:rPr kumimoji="1" lang="ja-JP" altLang="en-US" sz="2400" dirty="0" smtClean="0"/>
              <a:t>リギング</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t>3</a:t>
            </a:fld>
            <a:endParaRPr lang="en-US"/>
          </a:p>
        </p:txBody>
      </p:sp>
      <p:pic>
        <p:nvPicPr>
          <p:cNvPr id="16" name="Maya Troll Walk-Render test (Better)-360p.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899592" y="4079371"/>
            <a:ext cx="2778182" cy="2083635"/>
          </a:xfrm>
          <a:prstGeom prst="rect">
            <a:avLst/>
          </a:prstGeom>
        </p:spPr>
      </p:pic>
      <p:sp>
        <p:nvSpPr>
          <p:cNvPr id="21" name="右矢印 20"/>
          <p:cNvSpPr/>
          <p:nvPr/>
        </p:nvSpPr>
        <p:spPr>
          <a:xfrm rot="10800000">
            <a:off x="4404040" y="5026096"/>
            <a:ext cx="335923" cy="426766"/>
          </a:xfrm>
          <a:prstGeom prst="right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5400000">
            <a:off x="5814423" y="3599603"/>
            <a:ext cx="335923" cy="426766"/>
          </a:xfrm>
          <a:prstGeom prst="right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media3_mpeg4.mp4">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5"/>
          <a:stretch>
            <a:fillRect/>
          </a:stretch>
        </p:blipFill>
        <p:spPr>
          <a:xfrm>
            <a:off x="899592" y="1441391"/>
            <a:ext cx="2770909" cy="2078182"/>
          </a:xfrm>
          <a:prstGeom prst="rect">
            <a:avLst/>
          </a:prstGeom>
        </p:spPr>
      </p:pic>
      <p:pic>
        <p:nvPicPr>
          <p:cNvPr id="9" name="media4_mpeg4.mp4">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rotWithShape="1">
          <a:blip r:embed="rId16"/>
          <a:srcRect l="12298" r="12296"/>
          <a:stretch/>
        </p:blipFill>
        <p:spPr>
          <a:xfrm>
            <a:off x="5508103" y="1441391"/>
            <a:ext cx="2781035" cy="2074545"/>
          </a:xfrm>
          <a:prstGeom prst="rect">
            <a:avLst/>
          </a:prstGeom>
        </p:spPr>
      </p:pic>
      <p:pic>
        <p:nvPicPr>
          <p:cNvPr id="11" name="media1_mpeg4.mp4">
            <a:hlinkClick r:id="" action="ppaction://media"/>
          </p:cNvPr>
          <p:cNvPicPr>
            <a:picLocks noChangeAspect="1"/>
          </p:cNvPicPr>
          <p:nvPr>
            <a:videoFile r:link="rId9"/>
            <p:extLst>
              <p:ext uri="{DAA4B4D4-6D71-4841-9C94-3DE7FCFB9230}">
                <p14:media xmlns:p14="http://schemas.microsoft.com/office/powerpoint/2010/main" r:embed="rId8"/>
              </p:ext>
            </p:extLst>
          </p:nvPr>
        </p:nvPicPr>
        <p:blipFill rotWithShape="1">
          <a:blip r:embed="rId17"/>
          <a:srcRect l="12298" r="12296"/>
          <a:stretch/>
        </p:blipFill>
        <p:spPr>
          <a:xfrm>
            <a:off x="5508103" y="4079371"/>
            <a:ext cx="2781036" cy="2074545"/>
          </a:xfrm>
          <a:prstGeom prst="rect">
            <a:avLst/>
          </a:prstGeom>
        </p:spPr>
      </p:pic>
      <p:pic>
        <p:nvPicPr>
          <p:cNvPr id="23" name="オーディオ 22">
            <a:hlinkClick r:id="" action="ppaction://media"/>
          </p:cNvPr>
          <p:cNvPicPr>
            <a:picLocks noChangeAspect="1"/>
          </p:cNvPicPr>
          <p:nvPr>
            <a:audioFile r:link="rId11"/>
            <p:extLst>
              <p:ext uri="{DAA4B4D4-6D71-4841-9C94-3DE7FCFB9230}">
                <p14:media xmlns:p14="http://schemas.microsoft.com/office/powerpoint/2010/main" r:embed="rId10"/>
              </p:ext>
            </p:extLst>
          </p:nvPr>
        </p:nvPicPr>
        <p:blipFill>
          <a:blip r:embed="rId18"/>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971753568"/>
      </p:ext>
    </p:extLst>
  </p:cSld>
  <p:clrMapOvr>
    <a:masterClrMapping/>
  </p:clrMapOvr>
  <mc:AlternateContent xmlns:mc="http://schemas.openxmlformats.org/markup-compatibility/2006">
    <mc:Choice xmlns:p14="http://schemas.microsoft.com/office/powerpoint/2010/main" Requires="p14">
      <p:transition spd="slow" p14:dur="2000" advTm="54133"/>
    </mc:Choice>
    <mc:Fallback>
      <p:transition spd="slow" advTm="54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6010"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28028" fill="hold"/>
                                        <p:tgtEl>
                                          <p:spTgt spid="9"/>
                                        </p:tgtEl>
                                      </p:cBhvr>
                                    </p:cmd>
                                  </p:childTnLst>
                                </p:cTn>
                              </p:par>
                              <p:par>
                                <p:cTn id="25" presetID="2" presetClass="mediacall" presetSubtype="0" fill="hold" nodeType="withEffect">
                                  <p:stCondLst>
                                    <p:cond delay="0"/>
                                  </p:stCondLst>
                                  <p:childTnLst>
                                    <p:cmd type="call" cmd="togglePause">
                                      <p:cBhvr>
                                        <p:cTn id="26" dur="1" fill="hold"/>
                                        <p:tgtEl>
                                          <p:spTgt spid="5"/>
                                        </p:tgtEl>
                                      </p:cBhvr>
                                    </p:cmd>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mediacall" presetSubtype="0" fill="hold" nodeType="withEffect">
                                  <p:stCondLst>
                                    <p:cond delay="0"/>
                                  </p:stCondLst>
                                  <p:childTnLst>
                                    <p:cmd type="call" cmd="playFrom(0.0)">
                                      <p:cBhvr>
                                        <p:cTn id="36" dur="20022" fill="hold"/>
                                        <p:tgtEl>
                                          <p:spTgt spid="11"/>
                                        </p:tgtEl>
                                      </p:cBhvr>
                                    </p:cmd>
                                  </p:childTnLst>
                                </p:cTn>
                              </p:par>
                              <p:par>
                                <p:cTn id="37" presetID="2" presetClass="mediacall" presetSubtype="0" fill="hold" nodeType="withEffect">
                                  <p:stCondLst>
                                    <p:cond delay="0"/>
                                  </p:stCondLst>
                                  <p:childTnLst>
                                    <p:cmd type="call" cmd="togglePause">
                                      <p:cBhvr>
                                        <p:cTn id="38" dur="1" fill="hold"/>
                                        <p:tgtEl>
                                          <p:spTgt spid="9"/>
                                        </p:tgtEl>
                                      </p:cBhvr>
                                    </p:cmd>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mediacall" presetSubtype="0" fill="hold" nodeType="withEffect">
                                  <p:stCondLst>
                                    <p:cond delay="0"/>
                                  </p:stCondLst>
                                  <p:childTnLst>
                                    <p:cmd type="call" cmd="playFrom(0.0)">
                                      <p:cBhvr>
                                        <p:cTn id="48" dur="15161" fill="hold"/>
                                        <p:tgtEl>
                                          <p:spTgt spid="16"/>
                                        </p:tgtEl>
                                      </p:cBhvr>
                                    </p:cmd>
                                  </p:childTnLst>
                                </p:cTn>
                              </p:par>
                              <p:par>
                                <p:cTn id="49" presetID="2" presetClass="mediacall" presetSubtype="0" fill="hold" nodeType="withEffect">
                                  <p:stCondLst>
                                    <p:cond delay="0"/>
                                  </p:stCondLst>
                                  <p:childTnLst>
                                    <p:cmd type="call" cmd="togglePause">
                                      <p:cBhvr>
                                        <p:cTn id="50"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51" repeatCount="indefinite" fill="hold" display="0">
                  <p:stCondLst>
                    <p:cond delay="indefinite"/>
                  </p:stCondLst>
                </p:cTn>
                <p:tgtEl>
                  <p:spTgt spid="16"/>
                </p:tgtEl>
              </p:cMediaNode>
            </p:video>
            <p:video>
              <p:cMediaNode vol="80000">
                <p:cTn id="52" fill="hold" display="0">
                  <p:stCondLst>
                    <p:cond delay="indefinite"/>
                  </p:stCondLst>
                </p:cTn>
                <p:tgtEl>
                  <p:spTgt spid="5"/>
                </p:tgtEl>
              </p:cMediaNode>
            </p:video>
            <p:video>
              <p:cMediaNode vol="80000">
                <p:cTn id="53" fill="hold" display="0">
                  <p:stCondLst>
                    <p:cond delay="indefinite"/>
                  </p:stCondLst>
                </p:cTn>
                <p:tgtEl>
                  <p:spTgt spid="9"/>
                </p:tgtEl>
              </p:cMediaNode>
            </p:video>
            <p:video>
              <p:cMediaNode vol="80000">
                <p:cTn id="54" fill="hold" display="0">
                  <p:stCondLst>
                    <p:cond delay="indefinite"/>
                  </p:stCondLst>
                </p:cTn>
                <p:tgtEl>
                  <p:spTgt spid="11"/>
                </p:tgtEl>
              </p:cMediaNode>
            </p:video>
            <p:audio isNarration="1">
              <p:cMediaNode vol="80000" showWhenStopped="0">
                <p:cTn id="55" fill="hold" display="0">
                  <p:stCondLst>
                    <p:cond delay="indefinite"/>
                  </p:stCondLst>
                  <p:endCondLst>
                    <p:cond evt="onStopAudio" delay="0">
                      <p:tgtEl>
                        <p:sldTgt/>
                      </p:tgtEl>
                    </p:cond>
                  </p:endCondLst>
                </p:cTn>
                <p:tgtEl>
                  <p:spTgt spid="23"/>
                </p:tgtEl>
              </p:cMediaNode>
            </p:audio>
          </p:childTnLst>
        </p:cTn>
      </p:par>
    </p:tnLst>
    <p:bldLst>
      <p:bldP spid="4" grpId="0"/>
      <p:bldP spid="6" grpId="0"/>
      <p:bldP spid="7" grpId="0"/>
      <p:bldP spid="8" grpId="0" animBg="1"/>
      <p:bldP spid="10" grpId="0"/>
      <p:bldP spid="21" grpId="0" animBg="1"/>
      <p:bldP spid="24" grpId="0" animBg="1"/>
    </p:bldLst>
  </p:timing>
  <p:extLst mod="1">
    <p:ext uri="{E180D4A7-C9FB-4DFB-919C-405C955672EB}">
      <p14:showEvtLst xmlns:p14="http://schemas.microsoft.com/office/powerpoint/2010/main">
        <p14:playEvt time="6145" objId="5"/>
        <p14:stopEvt time="22594" objId="5"/>
        <p14:playEvt time="28755" objId="9"/>
        <p14:playEvt time="28755" objId="5"/>
        <p14:pauseEvt time="30337" objId="5"/>
        <p14:playEvt time="36996" objId="11"/>
        <p14:pauseEvt time="36996" objId="9"/>
        <p14:playEvt time="40569" objId="16"/>
        <p14:pauseEvt time="40569" objId="11"/>
        <p14:pauseEvt time="53807" objId="16"/>
        <p14:stopEvt time="54133" objId="16"/>
        <p14:stopEvt time="54133" objId="5"/>
        <p14:stopEvt time="54133" objId="9"/>
        <p14:stopEvt time="54133" objId="11"/>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パターンのパラメタの計算</a:t>
            </a:r>
            <a:endParaRPr lang="ja-JP" altLang="en-US" dirty="0"/>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pPr/>
              <a:t>30</a:t>
            </a:fld>
            <a:endParaRPr lang="en-US"/>
          </a:p>
        </p:txBody>
      </p:sp>
      <p:sp>
        <p:nvSpPr>
          <p:cNvPr id="76" name="フリーフォーム 75"/>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solidFill>
            <a:schemeClr val="bg2"/>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6661" y="1644579"/>
            <a:ext cx="3376155" cy="320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フリーフォーム 79"/>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a:spLocks/>
          </p:cNvSpPr>
          <p:nvPr/>
        </p:nvSpPr>
        <p:spPr>
          <a:xfrm>
            <a:off x="8179110" y="168610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4969280" y="1673801"/>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p:cNvSpPr>
          <p:nvPr/>
        </p:nvSpPr>
        <p:spPr>
          <a:xfrm>
            <a:off x="4981452" y="468968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8198524" y="470080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6250317" y="4797152"/>
            <a:ext cx="784167" cy="461665"/>
          </a:xfrm>
          <a:prstGeom prst="rect">
            <a:avLst/>
          </a:prstGeom>
          <a:solidFill>
            <a:schemeClr val="bg1"/>
          </a:solidFill>
        </p:spPr>
        <p:txBody>
          <a:bodyPr wrap="square" rtlCol="0">
            <a:spAutoFit/>
          </a:bodyPr>
          <a:lstStyle/>
          <a:p>
            <a:pPr algn="ctr"/>
            <a:r>
              <a:rPr kumimoji="1" lang="en-US" altLang="ja-JP" sz="2400" dirty="0" smtClean="0">
                <a:solidFill>
                  <a:srgbClr val="FF0000"/>
                </a:solidFill>
              </a:rPr>
              <a:t>B=9</a:t>
            </a:r>
            <a:endParaRPr kumimoji="1" lang="ja-JP" altLang="en-US" sz="2400" dirty="0">
              <a:solidFill>
                <a:srgbClr val="FF0000"/>
              </a:solidFill>
            </a:endParaRPr>
          </a:p>
        </p:txBody>
      </p:sp>
      <p:sp>
        <p:nvSpPr>
          <p:cNvPr id="4" name="テキスト ボックス 3"/>
          <p:cNvSpPr txBox="1"/>
          <p:nvPr/>
        </p:nvSpPr>
        <p:spPr>
          <a:xfrm>
            <a:off x="4283968" y="3010207"/>
            <a:ext cx="712879" cy="461665"/>
          </a:xfrm>
          <a:prstGeom prst="rect">
            <a:avLst/>
          </a:prstGeom>
          <a:noFill/>
        </p:spPr>
        <p:txBody>
          <a:bodyPr wrap="square" rtlCol="0">
            <a:spAutoFit/>
          </a:bodyPr>
          <a:lstStyle/>
          <a:p>
            <a:pPr algn="ctr"/>
            <a:r>
              <a:rPr kumimoji="1" lang="en-US" altLang="ja-JP" sz="2400" smtClean="0"/>
              <a:t>L=4</a:t>
            </a:r>
            <a:endParaRPr kumimoji="1" lang="ja-JP" altLang="en-US" sz="2400" dirty="0"/>
          </a:p>
        </p:txBody>
      </p:sp>
      <p:sp>
        <p:nvSpPr>
          <p:cNvPr id="70" name="テキスト ボックス 69"/>
          <p:cNvSpPr txBox="1"/>
          <p:nvPr/>
        </p:nvSpPr>
        <p:spPr>
          <a:xfrm>
            <a:off x="8251609" y="3010207"/>
            <a:ext cx="712879" cy="461665"/>
          </a:xfrm>
          <a:prstGeom prst="rect">
            <a:avLst/>
          </a:prstGeom>
          <a:noFill/>
        </p:spPr>
        <p:txBody>
          <a:bodyPr wrap="square" rtlCol="0">
            <a:spAutoFit/>
          </a:bodyPr>
          <a:lstStyle/>
          <a:p>
            <a:pPr algn="ctr"/>
            <a:r>
              <a:rPr kumimoji="1" lang="en-US" altLang="ja-JP" sz="2400" dirty="0" smtClean="0"/>
              <a:t>R=5</a:t>
            </a:r>
            <a:endParaRPr kumimoji="1" lang="ja-JP" altLang="en-US" sz="2400" dirty="0"/>
          </a:p>
        </p:txBody>
      </p:sp>
      <p:sp>
        <p:nvSpPr>
          <p:cNvPr id="71" name="テキスト ボックス 70"/>
          <p:cNvSpPr txBox="1"/>
          <p:nvPr/>
        </p:nvSpPr>
        <p:spPr>
          <a:xfrm>
            <a:off x="6225586" y="1231847"/>
            <a:ext cx="784167" cy="461665"/>
          </a:xfrm>
          <a:prstGeom prst="rect">
            <a:avLst/>
          </a:prstGeom>
          <a:noFill/>
        </p:spPr>
        <p:txBody>
          <a:bodyPr wrap="square" rtlCol="0">
            <a:spAutoFit/>
          </a:bodyPr>
          <a:lstStyle/>
          <a:p>
            <a:pPr algn="ctr"/>
            <a:r>
              <a:rPr kumimoji="1" lang="en-US" altLang="ja-JP" sz="2400" dirty="0" smtClean="0"/>
              <a:t>T=4</a:t>
            </a:r>
            <a:endParaRPr kumimoji="1" lang="ja-JP" altLang="en-US" sz="2400" dirty="0"/>
          </a:p>
        </p:txBody>
      </p:sp>
      <p:sp>
        <p:nvSpPr>
          <p:cNvPr id="77" name="円/楕円 76"/>
          <p:cNvSpPr>
            <a:spLocks/>
          </p:cNvSpPr>
          <p:nvPr/>
        </p:nvSpPr>
        <p:spPr>
          <a:xfrm>
            <a:off x="5771738"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p:cNvSpPr>
          <p:nvPr/>
        </p:nvSpPr>
        <p:spPr>
          <a:xfrm>
            <a:off x="6574196"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p:cNvSpPr>
          <p:nvPr/>
        </p:nvSpPr>
        <p:spPr>
          <a:xfrm>
            <a:off x="7376653"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p:cNvSpPr>
          <p:nvPr/>
        </p:nvSpPr>
        <p:spPr>
          <a:xfrm>
            <a:off x="4969280" y="242777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p:cNvSpPr>
          <p:nvPr/>
        </p:nvSpPr>
        <p:spPr>
          <a:xfrm>
            <a:off x="4969280" y="318174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p:cNvSpPr>
          <p:nvPr/>
        </p:nvSpPr>
        <p:spPr>
          <a:xfrm>
            <a:off x="4986212" y="39484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p:cNvSpPr>
          <p:nvPr/>
        </p:nvSpPr>
        <p:spPr>
          <a:xfrm>
            <a:off x="8179110" y="28919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a:spLocks/>
          </p:cNvSpPr>
          <p:nvPr/>
        </p:nvSpPr>
        <p:spPr>
          <a:xfrm>
            <a:off x="8196042" y="34949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a:spLocks/>
          </p:cNvSpPr>
          <p:nvPr/>
        </p:nvSpPr>
        <p:spPr>
          <a:xfrm>
            <a:off x="8196042" y="409786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a:spLocks/>
          </p:cNvSpPr>
          <p:nvPr/>
        </p:nvSpPr>
        <p:spPr>
          <a:xfrm>
            <a:off x="8179110" y="228904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a:spLocks/>
          </p:cNvSpPr>
          <p:nvPr/>
        </p:nvSpPr>
        <p:spPr>
          <a:xfrm>
            <a:off x="5338904"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a:spLocks/>
          </p:cNvSpPr>
          <p:nvPr/>
        </p:nvSpPr>
        <p:spPr>
          <a:xfrm>
            <a:off x="6411260"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p:cNvSpPr>
          <p:nvPr/>
        </p:nvSpPr>
        <p:spPr>
          <a:xfrm>
            <a:off x="6768712"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a:spLocks/>
          </p:cNvSpPr>
          <p:nvPr/>
        </p:nvSpPr>
        <p:spPr>
          <a:xfrm>
            <a:off x="7126164"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p:cNvSpPr>
          <p:nvPr/>
        </p:nvSpPr>
        <p:spPr>
          <a:xfrm>
            <a:off x="7483616"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p:cNvSpPr>
          <p:nvPr/>
        </p:nvSpPr>
        <p:spPr>
          <a:xfrm>
            <a:off x="7841068"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p:cNvGrpSpPr/>
          <p:nvPr/>
        </p:nvGrpSpPr>
        <p:grpSpPr>
          <a:xfrm>
            <a:off x="457200" y="1354706"/>
            <a:ext cx="3356182" cy="2674602"/>
            <a:chOff x="611560" y="1252923"/>
            <a:chExt cx="3356182" cy="2674602"/>
          </a:xfrm>
        </p:grpSpPr>
        <p:sp>
          <p:nvSpPr>
            <p:cNvPr id="65" name="正方形/長方形 64"/>
            <p:cNvSpPr/>
            <p:nvPr/>
          </p:nvSpPr>
          <p:spPr>
            <a:xfrm>
              <a:off x="611560" y="1252923"/>
              <a:ext cx="3356181" cy="2674602"/>
            </a:xfrm>
            <a:prstGeom prst="rect">
              <a:avLst/>
            </a:prstGeom>
            <a:solidFill>
              <a:schemeClr val="accent5">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6" name="eq_B: 3+"/>
                <p:cNvSpPr txBox="1"/>
                <p:nvPr/>
              </p:nvSpPr>
              <p:spPr>
                <a:xfrm>
                  <a:off x="611562" y="1252923"/>
                  <a:ext cx="3356180" cy="461665"/>
                </a:xfrm>
                <a:prstGeom prst="rect">
                  <a:avLst/>
                </a:prstGeom>
                <a:noFill/>
              </p:spPr>
              <p:txBody>
                <a:bodyPr wrap="square" rtlCol="0">
                  <a:spAutoFit/>
                </a:bodyPr>
                <a:lstStyle/>
                <a:p>
                  <a14:m>
                    <m:oMath xmlns:m="http://schemas.openxmlformats.org/officeDocument/2006/math">
                      <m:r>
                        <a:rPr kumimoji="1" lang="en-US" altLang="ja-JP" sz="2400" i="1" smtClean="0">
                          <a:latin typeface="Cambria Math"/>
                        </a:rPr>
                        <m:t>𝛼</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6" name="eq_B: 3+"/>
                <p:cNvSpPr txBox="1">
                  <a:spLocks noRot="1" noChangeAspect="1" noMove="1" noResize="1" noEditPoints="1" noAdjustHandles="1" noChangeArrowheads="1" noChangeShapeType="1" noTextEdit="1"/>
                </p:cNvSpPr>
                <p:nvPr/>
              </p:nvSpPr>
              <p:spPr>
                <a:xfrm>
                  <a:off x="611562" y="1252923"/>
                  <a:ext cx="3356180" cy="461665"/>
                </a:xfrm>
                <a:prstGeom prst="rect">
                  <a:avLst/>
                </a:prstGeom>
                <a:blipFill rotWithShape="1">
                  <a:blip r:embed="rId7"/>
                  <a:stretch>
                    <a:fillRect t="-10526" r="-1815"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eq_B: 3+"/>
                <p:cNvSpPr txBox="1"/>
                <p:nvPr/>
              </p:nvSpPr>
              <p:spPr>
                <a:xfrm>
                  <a:off x="611562" y="1976320"/>
                  <a:ext cx="3356180"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7" name="eq_B: 3+"/>
                <p:cNvSpPr txBox="1">
                  <a:spLocks noRot="1" noChangeAspect="1" noMove="1" noResize="1" noEditPoints="1" noAdjustHandles="1" noChangeArrowheads="1" noChangeShapeType="1" noTextEdit="1"/>
                </p:cNvSpPr>
                <p:nvPr/>
              </p:nvSpPr>
              <p:spPr>
                <a:xfrm>
                  <a:off x="611562" y="1976320"/>
                  <a:ext cx="3356180" cy="461665"/>
                </a:xfrm>
                <a:prstGeom prst="rect">
                  <a:avLst/>
                </a:prstGeom>
                <a:blipFill rotWithShape="1">
                  <a:blip r:embed="rId8"/>
                  <a:stretch>
                    <a:fillRect l="-1452" t="-10526" r="-199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eq_B: 3+"/>
                <p:cNvSpPr txBox="1"/>
                <p:nvPr/>
              </p:nvSpPr>
              <p:spPr>
                <a:xfrm>
                  <a:off x="611561" y="2699717"/>
                  <a:ext cx="2736304"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a14:m>
                  <a:r>
                    <a:rPr kumimoji="1" lang="en-US" altLang="ja-JP" sz="2400" dirty="0" smtClean="0"/>
                    <a:t> = T – 1</a:t>
                  </a:r>
                </a:p>
              </p:txBody>
            </p:sp>
          </mc:Choice>
          <mc:Fallback xmlns="">
            <p:sp>
              <p:nvSpPr>
                <p:cNvPr id="68" name="eq_B: 3+"/>
                <p:cNvSpPr txBox="1">
                  <a:spLocks noRot="1" noChangeAspect="1" noMove="1" noResize="1" noEditPoints="1" noAdjustHandles="1" noChangeArrowheads="1" noChangeShapeType="1" noTextEdit="1"/>
                </p:cNvSpPr>
                <p:nvPr/>
              </p:nvSpPr>
              <p:spPr>
                <a:xfrm>
                  <a:off x="611561" y="2699717"/>
                  <a:ext cx="2736304" cy="461665"/>
                </a:xfrm>
                <a:prstGeom prst="rect">
                  <a:avLst/>
                </a:prstGeom>
                <a:blipFill rotWithShape="1">
                  <a:blip r:embed="rId9"/>
                  <a:stretch>
                    <a:fillRect l="-445" t="-10667" b="-3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eq_B: 3+"/>
                <p:cNvSpPr txBox="1"/>
                <p:nvPr/>
              </p:nvSpPr>
              <p:spPr>
                <a:xfrm>
                  <a:off x="611563" y="3423115"/>
                  <a:ext cx="3356178"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a14:m>
                  <a:r>
                    <a:rPr kumimoji="1" lang="en-US" altLang="ja-JP" sz="2400" dirty="0" smtClean="0"/>
                    <a:t> = ½ (–B + R + T + L)</a:t>
                  </a:r>
                </a:p>
              </p:txBody>
            </p:sp>
          </mc:Choice>
          <mc:Fallback xmlns="">
            <p:sp>
              <p:nvSpPr>
                <p:cNvPr id="69" name="eq_B: 3+"/>
                <p:cNvSpPr txBox="1">
                  <a:spLocks noRot="1" noChangeAspect="1" noMove="1" noResize="1" noEditPoints="1" noAdjustHandles="1" noChangeArrowheads="1" noChangeShapeType="1" noTextEdit="1"/>
                </p:cNvSpPr>
                <p:nvPr/>
              </p:nvSpPr>
              <p:spPr>
                <a:xfrm>
                  <a:off x="611563" y="3423115"/>
                  <a:ext cx="3356178" cy="461665"/>
                </a:xfrm>
                <a:prstGeom prst="rect">
                  <a:avLst/>
                </a:prstGeom>
                <a:blipFill rotWithShape="1">
                  <a:blip r:embed="rId10"/>
                  <a:stretch>
                    <a:fillRect l="-363" t="-10526" b="-28947"/>
                  </a:stretch>
                </a:blipFill>
              </p:spPr>
              <p:txBody>
                <a:bodyPr/>
                <a:lstStyle/>
                <a:p>
                  <a:r>
                    <a:rPr lang="ja-JP" altLang="en-US">
                      <a:noFill/>
                    </a:rPr>
                    <a:t> </a:t>
                  </a:r>
                </a:p>
              </p:txBody>
            </p:sp>
          </mc:Fallback>
        </mc:AlternateContent>
      </p:grpSp>
      <p:grpSp>
        <p:nvGrpSpPr>
          <p:cNvPr id="19" name="グループ化 18"/>
          <p:cNvGrpSpPr/>
          <p:nvPr/>
        </p:nvGrpSpPr>
        <p:grpSpPr>
          <a:xfrm>
            <a:off x="504459" y="4581128"/>
            <a:ext cx="3612246" cy="936104"/>
            <a:chOff x="504459" y="4653136"/>
            <a:chExt cx="3612246" cy="936104"/>
          </a:xfrm>
        </p:grpSpPr>
        <mc:AlternateContent xmlns:mc="http://schemas.openxmlformats.org/markup-compatibility/2006" xmlns:a14="http://schemas.microsoft.com/office/drawing/2010/main">
          <mc:Choice Requires="a14">
            <p:sp>
              <p:nvSpPr>
                <p:cNvPr id="12" name="テキスト ボックス 11"/>
                <p:cNvSpPr txBox="1"/>
                <p:nvPr/>
              </p:nvSpPr>
              <p:spPr>
                <a:xfrm>
                  <a:off x="504459" y="5127575"/>
                  <a:ext cx="3612246" cy="461665"/>
                </a:xfrm>
                <a:prstGeom prst="rect">
                  <a:avLst/>
                </a:prstGeom>
                <a:noFill/>
              </p:spPr>
              <p:txBody>
                <a:bodyPr wrap="square" rtlCol="0">
                  <a:spAutoFit/>
                </a:bodyPr>
                <a:lstStyle/>
                <a:p>
                  <a:pPr algn="ctr"/>
                  <a:r>
                    <a:rPr kumimoji="1" lang="en-US" altLang="ja-JP" sz="2400" dirty="0" smtClean="0"/>
                    <a:t>(</a:t>
                  </a:r>
                  <a14:m>
                    <m:oMath xmlns:m="http://schemas.openxmlformats.org/officeDocument/2006/math">
                      <m:r>
                        <a:rPr kumimoji="1" lang="en-US" altLang="ja-JP" sz="2400" i="1" smtClean="0">
                          <a:solidFill>
                            <a:schemeClr val="tx1"/>
                          </a:solidFill>
                          <a:latin typeface="Cambria Math"/>
                        </a:rPr>
                        <m:t>𝛼</m:t>
                      </m:r>
                      <m:r>
                        <a:rPr kumimoji="1" lang="en-US" altLang="ja-JP" sz="2400" i="1" smtClean="0">
                          <a:solidFill>
                            <a:schemeClr val="tx1"/>
                          </a:solidFill>
                          <a:latin typeface="Cambria Math"/>
                        </a:rPr>
                        <m:t>, </m:t>
                      </m:r>
                      <m:r>
                        <a:rPr kumimoji="1" lang="en-US" altLang="ja-JP" sz="2400" i="1" smtClean="0">
                          <a:solidFill>
                            <a:schemeClr val="tx1"/>
                          </a:solidFill>
                          <a:latin typeface="Cambria Math"/>
                        </a:rPr>
                        <m:t>𝛽</m:t>
                      </m:r>
                      <m:r>
                        <a:rPr kumimoji="1" lang="en-US" altLang="ja-JP" sz="2400" i="1" smtClean="0">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𝑋</m:t>
                          </m:r>
                        </m:sub>
                      </m:sSub>
                      <m:r>
                        <a:rPr kumimoji="1" lang="en-US" altLang="ja-JP" sz="2400" i="1">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𝑌</m:t>
                          </m:r>
                        </m:sub>
                      </m:sSub>
                    </m:oMath>
                  </a14:m>
                  <a:r>
                    <a:rPr kumimoji="1" lang="en-US" altLang="ja-JP" sz="2400" dirty="0" smtClean="0"/>
                    <a:t>) = (2, </a:t>
                  </a:r>
                  <a:r>
                    <a:rPr kumimoji="1" lang="en-US" altLang="ja-JP" sz="2400" dirty="0"/>
                    <a:t>1</a:t>
                  </a:r>
                  <a:r>
                    <a:rPr kumimoji="1" lang="en-US" altLang="ja-JP" sz="2400" dirty="0" smtClean="0"/>
                    <a:t>, 3, 2)</a:t>
                  </a:r>
                  <a:endParaRPr kumimoji="1" lang="en-US" altLang="ja-JP" sz="24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04459" y="5127575"/>
                  <a:ext cx="3612246" cy="461665"/>
                </a:xfrm>
                <a:prstGeom prst="rect">
                  <a:avLst/>
                </a:prstGeom>
                <a:blipFill rotWithShape="1">
                  <a:blip r:embed="rId11"/>
                  <a:stretch>
                    <a:fillRect l="-2534" t="-10667" r="-2534" b="-30667"/>
                  </a:stretch>
                </a:blipFill>
              </p:spPr>
              <p:txBody>
                <a:bodyPr/>
                <a:lstStyle/>
                <a:p>
                  <a:r>
                    <a:rPr lang="ja-JP" altLang="en-US">
                      <a:noFill/>
                    </a:rPr>
                    <a:t> </a:t>
                  </a:r>
                </a:p>
              </p:txBody>
            </p:sp>
          </mc:Fallback>
        </mc:AlternateContent>
        <p:sp>
          <p:nvSpPr>
            <p:cNvPr id="17" name="下矢印 16"/>
            <p:cNvSpPr/>
            <p:nvPr/>
          </p:nvSpPr>
          <p:spPr>
            <a:xfrm>
              <a:off x="2117805" y="4653136"/>
              <a:ext cx="432048" cy="432048"/>
            </a:xfrm>
            <a:prstGeom prst="down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円/楕円 40"/>
          <p:cNvSpPr>
            <a:spLocks/>
          </p:cNvSpPr>
          <p:nvPr/>
        </p:nvSpPr>
        <p:spPr>
          <a:xfrm>
            <a:off x="5696356"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a:spLocks/>
          </p:cNvSpPr>
          <p:nvPr/>
        </p:nvSpPr>
        <p:spPr>
          <a:xfrm>
            <a:off x="6053808"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6564982" y="2698129"/>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a:spLocks/>
          </p:cNvSpPr>
          <p:nvPr/>
        </p:nvSpPr>
        <p:spPr>
          <a:xfrm>
            <a:off x="6791995" y="4504705"/>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504459" y="4077072"/>
            <a:ext cx="3612246" cy="461665"/>
          </a:xfrm>
          <a:prstGeom prst="rect">
            <a:avLst/>
          </a:prstGeom>
          <a:noFill/>
        </p:spPr>
        <p:txBody>
          <a:bodyPr wrap="square" rtlCol="0">
            <a:spAutoFit/>
          </a:bodyPr>
          <a:lstStyle/>
          <a:p>
            <a:pPr algn="ctr"/>
            <a:r>
              <a:rPr kumimoji="1" lang="en-US" altLang="ja-JP" sz="2400" dirty="0" smtClean="0"/>
              <a:t>(B, R, T, L) = (9, </a:t>
            </a:r>
            <a:r>
              <a:rPr kumimoji="1" lang="en-US" altLang="ja-JP" sz="2400" dirty="0"/>
              <a:t>5</a:t>
            </a:r>
            <a:r>
              <a:rPr kumimoji="1" lang="en-US" altLang="ja-JP" sz="2400" dirty="0" smtClean="0"/>
              <a:t>, 4, 4)</a:t>
            </a:r>
            <a:endParaRPr kumimoji="1" lang="en-US" altLang="ja-JP" sz="2400" dirty="0"/>
          </a:p>
        </p:txBody>
      </p:sp>
      <p:pic>
        <p:nvPicPr>
          <p:cNvPr id="7" name="オーディオ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3854815191"/>
      </p:ext>
    </p:extLst>
  </p:cSld>
  <p:clrMapOvr>
    <a:masterClrMapping/>
  </p:clrMapOvr>
  <mc:AlternateContent xmlns:mc="http://schemas.openxmlformats.org/markup-compatibility/2006" xmlns:p14="http://schemas.microsoft.com/office/powerpoint/2010/main">
    <mc:Choice Requires="p14">
      <p:transition spd="slow" p14:dur="2000" advTm="15114"/>
    </mc:Choice>
    <mc:Fallback xmlns="">
      <p:transition spd="slow" advTm="15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7"/>
                </p:tgtEl>
              </p:cMediaNode>
            </p:audio>
          </p:childTnLst>
        </p:cTn>
      </p:par>
    </p:tnLst>
    <p:bldLst>
      <p:bldP spid="43" grpId="0" animBg="1"/>
      <p:bldP spid="44" grpId="0" animBg="1"/>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パターンのパラメタの計算</a:t>
            </a:r>
            <a:endParaRPr lang="ja-JP" altLang="en-US" dirty="0"/>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pPr/>
              <a:t>31</a:t>
            </a:fld>
            <a:endParaRPr lang="en-US"/>
          </a:p>
        </p:txBody>
      </p:sp>
      <p:sp>
        <p:nvSpPr>
          <p:cNvPr id="76" name="フリーフォーム 75"/>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solidFill>
            <a:schemeClr val="bg2"/>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631" y="1638618"/>
            <a:ext cx="3377796" cy="3210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フリーフォーム 79"/>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a:spLocks/>
          </p:cNvSpPr>
          <p:nvPr/>
        </p:nvSpPr>
        <p:spPr>
          <a:xfrm>
            <a:off x="8179110" y="168610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4969280" y="1673801"/>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p:cNvSpPr>
          <p:nvPr/>
        </p:nvSpPr>
        <p:spPr>
          <a:xfrm>
            <a:off x="4981452" y="468968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8198524" y="470080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6211108" y="4797152"/>
            <a:ext cx="862584" cy="461665"/>
          </a:xfrm>
          <a:prstGeom prst="rect">
            <a:avLst/>
          </a:prstGeom>
          <a:solidFill>
            <a:schemeClr val="bg1"/>
          </a:solidFill>
        </p:spPr>
        <p:txBody>
          <a:bodyPr wrap="square" rtlCol="0">
            <a:spAutoFit/>
          </a:bodyPr>
          <a:lstStyle/>
          <a:p>
            <a:pPr algn="ctr"/>
            <a:r>
              <a:rPr kumimoji="1" lang="en-US" altLang="ja-JP" sz="2400" dirty="0" smtClean="0">
                <a:solidFill>
                  <a:srgbClr val="FF0000"/>
                </a:solidFill>
              </a:rPr>
              <a:t>B=11</a:t>
            </a:r>
            <a:endParaRPr kumimoji="1" lang="ja-JP" altLang="en-US" sz="2400" dirty="0">
              <a:solidFill>
                <a:srgbClr val="FF0000"/>
              </a:solidFill>
            </a:endParaRPr>
          </a:p>
        </p:txBody>
      </p:sp>
      <p:sp>
        <p:nvSpPr>
          <p:cNvPr id="4" name="テキスト ボックス 3"/>
          <p:cNvSpPr txBox="1"/>
          <p:nvPr/>
        </p:nvSpPr>
        <p:spPr>
          <a:xfrm>
            <a:off x="4283968" y="3010207"/>
            <a:ext cx="712879" cy="461665"/>
          </a:xfrm>
          <a:prstGeom prst="rect">
            <a:avLst/>
          </a:prstGeom>
          <a:noFill/>
        </p:spPr>
        <p:txBody>
          <a:bodyPr wrap="square" rtlCol="0">
            <a:spAutoFit/>
          </a:bodyPr>
          <a:lstStyle/>
          <a:p>
            <a:pPr algn="ctr"/>
            <a:r>
              <a:rPr kumimoji="1" lang="en-US" altLang="ja-JP" sz="2400" smtClean="0"/>
              <a:t>L=4</a:t>
            </a:r>
            <a:endParaRPr kumimoji="1" lang="ja-JP" altLang="en-US" sz="2400" dirty="0"/>
          </a:p>
        </p:txBody>
      </p:sp>
      <p:sp>
        <p:nvSpPr>
          <p:cNvPr id="70" name="テキスト ボックス 69"/>
          <p:cNvSpPr txBox="1"/>
          <p:nvPr/>
        </p:nvSpPr>
        <p:spPr>
          <a:xfrm>
            <a:off x="8251609" y="3010207"/>
            <a:ext cx="712879" cy="461665"/>
          </a:xfrm>
          <a:prstGeom prst="rect">
            <a:avLst/>
          </a:prstGeom>
          <a:noFill/>
        </p:spPr>
        <p:txBody>
          <a:bodyPr wrap="square" rtlCol="0">
            <a:spAutoFit/>
          </a:bodyPr>
          <a:lstStyle/>
          <a:p>
            <a:pPr algn="ctr"/>
            <a:r>
              <a:rPr kumimoji="1" lang="en-US" altLang="ja-JP" sz="2400" dirty="0" smtClean="0"/>
              <a:t>R=5</a:t>
            </a:r>
            <a:endParaRPr kumimoji="1" lang="ja-JP" altLang="en-US" sz="2400" dirty="0"/>
          </a:p>
        </p:txBody>
      </p:sp>
      <p:sp>
        <p:nvSpPr>
          <p:cNvPr id="71" name="テキスト ボックス 70"/>
          <p:cNvSpPr txBox="1"/>
          <p:nvPr/>
        </p:nvSpPr>
        <p:spPr>
          <a:xfrm>
            <a:off x="6225586" y="1231847"/>
            <a:ext cx="784167" cy="461665"/>
          </a:xfrm>
          <a:prstGeom prst="rect">
            <a:avLst/>
          </a:prstGeom>
          <a:noFill/>
        </p:spPr>
        <p:txBody>
          <a:bodyPr wrap="square" rtlCol="0">
            <a:spAutoFit/>
          </a:bodyPr>
          <a:lstStyle/>
          <a:p>
            <a:pPr algn="ctr"/>
            <a:r>
              <a:rPr kumimoji="1" lang="en-US" altLang="ja-JP" sz="2400" dirty="0" smtClean="0"/>
              <a:t>T=4</a:t>
            </a:r>
            <a:endParaRPr kumimoji="1" lang="ja-JP" altLang="en-US" sz="2400" dirty="0"/>
          </a:p>
        </p:txBody>
      </p:sp>
      <p:sp>
        <p:nvSpPr>
          <p:cNvPr id="77" name="円/楕円 76"/>
          <p:cNvSpPr>
            <a:spLocks/>
          </p:cNvSpPr>
          <p:nvPr/>
        </p:nvSpPr>
        <p:spPr>
          <a:xfrm>
            <a:off x="5771738"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p:cNvSpPr>
          <p:nvPr/>
        </p:nvSpPr>
        <p:spPr>
          <a:xfrm>
            <a:off x="6574196"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p:cNvSpPr>
          <p:nvPr/>
        </p:nvSpPr>
        <p:spPr>
          <a:xfrm>
            <a:off x="7376653"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p:cNvSpPr>
          <p:nvPr/>
        </p:nvSpPr>
        <p:spPr>
          <a:xfrm>
            <a:off x="4969280" y="242777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p:cNvSpPr>
          <p:nvPr/>
        </p:nvSpPr>
        <p:spPr>
          <a:xfrm>
            <a:off x="4969280" y="318174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p:cNvSpPr>
          <p:nvPr/>
        </p:nvSpPr>
        <p:spPr>
          <a:xfrm>
            <a:off x="4986212" y="39484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p:cNvSpPr>
          <p:nvPr/>
        </p:nvSpPr>
        <p:spPr>
          <a:xfrm>
            <a:off x="8179110" y="28919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a:spLocks/>
          </p:cNvSpPr>
          <p:nvPr/>
        </p:nvSpPr>
        <p:spPr>
          <a:xfrm>
            <a:off x="8196042" y="34949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a:spLocks/>
          </p:cNvSpPr>
          <p:nvPr/>
        </p:nvSpPr>
        <p:spPr>
          <a:xfrm>
            <a:off x="8196042" y="409786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a:spLocks/>
          </p:cNvSpPr>
          <p:nvPr/>
        </p:nvSpPr>
        <p:spPr>
          <a:xfrm>
            <a:off x="8179110" y="228904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a:spLocks/>
          </p:cNvSpPr>
          <p:nvPr/>
        </p:nvSpPr>
        <p:spPr>
          <a:xfrm>
            <a:off x="5273913"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a:spLocks/>
          </p:cNvSpPr>
          <p:nvPr/>
        </p:nvSpPr>
        <p:spPr>
          <a:xfrm>
            <a:off x="5858835"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p:cNvSpPr>
          <p:nvPr/>
        </p:nvSpPr>
        <p:spPr>
          <a:xfrm>
            <a:off x="6443757"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a:spLocks/>
          </p:cNvSpPr>
          <p:nvPr/>
        </p:nvSpPr>
        <p:spPr>
          <a:xfrm>
            <a:off x="7028679"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p:cNvSpPr>
          <p:nvPr/>
        </p:nvSpPr>
        <p:spPr>
          <a:xfrm>
            <a:off x="7613601"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p:cNvSpPr>
          <p:nvPr/>
        </p:nvSpPr>
        <p:spPr>
          <a:xfrm>
            <a:off x="7906062"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p:cNvGrpSpPr/>
          <p:nvPr/>
        </p:nvGrpSpPr>
        <p:grpSpPr>
          <a:xfrm>
            <a:off x="457200" y="1354706"/>
            <a:ext cx="3356182" cy="2674602"/>
            <a:chOff x="611560" y="1252923"/>
            <a:chExt cx="3356182" cy="2674602"/>
          </a:xfrm>
        </p:grpSpPr>
        <p:sp>
          <p:nvSpPr>
            <p:cNvPr id="65" name="正方形/長方形 64"/>
            <p:cNvSpPr/>
            <p:nvPr/>
          </p:nvSpPr>
          <p:spPr>
            <a:xfrm>
              <a:off x="611560" y="1252923"/>
              <a:ext cx="3356181" cy="2674602"/>
            </a:xfrm>
            <a:prstGeom prst="rect">
              <a:avLst/>
            </a:prstGeom>
            <a:solidFill>
              <a:schemeClr val="accent5">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6" name="eq_B: 3+"/>
                <p:cNvSpPr txBox="1"/>
                <p:nvPr/>
              </p:nvSpPr>
              <p:spPr>
                <a:xfrm>
                  <a:off x="611562" y="1252923"/>
                  <a:ext cx="3356180" cy="461665"/>
                </a:xfrm>
                <a:prstGeom prst="rect">
                  <a:avLst/>
                </a:prstGeom>
                <a:noFill/>
              </p:spPr>
              <p:txBody>
                <a:bodyPr wrap="square" rtlCol="0">
                  <a:spAutoFit/>
                </a:bodyPr>
                <a:lstStyle/>
                <a:p>
                  <a14:m>
                    <m:oMath xmlns:m="http://schemas.openxmlformats.org/officeDocument/2006/math">
                      <m:r>
                        <a:rPr kumimoji="1" lang="en-US" altLang="ja-JP" sz="2400" i="1" smtClean="0">
                          <a:latin typeface="Cambria Math"/>
                        </a:rPr>
                        <m:t>𝛼</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6" name="eq_B: 3+"/>
                <p:cNvSpPr txBox="1">
                  <a:spLocks noRot="1" noChangeAspect="1" noMove="1" noResize="1" noEditPoints="1" noAdjustHandles="1" noChangeArrowheads="1" noChangeShapeType="1" noTextEdit="1"/>
                </p:cNvSpPr>
                <p:nvPr/>
              </p:nvSpPr>
              <p:spPr>
                <a:xfrm>
                  <a:off x="611562" y="1252923"/>
                  <a:ext cx="3356180" cy="461665"/>
                </a:xfrm>
                <a:prstGeom prst="rect">
                  <a:avLst/>
                </a:prstGeom>
                <a:blipFill rotWithShape="1">
                  <a:blip r:embed="rId6"/>
                  <a:stretch>
                    <a:fillRect t="-10526" r="-1815"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eq_B: 3+"/>
                <p:cNvSpPr txBox="1"/>
                <p:nvPr/>
              </p:nvSpPr>
              <p:spPr>
                <a:xfrm>
                  <a:off x="611562" y="1976320"/>
                  <a:ext cx="3356180"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7" name="eq_B: 3+"/>
                <p:cNvSpPr txBox="1">
                  <a:spLocks noRot="1" noChangeAspect="1" noMove="1" noResize="1" noEditPoints="1" noAdjustHandles="1" noChangeArrowheads="1" noChangeShapeType="1" noTextEdit="1"/>
                </p:cNvSpPr>
                <p:nvPr/>
              </p:nvSpPr>
              <p:spPr>
                <a:xfrm>
                  <a:off x="611562" y="1976320"/>
                  <a:ext cx="3356180" cy="461665"/>
                </a:xfrm>
                <a:prstGeom prst="rect">
                  <a:avLst/>
                </a:prstGeom>
                <a:blipFill rotWithShape="1">
                  <a:blip r:embed="rId7"/>
                  <a:stretch>
                    <a:fillRect l="-1452" t="-10526" r="-199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eq_B: 3+"/>
                <p:cNvSpPr txBox="1"/>
                <p:nvPr/>
              </p:nvSpPr>
              <p:spPr>
                <a:xfrm>
                  <a:off x="611561" y="2699717"/>
                  <a:ext cx="2736304"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a14:m>
                  <a:r>
                    <a:rPr kumimoji="1" lang="en-US" altLang="ja-JP" sz="2400" dirty="0" smtClean="0"/>
                    <a:t> = T – 1</a:t>
                  </a:r>
                </a:p>
              </p:txBody>
            </p:sp>
          </mc:Choice>
          <mc:Fallback xmlns="">
            <p:sp>
              <p:nvSpPr>
                <p:cNvPr id="68" name="eq_B: 3+"/>
                <p:cNvSpPr txBox="1">
                  <a:spLocks noRot="1" noChangeAspect="1" noMove="1" noResize="1" noEditPoints="1" noAdjustHandles="1" noChangeArrowheads="1" noChangeShapeType="1" noTextEdit="1"/>
                </p:cNvSpPr>
                <p:nvPr/>
              </p:nvSpPr>
              <p:spPr>
                <a:xfrm>
                  <a:off x="611561" y="2699717"/>
                  <a:ext cx="2736304" cy="461665"/>
                </a:xfrm>
                <a:prstGeom prst="rect">
                  <a:avLst/>
                </a:prstGeom>
                <a:blipFill rotWithShape="1">
                  <a:blip r:embed="rId8"/>
                  <a:stretch>
                    <a:fillRect l="-445" t="-10667" b="-3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eq_B: 3+"/>
                <p:cNvSpPr txBox="1"/>
                <p:nvPr/>
              </p:nvSpPr>
              <p:spPr>
                <a:xfrm>
                  <a:off x="611563" y="3423115"/>
                  <a:ext cx="3356178"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a14:m>
                  <a:r>
                    <a:rPr kumimoji="1" lang="en-US" altLang="ja-JP" sz="2400" dirty="0" smtClean="0"/>
                    <a:t> = ½ (–B + R + T + L)</a:t>
                  </a:r>
                </a:p>
              </p:txBody>
            </p:sp>
          </mc:Choice>
          <mc:Fallback xmlns="">
            <p:sp>
              <p:nvSpPr>
                <p:cNvPr id="69" name="eq_B: 3+"/>
                <p:cNvSpPr txBox="1">
                  <a:spLocks noRot="1" noChangeAspect="1" noMove="1" noResize="1" noEditPoints="1" noAdjustHandles="1" noChangeArrowheads="1" noChangeShapeType="1" noTextEdit="1"/>
                </p:cNvSpPr>
                <p:nvPr/>
              </p:nvSpPr>
              <p:spPr>
                <a:xfrm>
                  <a:off x="611563" y="3423115"/>
                  <a:ext cx="3356178" cy="461665"/>
                </a:xfrm>
                <a:prstGeom prst="rect">
                  <a:avLst/>
                </a:prstGeom>
                <a:blipFill rotWithShape="1">
                  <a:blip r:embed="rId9"/>
                  <a:stretch>
                    <a:fillRect l="-363" t="-10526" b="-28947"/>
                  </a:stretch>
                </a:blipFill>
              </p:spPr>
              <p:txBody>
                <a:bodyPr/>
                <a:lstStyle/>
                <a:p>
                  <a:r>
                    <a:rPr lang="ja-JP" altLang="en-US">
                      <a:noFill/>
                    </a:rPr>
                    <a:t> </a:t>
                  </a:r>
                </a:p>
              </p:txBody>
            </p:sp>
          </mc:Fallback>
        </mc:AlternateContent>
      </p:grpSp>
      <p:grpSp>
        <p:nvGrpSpPr>
          <p:cNvPr id="19" name="グループ化 18"/>
          <p:cNvGrpSpPr/>
          <p:nvPr/>
        </p:nvGrpSpPr>
        <p:grpSpPr>
          <a:xfrm>
            <a:off x="504459" y="4581128"/>
            <a:ext cx="3612246" cy="936104"/>
            <a:chOff x="504459" y="4653136"/>
            <a:chExt cx="3612246" cy="936104"/>
          </a:xfrm>
        </p:grpSpPr>
        <mc:AlternateContent xmlns:mc="http://schemas.openxmlformats.org/markup-compatibility/2006" xmlns:a14="http://schemas.microsoft.com/office/drawing/2010/main">
          <mc:Choice Requires="a14">
            <p:sp>
              <p:nvSpPr>
                <p:cNvPr id="12" name="テキスト ボックス 11"/>
                <p:cNvSpPr txBox="1"/>
                <p:nvPr/>
              </p:nvSpPr>
              <p:spPr>
                <a:xfrm>
                  <a:off x="504459" y="5127575"/>
                  <a:ext cx="3612246" cy="461665"/>
                </a:xfrm>
                <a:prstGeom prst="rect">
                  <a:avLst/>
                </a:prstGeom>
                <a:noFill/>
              </p:spPr>
              <p:txBody>
                <a:bodyPr wrap="square" rtlCol="0">
                  <a:spAutoFit/>
                </a:bodyPr>
                <a:lstStyle/>
                <a:p>
                  <a:pPr algn="ctr"/>
                  <a:r>
                    <a:rPr kumimoji="1" lang="en-US" altLang="ja-JP" sz="2400" dirty="0" smtClean="0"/>
                    <a:t>(</a:t>
                  </a:r>
                  <a14:m>
                    <m:oMath xmlns:m="http://schemas.openxmlformats.org/officeDocument/2006/math">
                      <m:r>
                        <a:rPr kumimoji="1" lang="en-US" altLang="ja-JP" sz="2400" i="1" smtClean="0">
                          <a:solidFill>
                            <a:schemeClr val="tx1"/>
                          </a:solidFill>
                          <a:latin typeface="Cambria Math"/>
                        </a:rPr>
                        <m:t>𝛼</m:t>
                      </m:r>
                      <m:r>
                        <a:rPr kumimoji="1" lang="en-US" altLang="ja-JP" sz="2400" i="1" smtClean="0">
                          <a:solidFill>
                            <a:schemeClr val="tx1"/>
                          </a:solidFill>
                          <a:latin typeface="Cambria Math"/>
                        </a:rPr>
                        <m:t>, </m:t>
                      </m:r>
                      <m:r>
                        <a:rPr kumimoji="1" lang="en-US" altLang="ja-JP" sz="2400" i="1" smtClean="0">
                          <a:solidFill>
                            <a:schemeClr val="tx1"/>
                          </a:solidFill>
                          <a:latin typeface="Cambria Math"/>
                        </a:rPr>
                        <m:t>𝛽</m:t>
                      </m:r>
                      <m:r>
                        <a:rPr kumimoji="1" lang="en-US" altLang="ja-JP" sz="2400" i="1" smtClean="0">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𝑋</m:t>
                          </m:r>
                        </m:sub>
                      </m:sSub>
                      <m:r>
                        <a:rPr kumimoji="1" lang="en-US" altLang="ja-JP" sz="2400" i="1">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𝑌</m:t>
                          </m:r>
                        </m:sub>
                      </m:sSub>
                    </m:oMath>
                  </a14:m>
                  <a:r>
                    <a:rPr kumimoji="1" lang="en-US" altLang="ja-JP" sz="2400" dirty="0" smtClean="0"/>
                    <a:t>) = (3, </a:t>
                  </a:r>
                  <a:r>
                    <a:rPr kumimoji="1" lang="en-US" altLang="ja-JP" sz="2400" dirty="0"/>
                    <a:t>2</a:t>
                  </a:r>
                  <a:r>
                    <a:rPr kumimoji="1" lang="en-US" altLang="ja-JP" sz="2400" dirty="0" smtClean="0"/>
                    <a:t>, 3, 1)</a:t>
                  </a:r>
                  <a:endParaRPr kumimoji="1" lang="en-US" altLang="ja-JP" sz="24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04459" y="5127575"/>
                  <a:ext cx="3612246" cy="461665"/>
                </a:xfrm>
                <a:prstGeom prst="rect">
                  <a:avLst/>
                </a:prstGeom>
                <a:blipFill rotWithShape="1">
                  <a:blip r:embed="rId10"/>
                  <a:stretch>
                    <a:fillRect l="-2534" t="-10667" r="-2534" b="-30667"/>
                  </a:stretch>
                </a:blipFill>
              </p:spPr>
              <p:txBody>
                <a:bodyPr/>
                <a:lstStyle/>
                <a:p>
                  <a:r>
                    <a:rPr lang="ja-JP" altLang="en-US">
                      <a:noFill/>
                    </a:rPr>
                    <a:t> </a:t>
                  </a:r>
                </a:p>
              </p:txBody>
            </p:sp>
          </mc:Fallback>
        </mc:AlternateContent>
        <p:sp>
          <p:nvSpPr>
            <p:cNvPr id="17" name="下矢印 16"/>
            <p:cNvSpPr/>
            <p:nvPr/>
          </p:nvSpPr>
          <p:spPr>
            <a:xfrm>
              <a:off x="2117805" y="4653136"/>
              <a:ext cx="432048" cy="432048"/>
            </a:xfrm>
            <a:prstGeom prst="down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円/楕円 40"/>
          <p:cNvSpPr>
            <a:spLocks/>
          </p:cNvSpPr>
          <p:nvPr/>
        </p:nvSpPr>
        <p:spPr>
          <a:xfrm>
            <a:off x="5566374"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a:spLocks/>
          </p:cNvSpPr>
          <p:nvPr/>
        </p:nvSpPr>
        <p:spPr>
          <a:xfrm>
            <a:off x="6151296"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a:spLocks/>
          </p:cNvSpPr>
          <p:nvPr/>
        </p:nvSpPr>
        <p:spPr>
          <a:xfrm>
            <a:off x="7321140"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p:cNvSpPr>
          <p:nvPr/>
        </p:nvSpPr>
        <p:spPr>
          <a:xfrm>
            <a:off x="6544874" y="271030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6725848" y="4689688"/>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p:cNvSpPr txBox="1"/>
          <p:nvPr/>
        </p:nvSpPr>
        <p:spPr>
          <a:xfrm>
            <a:off x="323847" y="4077072"/>
            <a:ext cx="3973471" cy="461665"/>
          </a:xfrm>
          <a:prstGeom prst="rect">
            <a:avLst/>
          </a:prstGeom>
          <a:noFill/>
        </p:spPr>
        <p:txBody>
          <a:bodyPr wrap="square" rtlCol="0">
            <a:spAutoFit/>
          </a:bodyPr>
          <a:lstStyle/>
          <a:p>
            <a:pPr algn="ctr"/>
            <a:r>
              <a:rPr kumimoji="1" lang="en-US" altLang="ja-JP" sz="2400" dirty="0" smtClean="0"/>
              <a:t>(B, R, T, L) = (11, </a:t>
            </a:r>
            <a:r>
              <a:rPr kumimoji="1" lang="en-US" altLang="ja-JP" sz="2400" dirty="0"/>
              <a:t>5</a:t>
            </a:r>
            <a:r>
              <a:rPr kumimoji="1" lang="en-US" altLang="ja-JP" sz="2400" dirty="0" smtClean="0"/>
              <a:t>, 4, 4)</a:t>
            </a:r>
            <a:endParaRPr kumimoji="1" lang="en-US" altLang="ja-JP" sz="2400" dirty="0"/>
          </a:p>
        </p:txBody>
      </p:sp>
      <p:pic>
        <p:nvPicPr>
          <p:cNvPr id="7" name="オーディオ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3951289227"/>
      </p:ext>
    </p:extLst>
  </p:cSld>
  <p:clrMapOvr>
    <a:masterClrMapping/>
  </p:clrMapOvr>
  <mc:AlternateContent xmlns:mc="http://schemas.openxmlformats.org/markup-compatibility/2006" xmlns:p14="http://schemas.microsoft.com/office/powerpoint/2010/main">
    <mc:Choice Requires="p14">
      <p:transition spd="slow" p14:dur="2000" advTm="6438"/>
    </mc:Choice>
    <mc:Fallback xmlns="">
      <p:transition spd="slow" advTm="6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パターンのパラメタの計算</a:t>
            </a:r>
            <a:endParaRPr lang="ja-JP" altLang="en-US" dirty="0"/>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pPr/>
              <a:t>32</a:t>
            </a:fld>
            <a:endParaRPr lang="en-US"/>
          </a:p>
        </p:txBody>
      </p:sp>
      <p:sp>
        <p:nvSpPr>
          <p:cNvPr id="76" name="フリーフォーム 75"/>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solidFill>
            <a:schemeClr val="bg2"/>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6553" y="1637220"/>
            <a:ext cx="3384874" cy="321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フリーフォーム 79"/>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a:spLocks/>
          </p:cNvSpPr>
          <p:nvPr/>
        </p:nvSpPr>
        <p:spPr>
          <a:xfrm>
            <a:off x="8179110" y="168610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4969280" y="1673801"/>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p:cNvSpPr>
          <p:nvPr/>
        </p:nvSpPr>
        <p:spPr>
          <a:xfrm>
            <a:off x="4981452" y="468968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8198524" y="470080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6211108" y="4797152"/>
            <a:ext cx="862584" cy="461665"/>
          </a:xfrm>
          <a:prstGeom prst="rect">
            <a:avLst/>
          </a:prstGeom>
          <a:solidFill>
            <a:schemeClr val="bg1"/>
          </a:solidFill>
        </p:spPr>
        <p:txBody>
          <a:bodyPr wrap="square" rtlCol="0">
            <a:spAutoFit/>
          </a:bodyPr>
          <a:lstStyle/>
          <a:p>
            <a:pPr algn="ctr"/>
            <a:r>
              <a:rPr kumimoji="1" lang="en-US" altLang="ja-JP" sz="2400" dirty="0" smtClean="0">
                <a:solidFill>
                  <a:srgbClr val="FF0000"/>
                </a:solidFill>
              </a:rPr>
              <a:t>B=13</a:t>
            </a:r>
            <a:endParaRPr kumimoji="1" lang="ja-JP" altLang="en-US" sz="2400" dirty="0">
              <a:solidFill>
                <a:srgbClr val="FF0000"/>
              </a:solidFill>
            </a:endParaRPr>
          </a:p>
        </p:txBody>
      </p:sp>
      <p:sp>
        <p:nvSpPr>
          <p:cNvPr id="4" name="テキスト ボックス 3"/>
          <p:cNvSpPr txBox="1"/>
          <p:nvPr/>
        </p:nvSpPr>
        <p:spPr>
          <a:xfrm>
            <a:off x="4283968" y="3010207"/>
            <a:ext cx="712879" cy="461665"/>
          </a:xfrm>
          <a:prstGeom prst="rect">
            <a:avLst/>
          </a:prstGeom>
          <a:noFill/>
        </p:spPr>
        <p:txBody>
          <a:bodyPr wrap="square" rtlCol="0">
            <a:spAutoFit/>
          </a:bodyPr>
          <a:lstStyle/>
          <a:p>
            <a:pPr algn="ctr"/>
            <a:r>
              <a:rPr kumimoji="1" lang="en-US" altLang="ja-JP" sz="2400" smtClean="0"/>
              <a:t>L=4</a:t>
            </a:r>
            <a:endParaRPr kumimoji="1" lang="ja-JP" altLang="en-US" sz="2400" dirty="0"/>
          </a:p>
        </p:txBody>
      </p:sp>
      <p:sp>
        <p:nvSpPr>
          <p:cNvPr id="70" name="テキスト ボックス 69"/>
          <p:cNvSpPr txBox="1"/>
          <p:nvPr/>
        </p:nvSpPr>
        <p:spPr>
          <a:xfrm>
            <a:off x="8251609" y="3010207"/>
            <a:ext cx="712879" cy="461665"/>
          </a:xfrm>
          <a:prstGeom prst="rect">
            <a:avLst/>
          </a:prstGeom>
          <a:noFill/>
        </p:spPr>
        <p:txBody>
          <a:bodyPr wrap="square" rtlCol="0">
            <a:spAutoFit/>
          </a:bodyPr>
          <a:lstStyle/>
          <a:p>
            <a:pPr algn="ctr"/>
            <a:r>
              <a:rPr kumimoji="1" lang="en-US" altLang="ja-JP" sz="2400" dirty="0" smtClean="0"/>
              <a:t>R=5</a:t>
            </a:r>
            <a:endParaRPr kumimoji="1" lang="ja-JP" altLang="en-US" sz="2400" dirty="0"/>
          </a:p>
        </p:txBody>
      </p:sp>
      <p:sp>
        <p:nvSpPr>
          <p:cNvPr id="71" name="テキスト ボックス 70"/>
          <p:cNvSpPr txBox="1"/>
          <p:nvPr/>
        </p:nvSpPr>
        <p:spPr>
          <a:xfrm>
            <a:off x="6225586" y="1231847"/>
            <a:ext cx="784167" cy="461665"/>
          </a:xfrm>
          <a:prstGeom prst="rect">
            <a:avLst/>
          </a:prstGeom>
          <a:noFill/>
        </p:spPr>
        <p:txBody>
          <a:bodyPr wrap="square" rtlCol="0">
            <a:spAutoFit/>
          </a:bodyPr>
          <a:lstStyle/>
          <a:p>
            <a:pPr algn="ctr"/>
            <a:r>
              <a:rPr kumimoji="1" lang="en-US" altLang="ja-JP" sz="2400" dirty="0" smtClean="0"/>
              <a:t>T=4</a:t>
            </a:r>
            <a:endParaRPr kumimoji="1" lang="ja-JP" altLang="en-US" sz="2400" dirty="0"/>
          </a:p>
        </p:txBody>
      </p:sp>
      <p:sp>
        <p:nvSpPr>
          <p:cNvPr id="77" name="円/楕円 76"/>
          <p:cNvSpPr>
            <a:spLocks/>
          </p:cNvSpPr>
          <p:nvPr/>
        </p:nvSpPr>
        <p:spPr>
          <a:xfrm>
            <a:off x="5771738"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p:cNvSpPr>
          <p:nvPr/>
        </p:nvSpPr>
        <p:spPr>
          <a:xfrm>
            <a:off x="7376653"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p:cNvSpPr>
          <p:nvPr/>
        </p:nvSpPr>
        <p:spPr>
          <a:xfrm>
            <a:off x="4969280" y="242777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p:cNvSpPr>
          <p:nvPr/>
        </p:nvSpPr>
        <p:spPr>
          <a:xfrm>
            <a:off x="4969280" y="318174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p:cNvSpPr>
          <p:nvPr/>
        </p:nvSpPr>
        <p:spPr>
          <a:xfrm>
            <a:off x="4986212" y="39484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p:cNvSpPr>
          <p:nvPr/>
        </p:nvSpPr>
        <p:spPr>
          <a:xfrm>
            <a:off x="8179110" y="28919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a:spLocks/>
          </p:cNvSpPr>
          <p:nvPr/>
        </p:nvSpPr>
        <p:spPr>
          <a:xfrm>
            <a:off x="8196042" y="34949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a:spLocks/>
          </p:cNvSpPr>
          <p:nvPr/>
        </p:nvSpPr>
        <p:spPr>
          <a:xfrm>
            <a:off x="8196042" y="409786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a:spLocks/>
          </p:cNvSpPr>
          <p:nvPr/>
        </p:nvSpPr>
        <p:spPr>
          <a:xfrm>
            <a:off x="8179110" y="228904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a:spLocks/>
          </p:cNvSpPr>
          <p:nvPr/>
        </p:nvSpPr>
        <p:spPr>
          <a:xfrm>
            <a:off x="5228919"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a:spLocks/>
          </p:cNvSpPr>
          <p:nvPr/>
        </p:nvSpPr>
        <p:spPr>
          <a:xfrm>
            <a:off x="5723853"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p:cNvSpPr>
          <p:nvPr/>
        </p:nvSpPr>
        <p:spPr>
          <a:xfrm>
            <a:off x="6218787"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p:cNvSpPr>
          <p:nvPr/>
        </p:nvSpPr>
        <p:spPr>
          <a:xfrm>
            <a:off x="7208655"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p:cNvSpPr>
          <p:nvPr/>
        </p:nvSpPr>
        <p:spPr>
          <a:xfrm>
            <a:off x="7703589"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p:cNvGrpSpPr/>
          <p:nvPr/>
        </p:nvGrpSpPr>
        <p:grpSpPr>
          <a:xfrm>
            <a:off x="457200" y="1354706"/>
            <a:ext cx="3356182" cy="2674602"/>
            <a:chOff x="611560" y="1252923"/>
            <a:chExt cx="3356182" cy="2674602"/>
          </a:xfrm>
        </p:grpSpPr>
        <p:sp>
          <p:nvSpPr>
            <p:cNvPr id="65" name="正方形/長方形 64"/>
            <p:cNvSpPr/>
            <p:nvPr/>
          </p:nvSpPr>
          <p:spPr>
            <a:xfrm>
              <a:off x="611560" y="1252923"/>
              <a:ext cx="3356181" cy="2674602"/>
            </a:xfrm>
            <a:prstGeom prst="rect">
              <a:avLst/>
            </a:prstGeom>
            <a:solidFill>
              <a:schemeClr val="accent5">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6" name="eq_B: 3+"/>
                <p:cNvSpPr txBox="1"/>
                <p:nvPr/>
              </p:nvSpPr>
              <p:spPr>
                <a:xfrm>
                  <a:off x="611562" y="1252923"/>
                  <a:ext cx="3356180" cy="461665"/>
                </a:xfrm>
                <a:prstGeom prst="rect">
                  <a:avLst/>
                </a:prstGeom>
                <a:noFill/>
              </p:spPr>
              <p:txBody>
                <a:bodyPr wrap="square" rtlCol="0">
                  <a:spAutoFit/>
                </a:bodyPr>
                <a:lstStyle/>
                <a:p>
                  <a14:m>
                    <m:oMath xmlns:m="http://schemas.openxmlformats.org/officeDocument/2006/math">
                      <m:r>
                        <a:rPr kumimoji="1" lang="en-US" altLang="ja-JP" sz="2400" i="1" smtClean="0">
                          <a:latin typeface="Cambria Math"/>
                        </a:rPr>
                        <m:t>𝛼</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6" name="eq_B: 3+"/>
                <p:cNvSpPr txBox="1">
                  <a:spLocks noRot="1" noChangeAspect="1" noMove="1" noResize="1" noEditPoints="1" noAdjustHandles="1" noChangeArrowheads="1" noChangeShapeType="1" noTextEdit="1"/>
                </p:cNvSpPr>
                <p:nvPr/>
              </p:nvSpPr>
              <p:spPr>
                <a:xfrm>
                  <a:off x="611562" y="1252923"/>
                  <a:ext cx="3356180" cy="461665"/>
                </a:xfrm>
                <a:prstGeom prst="rect">
                  <a:avLst/>
                </a:prstGeom>
                <a:blipFill rotWithShape="1">
                  <a:blip r:embed="rId6"/>
                  <a:stretch>
                    <a:fillRect t="-10526" r="-1815"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eq_B: 3+"/>
                <p:cNvSpPr txBox="1"/>
                <p:nvPr/>
              </p:nvSpPr>
              <p:spPr>
                <a:xfrm>
                  <a:off x="611562" y="1976320"/>
                  <a:ext cx="3356180"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7" name="eq_B: 3+"/>
                <p:cNvSpPr txBox="1">
                  <a:spLocks noRot="1" noChangeAspect="1" noMove="1" noResize="1" noEditPoints="1" noAdjustHandles="1" noChangeArrowheads="1" noChangeShapeType="1" noTextEdit="1"/>
                </p:cNvSpPr>
                <p:nvPr/>
              </p:nvSpPr>
              <p:spPr>
                <a:xfrm>
                  <a:off x="611562" y="1976320"/>
                  <a:ext cx="3356180" cy="461665"/>
                </a:xfrm>
                <a:prstGeom prst="rect">
                  <a:avLst/>
                </a:prstGeom>
                <a:blipFill rotWithShape="1">
                  <a:blip r:embed="rId7"/>
                  <a:stretch>
                    <a:fillRect l="-1452" t="-10526" r="-199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eq_B: 3+"/>
                <p:cNvSpPr txBox="1"/>
                <p:nvPr/>
              </p:nvSpPr>
              <p:spPr>
                <a:xfrm>
                  <a:off x="611561" y="2699717"/>
                  <a:ext cx="2736304"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a14:m>
                  <a:r>
                    <a:rPr kumimoji="1" lang="en-US" altLang="ja-JP" sz="2400" dirty="0" smtClean="0"/>
                    <a:t> = T – 1</a:t>
                  </a:r>
                </a:p>
              </p:txBody>
            </p:sp>
          </mc:Choice>
          <mc:Fallback xmlns="">
            <p:sp>
              <p:nvSpPr>
                <p:cNvPr id="68" name="eq_B: 3+"/>
                <p:cNvSpPr txBox="1">
                  <a:spLocks noRot="1" noChangeAspect="1" noMove="1" noResize="1" noEditPoints="1" noAdjustHandles="1" noChangeArrowheads="1" noChangeShapeType="1" noTextEdit="1"/>
                </p:cNvSpPr>
                <p:nvPr/>
              </p:nvSpPr>
              <p:spPr>
                <a:xfrm>
                  <a:off x="611561" y="2699717"/>
                  <a:ext cx="2736304" cy="461665"/>
                </a:xfrm>
                <a:prstGeom prst="rect">
                  <a:avLst/>
                </a:prstGeom>
                <a:blipFill rotWithShape="1">
                  <a:blip r:embed="rId8"/>
                  <a:stretch>
                    <a:fillRect l="-445" t="-10667" b="-3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eq_B: 3+"/>
                <p:cNvSpPr txBox="1"/>
                <p:nvPr/>
              </p:nvSpPr>
              <p:spPr>
                <a:xfrm>
                  <a:off x="611563" y="3423115"/>
                  <a:ext cx="3356178"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a14:m>
                  <a:r>
                    <a:rPr kumimoji="1" lang="en-US" altLang="ja-JP" sz="2400" dirty="0" smtClean="0"/>
                    <a:t> = ½ (–B + R + T + L)</a:t>
                  </a:r>
                </a:p>
              </p:txBody>
            </p:sp>
          </mc:Choice>
          <mc:Fallback xmlns="">
            <p:sp>
              <p:nvSpPr>
                <p:cNvPr id="69" name="eq_B: 3+"/>
                <p:cNvSpPr txBox="1">
                  <a:spLocks noRot="1" noChangeAspect="1" noMove="1" noResize="1" noEditPoints="1" noAdjustHandles="1" noChangeArrowheads="1" noChangeShapeType="1" noTextEdit="1"/>
                </p:cNvSpPr>
                <p:nvPr/>
              </p:nvSpPr>
              <p:spPr>
                <a:xfrm>
                  <a:off x="611563" y="3423115"/>
                  <a:ext cx="3356178" cy="461665"/>
                </a:xfrm>
                <a:prstGeom prst="rect">
                  <a:avLst/>
                </a:prstGeom>
                <a:blipFill rotWithShape="1">
                  <a:blip r:embed="rId9"/>
                  <a:stretch>
                    <a:fillRect l="-363" t="-10526" b="-28947"/>
                  </a:stretch>
                </a:blipFill>
              </p:spPr>
              <p:txBody>
                <a:bodyPr/>
                <a:lstStyle/>
                <a:p>
                  <a:r>
                    <a:rPr lang="ja-JP" altLang="en-US">
                      <a:noFill/>
                    </a:rPr>
                    <a:t> </a:t>
                  </a:r>
                </a:p>
              </p:txBody>
            </p:sp>
          </mc:Fallback>
        </mc:AlternateContent>
      </p:grpSp>
      <p:grpSp>
        <p:nvGrpSpPr>
          <p:cNvPr id="19" name="グループ化 18"/>
          <p:cNvGrpSpPr/>
          <p:nvPr/>
        </p:nvGrpSpPr>
        <p:grpSpPr>
          <a:xfrm>
            <a:off x="504459" y="4581128"/>
            <a:ext cx="3612246" cy="936104"/>
            <a:chOff x="504459" y="4653136"/>
            <a:chExt cx="3612246" cy="936104"/>
          </a:xfrm>
        </p:grpSpPr>
        <mc:AlternateContent xmlns:mc="http://schemas.openxmlformats.org/markup-compatibility/2006" xmlns:a14="http://schemas.microsoft.com/office/drawing/2010/main">
          <mc:Choice Requires="a14">
            <p:sp>
              <p:nvSpPr>
                <p:cNvPr id="12" name="テキスト ボックス 11"/>
                <p:cNvSpPr txBox="1"/>
                <p:nvPr/>
              </p:nvSpPr>
              <p:spPr>
                <a:xfrm>
                  <a:off x="504459" y="5127575"/>
                  <a:ext cx="3612246" cy="461665"/>
                </a:xfrm>
                <a:prstGeom prst="rect">
                  <a:avLst/>
                </a:prstGeom>
                <a:noFill/>
              </p:spPr>
              <p:txBody>
                <a:bodyPr wrap="square" rtlCol="0">
                  <a:spAutoFit/>
                </a:bodyPr>
                <a:lstStyle/>
                <a:p>
                  <a:pPr algn="ctr"/>
                  <a:r>
                    <a:rPr kumimoji="1" lang="en-US" altLang="ja-JP" sz="2400" dirty="0" smtClean="0"/>
                    <a:t>(</a:t>
                  </a:r>
                  <a14:m>
                    <m:oMath xmlns:m="http://schemas.openxmlformats.org/officeDocument/2006/math">
                      <m:r>
                        <a:rPr kumimoji="1" lang="en-US" altLang="ja-JP" sz="2400" i="1" smtClean="0">
                          <a:solidFill>
                            <a:schemeClr val="tx1"/>
                          </a:solidFill>
                          <a:latin typeface="Cambria Math"/>
                        </a:rPr>
                        <m:t>𝛼</m:t>
                      </m:r>
                      <m:r>
                        <a:rPr kumimoji="1" lang="en-US" altLang="ja-JP" sz="2400" i="1" smtClean="0">
                          <a:solidFill>
                            <a:schemeClr val="tx1"/>
                          </a:solidFill>
                          <a:latin typeface="Cambria Math"/>
                        </a:rPr>
                        <m:t>, </m:t>
                      </m:r>
                      <m:r>
                        <a:rPr kumimoji="1" lang="en-US" altLang="ja-JP" sz="2400" i="1" smtClean="0">
                          <a:solidFill>
                            <a:schemeClr val="tx1"/>
                          </a:solidFill>
                          <a:latin typeface="Cambria Math"/>
                        </a:rPr>
                        <m:t>𝛽</m:t>
                      </m:r>
                      <m:r>
                        <a:rPr kumimoji="1" lang="en-US" altLang="ja-JP" sz="2400" i="1" smtClean="0">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𝑋</m:t>
                          </m:r>
                        </m:sub>
                      </m:sSub>
                      <m:r>
                        <a:rPr kumimoji="1" lang="en-US" altLang="ja-JP" sz="2400" i="1">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𝑌</m:t>
                          </m:r>
                        </m:sub>
                      </m:sSub>
                    </m:oMath>
                  </a14:m>
                  <a:r>
                    <a:rPr kumimoji="1" lang="en-US" altLang="ja-JP" sz="2400" dirty="0" smtClean="0"/>
                    <a:t>) = (4, </a:t>
                  </a:r>
                  <a:r>
                    <a:rPr kumimoji="1" lang="en-US" altLang="ja-JP" sz="2400" dirty="0"/>
                    <a:t>3</a:t>
                  </a:r>
                  <a:r>
                    <a:rPr kumimoji="1" lang="en-US" altLang="ja-JP" sz="2400" dirty="0" smtClean="0"/>
                    <a:t>, 3, 0)</a:t>
                  </a:r>
                  <a:endParaRPr kumimoji="1" lang="en-US" altLang="ja-JP" sz="24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04459" y="5127575"/>
                  <a:ext cx="3612246" cy="461665"/>
                </a:xfrm>
                <a:prstGeom prst="rect">
                  <a:avLst/>
                </a:prstGeom>
                <a:blipFill rotWithShape="1">
                  <a:blip r:embed="rId10"/>
                  <a:stretch>
                    <a:fillRect l="-2534" t="-10667" r="-2534" b="-30667"/>
                  </a:stretch>
                </a:blipFill>
              </p:spPr>
              <p:txBody>
                <a:bodyPr/>
                <a:lstStyle/>
                <a:p>
                  <a:r>
                    <a:rPr lang="ja-JP" altLang="en-US">
                      <a:noFill/>
                    </a:rPr>
                    <a:t> </a:t>
                  </a:r>
                </a:p>
              </p:txBody>
            </p:sp>
          </mc:Fallback>
        </mc:AlternateContent>
        <p:sp>
          <p:nvSpPr>
            <p:cNvPr id="17" name="下矢印 16"/>
            <p:cNvSpPr/>
            <p:nvPr/>
          </p:nvSpPr>
          <p:spPr>
            <a:xfrm>
              <a:off x="2117805" y="4653136"/>
              <a:ext cx="432048" cy="432048"/>
            </a:xfrm>
            <a:prstGeom prst="down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円/楕円 40"/>
          <p:cNvSpPr>
            <a:spLocks/>
          </p:cNvSpPr>
          <p:nvPr/>
        </p:nvSpPr>
        <p:spPr>
          <a:xfrm>
            <a:off x="5476386"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a:spLocks/>
          </p:cNvSpPr>
          <p:nvPr/>
        </p:nvSpPr>
        <p:spPr>
          <a:xfrm>
            <a:off x="5971320"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6466254"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a:spLocks/>
          </p:cNvSpPr>
          <p:nvPr/>
        </p:nvSpPr>
        <p:spPr>
          <a:xfrm>
            <a:off x="6961188"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p:cNvSpPr>
          <p:nvPr/>
        </p:nvSpPr>
        <p:spPr>
          <a:xfrm>
            <a:off x="7456122"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7951056"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a:spLocks/>
          </p:cNvSpPr>
          <p:nvPr/>
        </p:nvSpPr>
        <p:spPr>
          <a:xfrm>
            <a:off x="6561496" y="167380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a:spLocks/>
          </p:cNvSpPr>
          <p:nvPr/>
        </p:nvSpPr>
        <p:spPr>
          <a:xfrm>
            <a:off x="6713721" y="4689688"/>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323847" y="4077072"/>
            <a:ext cx="3973471" cy="461665"/>
          </a:xfrm>
          <a:prstGeom prst="rect">
            <a:avLst/>
          </a:prstGeom>
          <a:noFill/>
        </p:spPr>
        <p:txBody>
          <a:bodyPr wrap="square" rtlCol="0">
            <a:spAutoFit/>
          </a:bodyPr>
          <a:lstStyle/>
          <a:p>
            <a:pPr algn="ctr"/>
            <a:r>
              <a:rPr kumimoji="1" lang="en-US" altLang="ja-JP" sz="2400" dirty="0" smtClean="0"/>
              <a:t>(B, R, T, L) = (13, </a:t>
            </a:r>
            <a:r>
              <a:rPr kumimoji="1" lang="en-US" altLang="ja-JP" sz="2400" dirty="0"/>
              <a:t>5</a:t>
            </a:r>
            <a:r>
              <a:rPr kumimoji="1" lang="en-US" altLang="ja-JP" sz="2400" dirty="0" smtClean="0"/>
              <a:t>, 4, 4)</a:t>
            </a:r>
            <a:endParaRPr kumimoji="1" lang="en-US" altLang="ja-JP" sz="2400" dirty="0"/>
          </a:p>
        </p:txBody>
      </p:sp>
      <p:pic>
        <p:nvPicPr>
          <p:cNvPr id="6" name="オーディオ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3595255451"/>
      </p:ext>
    </p:extLst>
  </p:cSld>
  <p:clrMapOvr>
    <a:masterClrMapping/>
  </p:clrMapOvr>
  <mc:AlternateContent xmlns:mc="http://schemas.openxmlformats.org/markup-compatibility/2006" xmlns:p14="http://schemas.microsoft.com/office/powerpoint/2010/main">
    <mc:Choice Requires="p14">
      <p:transition spd="slow" p14:dur="2000" advTm="2657"/>
    </mc:Choice>
    <mc:Fallback xmlns="">
      <p:transition spd="slow" advTm="2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パターンのパラメタの計算</a:t>
            </a:r>
            <a:endParaRPr lang="ja-JP" altLang="en-US" dirty="0"/>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pPr/>
              <a:t>33</a:t>
            </a:fld>
            <a:endParaRPr lang="en-US"/>
          </a:p>
        </p:txBody>
      </p:sp>
      <p:sp>
        <p:nvSpPr>
          <p:cNvPr id="76" name="フリーフォーム 75"/>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solidFill>
            <a:schemeClr val="bg2"/>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フリーフォーム 79"/>
          <p:cNvSpPr/>
          <p:nvPr/>
        </p:nvSpPr>
        <p:spPr>
          <a:xfrm>
            <a:off x="5024631" y="1726141"/>
            <a:ext cx="3227281" cy="3024505"/>
          </a:xfrm>
          <a:custGeom>
            <a:avLst/>
            <a:gdLst>
              <a:gd name="connsiteX0" fmla="*/ 16934 w 3153834"/>
              <a:gd name="connsiteY0" fmla="*/ 25400 h 3056467"/>
              <a:gd name="connsiteX1" fmla="*/ 0 w 3153834"/>
              <a:gd name="connsiteY1" fmla="*/ 3056467 h 3056467"/>
              <a:gd name="connsiteX2" fmla="*/ 3149600 w 3153834"/>
              <a:gd name="connsiteY2" fmla="*/ 3048000 h 3056467"/>
              <a:gd name="connsiteX3" fmla="*/ 3153834 w 3153834"/>
              <a:gd name="connsiteY3" fmla="*/ 0 h 3056467"/>
              <a:gd name="connsiteX4" fmla="*/ 16934 w 3153834"/>
              <a:gd name="connsiteY4" fmla="*/ 25400 h 3056467"/>
              <a:gd name="connsiteX0" fmla="*/ 16934 w 3626274"/>
              <a:gd name="connsiteY0" fmla="*/ 254000 h 3285067"/>
              <a:gd name="connsiteX1" fmla="*/ 0 w 3626274"/>
              <a:gd name="connsiteY1" fmla="*/ 3285067 h 3285067"/>
              <a:gd name="connsiteX2" fmla="*/ 3149600 w 3626274"/>
              <a:gd name="connsiteY2" fmla="*/ 3276600 h 3285067"/>
              <a:gd name="connsiteX3" fmla="*/ 3626274 w 3626274"/>
              <a:gd name="connsiteY3" fmla="*/ 0 h 3285067"/>
              <a:gd name="connsiteX4" fmla="*/ 16934 w 3626274"/>
              <a:gd name="connsiteY4" fmla="*/ 254000 h 328506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3230034"/>
              <a:gd name="connsiteY0" fmla="*/ 20320 h 3051387"/>
              <a:gd name="connsiteX1" fmla="*/ 0 w 3230034"/>
              <a:gd name="connsiteY1" fmla="*/ 3051387 h 3051387"/>
              <a:gd name="connsiteX2" fmla="*/ 3149600 w 3230034"/>
              <a:gd name="connsiteY2" fmla="*/ 3042920 h 3051387"/>
              <a:gd name="connsiteX3" fmla="*/ 3230034 w 3230034"/>
              <a:gd name="connsiteY3" fmla="*/ 0 h 3051387"/>
              <a:gd name="connsiteX4" fmla="*/ 16934 w 3230034"/>
              <a:gd name="connsiteY4" fmla="*/ 20320 h 3051387"/>
              <a:gd name="connsiteX0" fmla="*/ 16934 w 4028441"/>
              <a:gd name="connsiteY0" fmla="*/ 20320 h 3051387"/>
              <a:gd name="connsiteX1" fmla="*/ 0 w 4028441"/>
              <a:gd name="connsiteY1" fmla="*/ 3051387 h 3051387"/>
              <a:gd name="connsiteX2" fmla="*/ 4028440 w 4028441"/>
              <a:gd name="connsiteY2" fmla="*/ 3007360 h 3051387"/>
              <a:gd name="connsiteX3" fmla="*/ 3230034 w 4028441"/>
              <a:gd name="connsiteY3" fmla="*/ 0 h 3051387"/>
              <a:gd name="connsiteX4" fmla="*/ 16934 w 4028441"/>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4028440"/>
              <a:gd name="connsiteY0" fmla="*/ 20320 h 3051387"/>
              <a:gd name="connsiteX1" fmla="*/ 0 w 4028440"/>
              <a:gd name="connsiteY1" fmla="*/ 3051387 h 3051387"/>
              <a:gd name="connsiteX2" fmla="*/ 4028440 w 4028440"/>
              <a:gd name="connsiteY2" fmla="*/ 3007360 h 3051387"/>
              <a:gd name="connsiteX3" fmla="*/ 3230034 w 4028440"/>
              <a:gd name="connsiteY3" fmla="*/ 0 h 3051387"/>
              <a:gd name="connsiteX4" fmla="*/ 16934 w 4028440"/>
              <a:gd name="connsiteY4" fmla="*/ 20320 h 3051387"/>
              <a:gd name="connsiteX0" fmla="*/ 16934 w 3256280"/>
              <a:gd name="connsiteY0" fmla="*/ 20320 h 3051387"/>
              <a:gd name="connsiteX1" fmla="*/ 0 w 3256280"/>
              <a:gd name="connsiteY1" fmla="*/ 3051387 h 3051387"/>
              <a:gd name="connsiteX2" fmla="*/ 3256280 w 3256280"/>
              <a:gd name="connsiteY2" fmla="*/ 3032760 h 3051387"/>
              <a:gd name="connsiteX3" fmla="*/ 3230034 w 3256280"/>
              <a:gd name="connsiteY3" fmla="*/ 0 h 3051387"/>
              <a:gd name="connsiteX4" fmla="*/ 16934 w 3256280"/>
              <a:gd name="connsiteY4" fmla="*/ 20320 h 305138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794174 w 3256280"/>
              <a:gd name="connsiteY0" fmla="*/ 0 h 3452707"/>
              <a:gd name="connsiteX1" fmla="*/ 0 w 3256280"/>
              <a:gd name="connsiteY1" fmla="*/ 3452707 h 3452707"/>
              <a:gd name="connsiteX2" fmla="*/ 3256280 w 3256280"/>
              <a:gd name="connsiteY2" fmla="*/ 3434080 h 3452707"/>
              <a:gd name="connsiteX3" fmla="*/ 3230034 w 3256280"/>
              <a:gd name="connsiteY3" fmla="*/ 401320 h 3452707"/>
              <a:gd name="connsiteX4" fmla="*/ 794174 w 3256280"/>
              <a:gd name="connsiteY4" fmla="*/ 0 h 3452707"/>
              <a:gd name="connsiteX0" fmla="*/ 164254 w 2626360"/>
              <a:gd name="connsiteY0" fmla="*/ 0 h 3793067"/>
              <a:gd name="connsiteX1" fmla="*/ 0 w 2626360"/>
              <a:gd name="connsiteY1" fmla="*/ 3793067 h 3793067"/>
              <a:gd name="connsiteX2" fmla="*/ 2626360 w 2626360"/>
              <a:gd name="connsiteY2" fmla="*/ 3434080 h 3793067"/>
              <a:gd name="connsiteX3" fmla="*/ 2600114 w 2626360"/>
              <a:gd name="connsiteY3" fmla="*/ 401320 h 3793067"/>
              <a:gd name="connsiteX4" fmla="*/ 164254 w 2626360"/>
              <a:gd name="connsiteY4" fmla="*/ 0 h 3793067"/>
              <a:gd name="connsiteX0" fmla="*/ 753534 w 3215640"/>
              <a:gd name="connsiteY0" fmla="*/ 0 h 3434080"/>
              <a:gd name="connsiteX1" fmla="*/ 0 w 3215640"/>
              <a:gd name="connsiteY1" fmla="*/ 3427307 h 3434080"/>
              <a:gd name="connsiteX2" fmla="*/ 3215640 w 3215640"/>
              <a:gd name="connsiteY2" fmla="*/ 3434080 h 3434080"/>
              <a:gd name="connsiteX3" fmla="*/ 3189394 w 3215640"/>
              <a:gd name="connsiteY3" fmla="*/ 401320 h 3434080"/>
              <a:gd name="connsiteX4" fmla="*/ 753534 w 3215640"/>
              <a:gd name="connsiteY4" fmla="*/ 0 h 3434080"/>
              <a:gd name="connsiteX0" fmla="*/ 0 w 3227281"/>
              <a:gd name="connsiteY0" fmla="*/ 8255 h 3032760"/>
              <a:gd name="connsiteX1" fmla="*/ 11641 w 3227281"/>
              <a:gd name="connsiteY1" fmla="*/ 3025987 h 3032760"/>
              <a:gd name="connsiteX2" fmla="*/ 3227281 w 3227281"/>
              <a:gd name="connsiteY2" fmla="*/ 3032760 h 3032760"/>
              <a:gd name="connsiteX3" fmla="*/ 3201035 w 3227281"/>
              <a:gd name="connsiteY3" fmla="*/ 0 h 3032760"/>
              <a:gd name="connsiteX4" fmla="*/ 0 w 3227281"/>
              <a:gd name="connsiteY4" fmla="*/ 8255 h 3032760"/>
              <a:gd name="connsiteX0" fmla="*/ 0 w 3227281"/>
              <a:gd name="connsiteY0" fmla="*/ 0 h 3024505"/>
              <a:gd name="connsiteX1" fmla="*/ 11641 w 3227281"/>
              <a:gd name="connsiteY1" fmla="*/ 3017732 h 3024505"/>
              <a:gd name="connsiteX2" fmla="*/ 3227281 w 3227281"/>
              <a:gd name="connsiteY2" fmla="*/ 3024505 h 3024505"/>
              <a:gd name="connsiteX3" fmla="*/ 3207385 w 3227281"/>
              <a:gd name="connsiteY3" fmla="*/ 10795 h 3024505"/>
              <a:gd name="connsiteX4" fmla="*/ 0 w 3227281"/>
              <a:gd name="connsiteY4" fmla="*/ 0 h 30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281" h="3024505">
                <a:moveTo>
                  <a:pt x="0" y="0"/>
                </a:moveTo>
                <a:cubicBezTo>
                  <a:pt x="3880" y="1005911"/>
                  <a:pt x="7761" y="2011821"/>
                  <a:pt x="11641" y="3017732"/>
                </a:cubicBezTo>
                <a:lnTo>
                  <a:pt x="3227281" y="3024505"/>
                </a:lnTo>
                <a:lnTo>
                  <a:pt x="3207385" y="10795"/>
                </a:lnTo>
                <a:lnTo>
                  <a:pt x="0" y="0"/>
                </a:lnTo>
                <a:close/>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a:spLocks/>
          </p:cNvSpPr>
          <p:nvPr/>
        </p:nvSpPr>
        <p:spPr>
          <a:xfrm>
            <a:off x="8179110" y="168610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a:spLocks/>
          </p:cNvSpPr>
          <p:nvPr/>
        </p:nvSpPr>
        <p:spPr>
          <a:xfrm>
            <a:off x="4969280" y="1673801"/>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p:cNvSpPr>
          <p:nvPr/>
        </p:nvSpPr>
        <p:spPr>
          <a:xfrm>
            <a:off x="4981452" y="468968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8198524" y="470080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6211108" y="4797152"/>
            <a:ext cx="862584" cy="461665"/>
          </a:xfrm>
          <a:prstGeom prst="rect">
            <a:avLst/>
          </a:prstGeom>
          <a:solidFill>
            <a:schemeClr val="bg1"/>
          </a:solidFill>
        </p:spPr>
        <p:txBody>
          <a:bodyPr wrap="square" rtlCol="0">
            <a:spAutoFit/>
          </a:bodyPr>
          <a:lstStyle/>
          <a:p>
            <a:pPr algn="ctr"/>
            <a:r>
              <a:rPr kumimoji="1" lang="en-US" altLang="ja-JP" sz="2400" dirty="0" smtClean="0">
                <a:solidFill>
                  <a:srgbClr val="FF0000"/>
                </a:solidFill>
              </a:rPr>
              <a:t>B=15</a:t>
            </a:r>
            <a:endParaRPr kumimoji="1" lang="ja-JP" altLang="en-US" sz="2400" dirty="0">
              <a:solidFill>
                <a:srgbClr val="FF0000"/>
              </a:solidFill>
            </a:endParaRPr>
          </a:p>
        </p:txBody>
      </p:sp>
      <p:sp>
        <p:nvSpPr>
          <p:cNvPr id="4" name="テキスト ボックス 3"/>
          <p:cNvSpPr txBox="1"/>
          <p:nvPr/>
        </p:nvSpPr>
        <p:spPr>
          <a:xfrm>
            <a:off x="4283968" y="3010207"/>
            <a:ext cx="712879" cy="461665"/>
          </a:xfrm>
          <a:prstGeom prst="rect">
            <a:avLst/>
          </a:prstGeom>
          <a:noFill/>
        </p:spPr>
        <p:txBody>
          <a:bodyPr wrap="square" rtlCol="0">
            <a:spAutoFit/>
          </a:bodyPr>
          <a:lstStyle/>
          <a:p>
            <a:pPr algn="ctr"/>
            <a:r>
              <a:rPr kumimoji="1" lang="en-US" altLang="ja-JP" sz="2400" smtClean="0"/>
              <a:t>L=4</a:t>
            </a:r>
            <a:endParaRPr kumimoji="1" lang="ja-JP" altLang="en-US" sz="2400" dirty="0"/>
          </a:p>
        </p:txBody>
      </p:sp>
      <p:sp>
        <p:nvSpPr>
          <p:cNvPr id="70" name="テキスト ボックス 69"/>
          <p:cNvSpPr txBox="1"/>
          <p:nvPr/>
        </p:nvSpPr>
        <p:spPr>
          <a:xfrm>
            <a:off x="8251609" y="3010207"/>
            <a:ext cx="712879" cy="461665"/>
          </a:xfrm>
          <a:prstGeom prst="rect">
            <a:avLst/>
          </a:prstGeom>
          <a:noFill/>
        </p:spPr>
        <p:txBody>
          <a:bodyPr wrap="square" rtlCol="0">
            <a:spAutoFit/>
          </a:bodyPr>
          <a:lstStyle/>
          <a:p>
            <a:pPr algn="ctr"/>
            <a:r>
              <a:rPr kumimoji="1" lang="en-US" altLang="ja-JP" sz="2400" dirty="0" smtClean="0"/>
              <a:t>R=5</a:t>
            </a:r>
            <a:endParaRPr kumimoji="1" lang="ja-JP" altLang="en-US" sz="2400" dirty="0"/>
          </a:p>
        </p:txBody>
      </p:sp>
      <p:sp>
        <p:nvSpPr>
          <p:cNvPr id="71" name="テキスト ボックス 70"/>
          <p:cNvSpPr txBox="1"/>
          <p:nvPr/>
        </p:nvSpPr>
        <p:spPr>
          <a:xfrm>
            <a:off x="6225586" y="1231847"/>
            <a:ext cx="784167" cy="461665"/>
          </a:xfrm>
          <a:prstGeom prst="rect">
            <a:avLst/>
          </a:prstGeom>
          <a:noFill/>
        </p:spPr>
        <p:txBody>
          <a:bodyPr wrap="square" rtlCol="0">
            <a:spAutoFit/>
          </a:bodyPr>
          <a:lstStyle/>
          <a:p>
            <a:pPr algn="ctr"/>
            <a:r>
              <a:rPr kumimoji="1" lang="en-US" altLang="ja-JP" sz="2400" dirty="0" smtClean="0"/>
              <a:t>T=4</a:t>
            </a:r>
            <a:endParaRPr kumimoji="1" lang="ja-JP" altLang="en-US" sz="2400" dirty="0"/>
          </a:p>
        </p:txBody>
      </p:sp>
      <p:sp>
        <p:nvSpPr>
          <p:cNvPr id="77" name="円/楕円 76"/>
          <p:cNvSpPr>
            <a:spLocks/>
          </p:cNvSpPr>
          <p:nvPr/>
        </p:nvSpPr>
        <p:spPr>
          <a:xfrm>
            <a:off x="5771738"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p:cNvSpPr>
            <a:spLocks/>
          </p:cNvSpPr>
          <p:nvPr/>
        </p:nvSpPr>
        <p:spPr>
          <a:xfrm>
            <a:off x="6574196"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86"/>
          <p:cNvSpPr>
            <a:spLocks/>
          </p:cNvSpPr>
          <p:nvPr/>
        </p:nvSpPr>
        <p:spPr>
          <a:xfrm>
            <a:off x="7376653" y="167380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a:spLocks/>
          </p:cNvSpPr>
          <p:nvPr/>
        </p:nvSpPr>
        <p:spPr>
          <a:xfrm>
            <a:off x="4969280" y="242777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a:spLocks/>
          </p:cNvSpPr>
          <p:nvPr/>
        </p:nvSpPr>
        <p:spPr>
          <a:xfrm>
            <a:off x="4969280" y="318174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p:cNvSpPr>
            <a:spLocks/>
          </p:cNvSpPr>
          <p:nvPr/>
        </p:nvSpPr>
        <p:spPr>
          <a:xfrm>
            <a:off x="4986212" y="394841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p:cNvSpPr>
            <a:spLocks/>
          </p:cNvSpPr>
          <p:nvPr/>
        </p:nvSpPr>
        <p:spPr>
          <a:xfrm>
            <a:off x="8179110" y="2891985"/>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a:spLocks/>
          </p:cNvSpPr>
          <p:nvPr/>
        </p:nvSpPr>
        <p:spPr>
          <a:xfrm>
            <a:off x="8196042" y="34949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a:spLocks/>
          </p:cNvSpPr>
          <p:nvPr/>
        </p:nvSpPr>
        <p:spPr>
          <a:xfrm>
            <a:off x="8196042" y="409786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円/楕円 110"/>
          <p:cNvSpPr>
            <a:spLocks/>
          </p:cNvSpPr>
          <p:nvPr/>
        </p:nvSpPr>
        <p:spPr>
          <a:xfrm>
            <a:off x="8179110" y="228904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a:spLocks/>
          </p:cNvSpPr>
          <p:nvPr/>
        </p:nvSpPr>
        <p:spPr>
          <a:xfrm>
            <a:off x="5195923"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a:spLocks/>
          </p:cNvSpPr>
          <p:nvPr/>
        </p:nvSpPr>
        <p:spPr>
          <a:xfrm>
            <a:off x="5839336"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円/楕円 120"/>
          <p:cNvSpPr>
            <a:spLocks/>
          </p:cNvSpPr>
          <p:nvPr/>
        </p:nvSpPr>
        <p:spPr>
          <a:xfrm>
            <a:off x="6482749"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a:spLocks/>
          </p:cNvSpPr>
          <p:nvPr/>
        </p:nvSpPr>
        <p:spPr>
          <a:xfrm>
            <a:off x="6911691"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p:cNvSpPr>
          <p:nvPr/>
        </p:nvSpPr>
        <p:spPr>
          <a:xfrm>
            <a:off x="7340633"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p:cNvSpPr>
          <p:nvPr/>
        </p:nvSpPr>
        <p:spPr>
          <a:xfrm>
            <a:off x="7769575"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p:cNvGrpSpPr/>
          <p:nvPr/>
        </p:nvGrpSpPr>
        <p:grpSpPr>
          <a:xfrm>
            <a:off x="457200" y="1354706"/>
            <a:ext cx="3356182" cy="2674602"/>
            <a:chOff x="611560" y="1252923"/>
            <a:chExt cx="3356182" cy="2674602"/>
          </a:xfrm>
        </p:grpSpPr>
        <p:sp>
          <p:nvSpPr>
            <p:cNvPr id="65" name="正方形/長方形 64"/>
            <p:cNvSpPr/>
            <p:nvPr/>
          </p:nvSpPr>
          <p:spPr>
            <a:xfrm>
              <a:off x="611560" y="1252923"/>
              <a:ext cx="3356181" cy="2674602"/>
            </a:xfrm>
            <a:prstGeom prst="rect">
              <a:avLst/>
            </a:prstGeom>
            <a:solidFill>
              <a:schemeClr val="accent5">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6" name="eq_B: 3+"/>
                <p:cNvSpPr txBox="1"/>
                <p:nvPr/>
              </p:nvSpPr>
              <p:spPr>
                <a:xfrm>
                  <a:off x="611562" y="1252923"/>
                  <a:ext cx="3356180" cy="461665"/>
                </a:xfrm>
                <a:prstGeom prst="rect">
                  <a:avLst/>
                </a:prstGeom>
                <a:noFill/>
              </p:spPr>
              <p:txBody>
                <a:bodyPr wrap="square" rtlCol="0">
                  <a:spAutoFit/>
                </a:bodyPr>
                <a:lstStyle/>
                <a:p>
                  <a14:m>
                    <m:oMath xmlns:m="http://schemas.openxmlformats.org/officeDocument/2006/math">
                      <m:r>
                        <a:rPr kumimoji="1" lang="en-US" altLang="ja-JP" sz="2400" i="1" smtClean="0">
                          <a:latin typeface="Cambria Math"/>
                        </a:rPr>
                        <m:t>𝛼</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6" name="eq_B: 3+"/>
                <p:cNvSpPr txBox="1">
                  <a:spLocks noRot="1" noChangeAspect="1" noMove="1" noResize="1" noEditPoints="1" noAdjustHandles="1" noChangeArrowheads="1" noChangeShapeType="1" noTextEdit="1"/>
                </p:cNvSpPr>
                <p:nvPr/>
              </p:nvSpPr>
              <p:spPr>
                <a:xfrm>
                  <a:off x="611562" y="1252923"/>
                  <a:ext cx="3356180" cy="461665"/>
                </a:xfrm>
                <a:prstGeom prst="rect">
                  <a:avLst/>
                </a:prstGeom>
                <a:blipFill rotWithShape="1">
                  <a:blip r:embed="rId6"/>
                  <a:stretch>
                    <a:fillRect t="-10526" r="-1815"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eq_B: 3+"/>
                <p:cNvSpPr txBox="1"/>
                <p:nvPr/>
              </p:nvSpPr>
              <p:spPr>
                <a:xfrm>
                  <a:off x="611562" y="1976320"/>
                  <a:ext cx="3356180"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67" name="eq_B: 3+"/>
                <p:cNvSpPr txBox="1">
                  <a:spLocks noRot="1" noChangeAspect="1" noMove="1" noResize="1" noEditPoints="1" noAdjustHandles="1" noChangeArrowheads="1" noChangeShapeType="1" noTextEdit="1"/>
                </p:cNvSpPr>
                <p:nvPr/>
              </p:nvSpPr>
              <p:spPr>
                <a:xfrm>
                  <a:off x="611562" y="1976320"/>
                  <a:ext cx="3356180" cy="461665"/>
                </a:xfrm>
                <a:prstGeom prst="rect">
                  <a:avLst/>
                </a:prstGeom>
                <a:blipFill rotWithShape="1">
                  <a:blip r:embed="rId7"/>
                  <a:stretch>
                    <a:fillRect l="-1452" t="-10526" r="-1996"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eq_B: 3+"/>
                <p:cNvSpPr txBox="1"/>
                <p:nvPr/>
              </p:nvSpPr>
              <p:spPr>
                <a:xfrm>
                  <a:off x="611561" y="2699717"/>
                  <a:ext cx="2736304"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a14:m>
                  <a:r>
                    <a:rPr kumimoji="1" lang="en-US" altLang="ja-JP" sz="2400" dirty="0" smtClean="0"/>
                    <a:t> = T – 1</a:t>
                  </a:r>
                </a:p>
              </p:txBody>
            </p:sp>
          </mc:Choice>
          <mc:Fallback xmlns="">
            <p:sp>
              <p:nvSpPr>
                <p:cNvPr id="68" name="eq_B: 3+"/>
                <p:cNvSpPr txBox="1">
                  <a:spLocks noRot="1" noChangeAspect="1" noMove="1" noResize="1" noEditPoints="1" noAdjustHandles="1" noChangeArrowheads="1" noChangeShapeType="1" noTextEdit="1"/>
                </p:cNvSpPr>
                <p:nvPr/>
              </p:nvSpPr>
              <p:spPr>
                <a:xfrm>
                  <a:off x="611561" y="2699717"/>
                  <a:ext cx="2736304" cy="461665"/>
                </a:xfrm>
                <a:prstGeom prst="rect">
                  <a:avLst/>
                </a:prstGeom>
                <a:blipFill rotWithShape="1">
                  <a:blip r:embed="rId8"/>
                  <a:stretch>
                    <a:fillRect l="-445" t="-10667" b="-3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eq_B: 3+"/>
                <p:cNvSpPr txBox="1"/>
                <p:nvPr/>
              </p:nvSpPr>
              <p:spPr>
                <a:xfrm>
                  <a:off x="611563" y="3423115"/>
                  <a:ext cx="3356178"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a14:m>
                  <a:r>
                    <a:rPr kumimoji="1" lang="en-US" altLang="ja-JP" sz="2400" dirty="0" smtClean="0"/>
                    <a:t> = ½ (–B + R + T + L)</a:t>
                  </a:r>
                </a:p>
              </p:txBody>
            </p:sp>
          </mc:Choice>
          <mc:Fallback xmlns="">
            <p:sp>
              <p:nvSpPr>
                <p:cNvPr id="69" name="eq_B: 3+"/>
                <p:cNvSpPr txBox="1">
                  <a:spLocks noRot="1" noChangeAspect="1" noMove="1" noResize="1" noEditPoints="1" noAdjustHandles="1" noChangeArrowheads="1" noChangeShapeType="1" noTextEdit="1"/>
                </p:cNvSpPr>
                <p:nvPr/>
              </p:nvSpPr>
              <p:spPr>
                <a:xfrm>
                  <a:off x="611563" y="3423115"/>
                  <a:ext cx="3356178" cy="461665"/>
                </a:xfrm>
                <a:prstGeom prst="rect">
                  <a:avLst/>
                </a:prstGeom>
                <a:blipFill rotWithShape="1">
                  <a:blip r:embed="rId9"/>
                  <a:stretch>
                    <a:fillRect l="-363" t="-10526" b="-28947"/>
                  </a:stretch>
                </a:blipFill>
              </p:spPr>
              <p:txBody>
                <a:bodyPr/>
                <a:lstStyle/>
                <a:p>
                  <a:r>
                    <a:rPr lang="ja-JP" altLang="en-US">
                      <a:noFill/>
                    </a:rPr>
                    <a:t> </a:t>
                  </a:r>
                </a:p>
              </p:txBody>
            </p:sp>
          </mc:Fallback>
        </mc:AlternateContent>
      </p:grpSp>
      <p:grpSp>
        <p:nvGrpSpPr>
          <p:cNvPr id="19" name="グループ化 18"/>
          <p:cNvGrpSpPr/>
          <p:nvPr/>
        </p:nvGrpSpPr>
        <p:grpSpPr>
          <a:xfrm>
            <a:off x="382505" y="4581128"/>
            <a:ext cx="3973471" cy="936104"/>
            <a:chOff x="382505" y="4653136"/>
            <a:chExt cx="3973471" cy="936104"/>
          </a:xfrm>
        </p:grpSpPr>
        <mc:AlternateContent xmlns:mc="http://schemas.openxmlformats.org/markup-compatibility/2006" xmlns:a14="http://schemas.microsoft.com/office/drawing/2010/main">
          <mc:Choice Requires="a14">
            <p:sp>
              <p:nvSpPr>
                <p:cNvPr id="12" name="テキスト ボックス 11"/>
                <p:cNvSpPr txBox="1"/>
                <p:nvPr/>
              </p:nvSpPr>
              <p:spPr>
                <a:xfrm>
                  <a:off x="382505" y="5127575"/>
                  <a:ext cx="3973471" cy="461665"/>
                </a:xfrm>
                <a:prstGeom prst="rect">
                  <a:avLst/>
                </a:prstGeom>
                <a:noFill/>
              </p:spPr>
              <p:txBody>
                <a:bodyPr wrap="square" rtlCol="0">
                  <a:spAutoFit/>
                </a:bodyPr>
                <a:lstStyle/>
                <a:p>
                  <a:pPr algn="ctr"/>
                  <a:r>
                    <a:rPr kumimoji="1" lang="en-US" altLang="ja-JP" sz="2400" dirty="0" smtClean="0"/>
                    <a:t>(</a:t>
                  </a:r>
                  <a14:m>
                    <m:oMath xmlns:m="http://schemas.openxmlformats.org/officeDocument/2006/math">
                      <m:r>
                        <a:rPr kumimoji="1" lang="en-US" altLang="ja-JP" sz="2400" i="1" smtClean="0">
                          <a:solidFill>
                            <a:schemeClr val="tx1"/>
                          </a:solidFill>
                          <a:latin typeface="Cambria Math"/>
                        </a:rPr>
                        <m:t>𝛼</m:t>
                      </m:r>
                      <m:r>
                        <a:rPr kumimoji="1" lang="en-US" altLang="ja-JP" sz="2400" i="1" smtClean="0">
                          <a:solidFill>
                            <a:schemeClr val="tx1"/>
                          </a:solidFill>
                          <a:latin typeface="Cambria Math"/>
                        </a:rPr>
                        <m:t>, </m:t>
                      </m:r>
                      <m:r>
                        <a:rPr kumimoji="1" lang="en-US" altLang="ja-JP" sz="2400" i="1" smtClean="0">
                          <a:solidFill>
                            <a:schemeClr val="tx1"/>
                          </a:solidFill>
                          <a:latin typeface="Cambria Math"/>
                        </a:rPr>
                        <m:t>𝛽</m:t>
                      </m:r>
                      <m:r>
                        <a:rPr kumimoji="1" lang="en-US" altLang="ja-JP" sz="2400" i="1" smtClean="0">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𝑋</m:t>
                          </m:r>
                        </m:sub>
                      </m:sSub>
                      <m:r>
                        <a:rPr kumimoji="1" lang="en-US" altLang="ja-JP" sz="2400" i="1">
                          <a:solidFill>
                            <a:schemeClr val="tx1"/>
                          </a:solidFill>
                          <a:latin typeface="Cambria Math"/>
                        </a:rPr>
                        <m:t>, </m:t>
                      </m:r>
                      <m:sSub>
                        <m:sSubPr>
                          <m:ctrlPr>
                            <a:rPr kumimoji="1" lang="en-US" altLang="ja-JP" sz="2400" i="1">
                              <a:solidFill>
                                <a:schemeClr val="tx1"/>
                              </a:solidFill>
                              <a:latin typeface="Cambria Math"/>
                            </a:rPr>
                          </m:ctrlPr>
                        </m:sSubPr>
                        <m:e>
                          <m:r>
                            <a:rPr kumimoji="1" lang="en-US" altLang="ja-JP" sz="2400" i="1">
                              <a:solidFill>
                                <a:schemeClr val="tx1"/>
                              </a:solidFill>
                              <a:latin typeface="Cambria Math"/>
                            </a:rPr>
                            <m:t>𝑝</m:t>
                          </m:r>
                        </m:e>
                        <m:sub>
                          <m:r>
                            <a:rPr kumimoji="1" lang="en-US" altLang="ja-JP" sz="2400" i="1">
                              <a:solidFill>
                                <a:schemeClr val="tx1"/>
                              </a:solidFill>
                              <a:latin typeface="Cambria Math"/>
                            </a:rPr>
                            <m:t>𝑌</m:t>
                          </m:r>
                        </m:sub>
                      </m:sSub>
                    </m:oMath>
                  </a14:m>
                  <a:r>
                    <a:rPr kumimoji="1" lang="en-US" altLang="ja-JP" sz="2400" dirty="0" smtClean="0"/>
                    <a:t>) = (5, </a:t>
                  </a:r>
                  <a:r>
                    <a:rPr kumimoji="1" lang="en-US" altLang="ja-JP" sz="2400" dirty="0"/>
                    <a:t>4</a:t>
                  </a:r>
                  <a:r>
                    <a:rPr kumimoji="1" lang="en-US" altLang="ja-JP" sz="2400" dirty="0" smtClean="0"/>
                    <a:t>, 3, </a:t>
                  </a:r>
                  <a:r>
                    <a:rPr kumimoji="1" lang="en-US" altLang="ja-JP" sz="2400" b="1" dirty="0" smtClean="0">
                      <a:solidFill>
                        <a:srgbClr val="FF0000"/>
                      </a:solidFill>
                    </a:rPr>
                    <a:t>-1</a:t>
                  </a:r>
                  <a:r>
                    <a:rPr kumimoji="1" lang="en-US" altLang="ja-JP" sz="2400" dirty="0" smtClean="0"/>
                    <a:t>)</a:t>
                  </a:r>
                  <a:endParaRPr kumimoji="1" lang="en-US" altLang="ja-JP" sz="24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382505" y="5127575"/>
                  <a:ext cx="3973471" cy="461665"/>
                </a:xfrm>
                <a:prstGeom prst="rect">
                  <a:avLst/>
                </a:prstGeom>
                <a:blipFill rotWithShape="1">
                  <a:blip r:embed="rId10"/>
                  <a:stretch>
                    <a:fillRect t="-10667" b="-30667"/>
                  </a:stretch>
                </a:blipFill>
              </p:spPr>
              <p:txBody>
                <a:bodyPr/>
                <a:lstStyle/>
                <a:p>
                  <a:r>
                    <a:rPr lang="ja-JP" altLang="en-US">
                      <a:noFill/>
                    </a:rPr>
                    <a:t> </a:t>
                  </a:r>
                </a:p>
              </p:txBody>
            </p:sp>
          </mc:Fallback>
        </mc:AlternateContent>
        <p:sp>
          <p:nvSpPr>
            <p:cNvPr id="17" name="下矢印 16"/>
            <p:cNvSpPr/>
            <p:nvPr/>
          </p:nvSpPr>
          <p:spPr>
            <a:xfrm>
              <a:off x="2117805" y="4653136"/>
              <a:ext cx="432048" cy="432048"/>
            </a:xfrm>
            <a:prstGeom prst="down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円/楕円 39"/>
          <p:cNvSpPr>
            <a:spLocks/>
          </p:cNvSpPr>
          <p:nvPr/>
        </p:nvSpPr>
        <p:spPr>
          <a:xfrm>
            <a:off x="5410394"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a:spLocks/>
          </p:cNvSpPr>
          <p:nvPr/>
        </p:nvSpPr>
        <p:spPr>
          <a:xfrm>
            <a:off x="6053807"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a:spLocks/>
          </p:cNvSpPr>
          <p:nvPr/>
        </p:nvSpPr>
        <p:spPr>
          <a:xfrm>
            <a:off x="6697220"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7126162"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a:spLocks/>
          </p:cNvSpPr>
          <p:nvPr/>
        </p:nvSpPr>
        <p:spPr>
          <a:xfrm>
            <a:off x="7555104"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p:cNvSpPr>
          <p:nvPr/>
        </p:nvSpPr>
        <p:spPr>
          <a:xfrm>
            <a:off x="7984046"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5624865"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a:spLocks/>
          </p:cNvSpPr>
          <p:nvPr/>
        </p:nvSpPr>
        <p:spPr>
          <a:xfrm>
            <a:off x="6268278" y="468968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禁止 47"/>
          <p:cNvSpPr/>
          <p:nvPr/>
        </p:nvSpPr>
        <p:spPr>
          <a:xfrm>
            <a:off x="5522147" y="2122269"/>
            <a:ext cx="2232248" cy="2232248"/>
          </a:xfrm>
          <a:prstGeom prst="noSmoking">
            <a:avLst>
              <a:gd name="adj" fmla="val 11064"/>
            </a:avLst>
          </a:prstGeom>
          <a:solidFill>
            <a:srgbClr val="FF0000"/>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p:cNvSpPr txBox="1"/>
          <p:nvPr/>
        </p:nvSpPr>
        <p:spPr>
          <a:xfrm>
            <a:off x="4499992" y="5642084"/>
            <a:ext cx="4536504" cy="523220"/>
          </a:xfrm>
          <a:prstGeom prst="rect">
            <a:avLst/>
          </a:prstGeom>
          <a:noFill/>
        </p:spPr>
        <p:txBody>
          <a:bodyPr wrap="square" rtlCol="0">
            <a:spAutoFit/>
          </a:bodyPr>
          <a:lstStyle/>
          <a:p>
            <a:r>
              <a:rPr kumimoji="1" lang="en-US" altLang="ja-JP" sz="2800" dirty="0" smtClean="0">
                <a:sym typeface="Wingdings" pitchFamily="2" charset="2"/>
              </a:rPr>
              <a:t> </a:t>
            </a:r>
            <a:r>
              <a:rPr kumimoji="1" lang="ja-JP" altLang="en-US" sz="2800" dirty="0" smtClean="0">
                <a:sym typeface="Wingdings" pitchFamily="2" charset="2"/>
              </a:rPr>
              <a:t>別のパターンが必要</a:t>
            </a:r>
            <a:r>
              <a:rPr kumimoji="1" lang="ja-JP" altLang="en-US" sz="2800" dirty="0">
                <a:sym typeface="Wingdings" pitchFamily="2" charset="2"/>
              </a:rPr>
              <a:t>！</a:t>
            </a:r>
            <a:endParaRPr kumimoji="1" lang="ja-JP" altLang="en-US" sz="2800" dirty="0"/>
          </a:p>
        </p:txBody>
      </p:sp>
      <p:sp>
        <p:nvSpPr>
          <p:cNvPr id="49" name="テキスト ボックス 48"/>
          <p:cNvSpPr txBox="1"/>
          <p:nvPr/>
        </p:nvSpPr>
        <p:spPr>
          <a:xfrm>
            <a:off x="323847" y="4077072"/>
            <a:ext cx="3973471" cy="461665"/>
          </a:xfrm>
          <a:prstGeom prst="rect">
            <a:avLst/>
          </a:prstGeom>
          <a:noFill/>
        </p:spPr>
        <p:txBody>
          <a:bodyPr wrap="square" rtlCol="0">
            <a:spAutoFit/>
          </a:bodyPr>
          <a:lstStyle/>
          <a:p>
            <a:pPr algn="ctr"/>
            <a:r>
              <a:rPr kumimoji="1" lang="en-US" altLang="ja-JP" sz="2400" dirty="0" smtClean="0"/>
              <a:t>(B, R, T, L) = (15, </a:t>
            </a:r>
            <a:r>
              <a:rPr kumimoji="1" lang="en-US" altLang="ja-JP" sz="2400" dirty="0"/>
              <a:t>5</a:t>
            </a:r>
            <a:r>
              <a:rPr kumimoji="1" lang="en-US" altLang="ja-JP" sz="2400" dirty="0" smtClean="0"/>
              <a:t>, 4, 4)</a:t>
            </a:r>
            <a:endParaRPr kumimoji="1" lang="en-US" altLang="ja-JP" sz="2400" dirty="0"/>
          </a:p>
        </p:txBody>
      </p:sp>
      <p:pic>
        <p:nvPicPr>
          <p:cNvPr id="7" name="オーディオ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4266962655"/>
      </p:ext>
    </p:extLst>
  </p:cSld>
  <p:clrMapOvr>
    <a:masterClrMapping/>
  </p:clrMapOvr>
  <mc:AlternateContent xmlns:mc="http://schemas.openxmlformats.org/markup-compatibility/2006" xmlns:p14="http://schemas.microsoft.com/office/powerpoint/2010/main">
    <mc:Choice Requires="p14">
      <p:transition spd="slow" p14:dur="2000" advTm="28037"/>
    </mc:Choice>
    <mc:Fallback xmlns="">
      <p:transition spd="slow" advTm="28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48"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パターンの一覧</a:t>
            </a:r>
            <a:endParaRPr kumimoji="1" lang="ja-JP" altLang="en-US" dirty="0"/>
          </a:p>
        </p:txBody>
      </p:sp>
      <p:grpSp>
        <p:nvGrpSpPr>
          <p:cNvPr id="123" name="グループ化 122"/>
          <p:cNvGrpSpPr/>
          <p:nvPr/>
        </p:nvGrpSpPr>
        <p:grpSpPr>
          <a:xfrm>
            <a:off x="5089605" y="1052736"/>
            <a:ext cx="2336471" cy="2401794"/>
            <a:chOff x="1250950" y="3604954"/>
            <a:chExt cx="2336471" cy="2401794"/>
          </a:xfrm>
        </p:grpSpPr>
        <p:sp>
          <p:nvSpPr>
            <p:cNvPr id="6" name="正方形/長方形 5"/>
            <p:cNvSpPr/>
            <p:nvPr/>
          </p:nvSpPr>
          <p:spPr>
            <a:xfrm>
              <a:off x="1570262" y="4011206"/>
              <a:ext cx="1657675" cy="1657675"/>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a:spLocks/>
            </p:cNvSpPr>
            <p:nvPr/>
          </p:nvSpPr>
          <p:spPr>
            <a:xfrm>
              <a:off x="1516262" y="561513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3173216" y="561513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1516262" y="395518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a:spLocks/>
            </p:cNvSpPr>
            <p:nvPr/>
          </p:nvSpPr>
          <p:spPr>
            <a:xfrm>
              <a:off x="2620898" y="5615137"/>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12" idx="3"/>
              <a:endCxn id="13" idx="7"/>
            </p:cNvCxnSpPr>
            <p:nvPr/>
          </p:nvCxnSpPr>
          <p:spPr>
            <a:xfrm flipH="1">
              <a:off x="2160764" y="4047366"/>
              <a:ext cx="1028268" cy="1583587"/>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円/楕円 11"/>
            <p:cNvSpPr>
              <a:spLocks/>
            </p:cNvSpPr>
            <p:nvPr/>
          </p:nvSpPr>
          <p:spPr>
            <a:xfrm>
              <a:off x="3173216" y="3955182"/>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a:spLocks/>
            </p:cNvSpPr>
            <p:nvPr/>
          </p:nvSpPr>
          <p:spPr>
            <a:xfrm>
              <a:off x="2068580" y="561513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412157" y="3604954"/>
              <a:ext cx="1973885" cy="400110"/>
            </a:xfrm>
            <a:prstGeom prst="rect">
              <a:avLst/>
            </a:prstGeom>
            <a:noFill/>
          </p:spPr>
          <p:txBody>
            <a:bodyPr wrap="square" rtlCol="0">
              <a:spAutoFit/>
            </a:bodyPr>
            <a:lstStyle/>
            <a:p>
              <a:pPr algn="ctr"/>
              <a:r>
                <a:rPr kumimoji="1" lang="ja-JP" altLang="en-US" sz="2000" dirty="0" smtClean="0"/>
                <a:t>パターン</a:t>
              </a:r>
              <a:r>
                <a:rPr kumimoji="1" lang="en-US" altLang="ja-JP" sz="2000" dirty="0" smtClean="0"/>
                <a:t>2</a:t>
              </a:r>
              <a:endParaRPr kumimoji="1" lang="ja-JP" altLang="en-US" sz="2000" dirty="0"/>
            </a:p>
          </p:txBody>
        </p:sp>
        <p:sp>
          <p:nvSpPr>
            <p:cNvPr id="55" name="フリーフォーム 54"/>
            <p:cNvSpPr/>
            <p:nvPr/>
          </p:nvSpPr>
          <p:spPr>
            <a:xfrm>
              <a:off x="1250950" y="4531775"/>
              <a:ext cx="1736726" cy="1448338"/>
            </a:xfrm>
            <a:custGeom>
              <a:avLst/>
              <a:gdLst>
                <a:gd name="connsiteX0" fmla="*/ 2240280 w 2240280"/>
                <a:gd name="connsiteY0" fmla="*/ 1417505 h 1417505"/>
                <a:gd name="connsiteX1" fmla="*/ 1696720 w 2240280"/>
                <a:gd name="connsiteY1" fmla="*/ 233865 h 1417505"/>
                <a:gd name="connsiteX2" fmla="*/ 0 w 2240280"/>
                <a:gd name="connsiteY2" fmla="*/ 185 h 1417505"/>
              </a:gdLst>
              <a:ahLst/>
              <a:cxnLst>
                <a:cxn ang="0">
                  <a:pos x="connsiteX0" y="connsiteY0"/>
                </a:cxn>
                <a:cxn ang="0">
                  <a:pos x="connsiteX1" y="connsiteY1"/>
                </a:cxn>
                <a:cxn ang="0">
                  <a:pos x="connsiteX2" y="connsiteY2"/>
                </a:cxn>
              </a:cxnLst>
              <a:rect l="l" t="t" r="r" b="b"/>
              <a:pathLst>
                <a:path w="2240280" h="1417505">
                  <a:moveTo>
                    <a:pt x="2240280" y="1417505"/>
                  </a:moveTo>
                  <a:cubicBezTo>
                    <a:pt x="2155190" y="943795"/>
                    <a:pt x="2070100" y="470085"/>
                    <a:pt x="1696720" y="233865"/>
                  </a:cubicBezTo>
                  <a:cubicBezTo>
                    <a:pt x="1323340" y="-2355"/>
                    <a:pt x="661670" y="-1085"/>
                    <a:pt x="0" y="185"/>
                  </a:cubicBezTo>
                </a:path>
              </a:pathLst>
            </a:custGeom>
            <a:noFill/>
            <a:ln w="127000" cap="rnd">
              <a:solidFill>
                <a:srgbClr val="7030A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55"/>
            <p:cNvSpPr/>
            <p:nvPr/>
          </p:nvSpPr>
          <p:spPr>
            <a:xfrm>
              <a:off x="2370884" y="4598000"/>
              <a:ext cx="1216537" cy="1408748"/>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9257 w 1289417"/>
                <a:gd name="connsiteY0" fmla="*/ 1330960 h 1330960"/>
                <a:gd name="connsiteX1" fmla="*/ 578217 w 1289417"/>
                <a:gd name="connsiteY1" fmla="*/ 386080 h 1330960"/>
                <a:gd name="connsiteX2" fmla="*/ 1289417 w 1289417"/>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1280160 w 1280160"/>
                <a:gd name="connsiteY1" fmla="*/ 0 h 1330960"/>
                <a:gd name="connsiteX0" fmla="*/ 0 w 1280160"/>
                <a:gd name="connsiteY0" fmla="*/ 1330960 h 1330960"/>
                <a:gd name="connsiteX1" fmla="*/ 1280160 w 1280160"/>
                <a:gd name="connsiteY1" fmla="*/ 0 h 1330960"/>
                <a:gd name="connsiteX0" fmla="*/ 587 w 1280747"/>
                <a:gd name="connsiteY0" fmla="*/ 1330960 h 1330960"/>
                <a:gd name="connsiteX1" fmla="*/ 1280747 w 1280747"/>
                <a:gd name="connsiteY1" fmla="*/ 0 h 1330960"/>
                <a:gd name="connsiteX0" fmla="*/ 604 w 1280764"/>
                <a:gd name="connsiteY0" fmla="*/ 1330960 h 1330960"/>
                <a:gd name="connsiteX1" fmla="*/ 1280764 w 1280764"/>
                <a:gd name="connsiteY1" fmla="*/ 0 h 1330960"/>
                <a:gd name="connsiteX0" fmla="*/ 633 w 1248216"/>
                <a:gd name="connsiteY0" fmla="*/ 1408748 h 1408748"/>
                <a:gd name="connsiteX1" fmla="*/ 1248216 w 1248216"/>
                <a:gd name="connsiteY1" fmla="*/ 0 h 1408748"/>
              </a:gdLst>
              <a:ahLst/>
              <a:cxnLst>
                <a:cxn ang="0">
                  <a:pos x="connsiteX0" y="connsiteY0"/>
                </a:cxn>
                <a:cxn ang="0">
                  <a:pos x="connsiteX1" y="connsiteY1"/>
                </a:cxn>
              </a:cxnLst>
              <a:rect l="l" t="t" r="r" b="b"/>
              <a:pathLst>
                <a:path w="1248216" h="1408748">
                  <a:moveTo>
                    <a:pt x="633" y="1408748"/>
                  </a:moveTo>
                  <a:cubicBezTo>
                    <a:pt x="-23836" y="911120"/>
                    <a:pt x="666756" y="15028"/>
                    <a:pt x="1248216" y="0"/>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 name="グループ化 121"/>
          <p:cNvGrpSpPr/>
          <p:nvPr/>
        </p:nvGrpSpPr>
        <p:grpSpPr>
          <a:xfrm>
            <a:off x="1601937" y="1052736"/>
            <a:ext cx="2151731" cy="2373918"/>
            <a:chOff x="1412157" y="1052736"/>
            <a:chExt cx="2151731" cy="2373918"/>
          </a:xfrm>
        </p:grpSpPr>
        <p:sp>
          <p:nvSpPr>
            <p:cNvPr id="15" name="正方形/長方形 14"/>
            <p:cNvSpPr/>
            <p:nvPr/>
          </p:nvSpPr>
          <p:spPr>
            <a:xfrm>
              <a:off x="1570262" y="1452846"/>
              <a:ext cx="1657675" cy="1657675"/>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412157" y="1052736"/>
              <a:ext cx="1973885" cy="400110"/>
            </a:xfrm>
            <a:prstGeom prst="rect">
              <a:avLst/>
            </a:prstGeom>
            <a:noFill/>
          </p:spPr>
          <p:txBody>
            <a:bodyPr wrap="square" rtlCol="0">
              <a:spAutoFit/>
            </a:bodyPr>
            <a:lstStyle/>
            <a:p>
              <a:pPr algn="ctr"/>
              <a:r>
                <a:rPr kumimoji="1" lang="ja-JP" altLang="en-US" sz="2000" dirty="0" smtClean="0"/>
                <a:t>パターン</a:t>
              </a:r>
              <a:r>
                <a:rPr kumimoji="1" lang="en-US" altLang="ja-JP" sz="2000" dirty="0" smtClean="0"/>
                <a:t>1</a:t>
              </a:r>
              <a:endParaRPr kumimoji="1" lang="ja-JP" altLang="en-US" sz="2000" dirty="0"/>
            </a:p>
          </p:txBody>
        </p:sp>
        <p:sp>
          <p:nvSpPr>
            <p:cNvPr id="45" name="円/楕円 44"/>
            <p:cNvSpPr>
              <a:spLocks/>
            </p:cNvSpPr>
            <p:nvPr/>
          </p:nvSpPr>
          <p:spPr>
            <a:xfrm>
              <a:off x="1516262" y="30544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3173216" y="30544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a:spLocks/>
            </p:cNvSpPr>
            <p:nvPr/>
          </p:nvSpPr>
          <p:spPr>
            <a:xfrm>
              <a:off x="3173216" y="140043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51"/>
            <p:cNvSpPr/>
            <p:nvPr/>
          </p:nvSpPr>
          <p:spPr>
            <a:xfrm>
              <a:off x="1898463" y="1769658"/>
              <a:ext cx="1665425" cy="1656996"/>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Lst>
              <a:ahLst/>
              <a:cxnLst>
                <a:cxn ang="0">
                  <a:pos x="connsiteX0" y="connsiteY0"/>
                </a:cxn>
                <a:cxn ang="0">
                  <a:pos x="connsiteX1" y="connsiteY1"/>
                </a:cxn>
              </a:cxnLst>
              <a:rect l="l" t="t" r="r" b="b"/>
              <a:pathLst>
                <a:path w="1264285" h="1283420">
                  <a:moveTo>
                    <a:pt x="0" y="1283420"/>
                  </a:moveTo>
                  <a:cubicBezTo>
                    <a:pt x="11931" y="19362"/>
                    <a:pt x="16355" y="-26246"/>
                    <a:pt x="1264285" y="6435"/>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a:stCxn id="51" idx="4"/>
              <a:endCxn id="49" idx="0"/>
            </p:cNvCxnSpPr>
            <p:nvPr/>
          </p:nvCxnSpPr>
          <p:spPr>
            <a:xfrm>
              <a:off x="2398739" y="2335462"/>
              <a:ext cx="0" cy="7190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51" idx="6"/>
              <a:endCxn id="50" idx="2"/>
            </p:cNvCxnSpPr>
            <p:nvPr/>
          </p:nvCxnSpPr>
          <p:spPr>
            <a:xfrm>
              <a:off x="2452739" y="2281462"/>
              <a:ext cx="72047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stCxn id="47" idx="5"/>
              <a:endCxn id="51" idx="1"/>
            </p:cNvCxnSpPr>
            <p:nvPr/>
          </p:nvCxnSpPr>
          <p:spPr>
            <a:xfrm>
              <a:off x="1608446" y="1492618"/>
              <a:ext cx="752109" cy="75066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円/楕円 46"/>
            <p:cNvSpPr>
              <a:spLocks/>
            </p:cNvSpPr>
            <p:nvPr/>
          </p:nvSpPr>
          <p:spPr>
            <a:xfrm>
              <a:off x="1516262" y="1400434"/>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a:spLocks/>
            </p:cNvSpPr>
            <p:nvPr/>
          </p:nvSpPr>
          <p:spPr>
            <a:xfrm>
              <a:off x="2344739" y="305449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a:spLocks/>
            </p:cNvSpPr>
            <p:nvPr/>
          </p:nvSpPr>
          <p:spPr>
            <a:xfrm>
              <a:off x="3173216" y="222746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a:spLocks/>
            </p:cNvSpPr>
            <p:nvPr/>
          </p:nvSpPr>
          <p:spPr>
            <a:xfrm>
              <a:off x="2344739" y="222746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グループ化 123"/>
          <p:cNvGrpSpPr/>
          <p:nvPr/>
        </p:nvGrpSpPr>
        <p:grpSpPr>
          <a:xfrm>
            <a:off x="1377404" y="3573016"/>
            <a:ext cx="2485854" cy="2374115"/>
            <a:chOff x="4964874" y="1052736"/>
            <a:chExt cx="2485854" cy="2374115"/>
          </a:xfrm>
        </p:grpSpPr>
        <p:sp>
          <p:nvSpPr>
            <p:cNvPr id="16" name="正方形/長方形 15"/>
            <p:cNvSpPr/>
            <p:nvPr/>
          </p:nvSpPr>
          <p:spPr>
            <a:xfrm>
              <a:off x="5020343" y="1452846"/>
              <a:ext cx="2376264" cy="1657675"/>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221533" y="1052736"/>
              <a:ext cx="1973885" cy="400110"/>
            </a:xfrm>
            <a:prstGeom prst="rect">
              <a:avLst/>
            </a:prstGeom>
            <a:noFill/>
          </p:spPr>
          <p:txBody>
            <a:bodyPr wrap="square" rtlCol="0">
              <a:spAutoFit/>
            </a:bodyPr>
            <a:lstStyle/>
            <a:p>
              <a:pPr algn="ctr"/>
              <a:r>
                <a:rPr kumimoji="1" lang="ja-JP" altLang="en-US" sz="2000" dirty="0" smtClean="0"/>
                <a:t>パターン</a:t>
              </a:r>
              <a:r>
                <a:rPr kumimoji="1" lang="en-US" altLang="ja-JP" sz="2000" dirty="0" smtClean="0"/>
                <a:t>3</a:t>
              </a:r>
              <a:endParaRPr kumimoji="1" lang="ja-JP" altLang="en-US" sz="2000" dirty="0"/>
            </a:p>
          </p:txBody>
        </p:sp>
        <p:cxnSp>
          <p:nvCxnSpPr>
            <p:cNvPr id="60" name="直線コネクタ 59"/>
            <p:cNvCxnSpPr>
              <a:stCxn id="38" idx="5"/>
              <a:endCxn id="40" idx="1"/>
            </p:cNvCxnSpPr>
            <p:nvPr/>
          </p:nvCxnSpPr>
          <p:spPr>
            <a:xfrm>
              <a:off x="5057058" y="1492618"/>
              <a:ext cx="716250" cy="75066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a:stCxn id="39" idx="3"/>
              <a:endCxn id="43" idx="7"/>
            </p:cNvCxnSpPr>
            <p:nvPr/>
          </p:nvCxnSpPr>
          <p:spPr>
            <a:xfrm flipH="1">
              <a:off x="6642294" y="1492618"/>
              <a:ext cx="716250" cy="75066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40" idx="6"/>
              <a:endCxn id="43" idx="2"/>
            </p:cNvCxnSpPr>
            <p:nvPr/>
          </p:nvCxnSpPr>
          <p:spPr>
            <a:xfrm>
              <a:off x="5865492" y="2281462"/>
              <a:ext cx="684618"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stCxn id="40" idx="4"/>
              <a:endCxn id="41" idx="0"/>
            </p:cNvCxnSpPr>
            <p:nvPr/>
          </p:nvCxnSpPr>
          <p:spPr>
            <a:xfrm>
              <a:off x="5811492" y="2335462"/>
              <a:ext cx="0" cy="7190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43" idx="4"/>
              <a:endCxn id="42" idx="0"/>
            </p:cNvCxnSpPr>
            <p:nvPr/>
          </p:nvCxnSpPr>
          <p:spPr>
            <a:xfrm>
              <a:off x="6604110" y="2335462"/>
              <a:ext cx="0" cy="7190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円/楕円 35"/>
            <p:cNvSpPr>
              <a:spLocks/>
            </p:cNvSpPr>
            <p:nvPr/>
          </p:nvSpPr>
          <p:spPr>
            <a:xfrm>
              <a:off x="4964874" y="30544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a:spLocks/>
            </p:cNvSpPr>
            <p:nvPr/>
          </p:nvSpPr>
          <p:spPr>
            <a:xfrm>
              <a:off x="7342728" y="30544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a:spLocks/>
            </p:cNvSpPr>
            <p:nvPr/>
          </p:nvSpPr>
          <p:spPr>
            <a:xfrm>
              <a:off x="4964874" y="1400434"/>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a:spLocks/>
            </p:cNvSpPr>
            <p:nvPr/>
          </p:nvSpPr>
          <p:spPr>
            <a:xfrm>
              <a:off x="7342728" y="1400434"/>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a:spLocks/>
            </p:cNvSpPr>
            <p:nvPr/>
          </p:nvSpPr>
          <p:spPr>
            <a:xfrm>
              <a:off x="5757492" y="222746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a:spLocks/>
            </p:cNvSpPr>
            <p:nvPr/>
          </p:nvSpPr>
          <p:spPr>
            <a:xfrm>
              <a:off x="5757492" y="305449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a:spLocks/>
            </p:cNvSpPr>
            <p:nvPr/>
          </p:nvSpPr>
          <p:spPr>
            <a:xfrm>
              <a:off x="6550110" y="305449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6550110" y="222746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フリーフォーム 105"/>
            <p:cNvSpPr/>
            <p:nvPr/>
          </p:nvSpPr>
          <p:spPr>
            <a:xfrm>
              <a:off x="5413623" y="1896304"/>
              <a:ext cx="1614625" cy="1530547"/>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 name="connsiteX0" fmla="*/ 0 w 1264285"/>
                <a:gd name="connsiteY0" fmla="*/ 1289067 h 1289067"/>
                <a:gd name="connsiteX1" fmla="*/ 651384 w 1264285"/>
                <a:gd name="connsiteY1" fmla="*/ 10291 h 1289067"/>
                <a:gd name="connsiteX2" fmla="*/ 1264285 w 1264285"/>
                <a:gd name="connsiteY2" fmla="*/ 12082 h 1289067"/>
                <a:gd name="connsiteX0" fmla="*/ 0 w 1264285"/>
                <a:gd name="connsiteY0" fmla="*/ 1475203 h 1475203"/>
                <a:gd name="connsiteX1" fmla="*/ 651384 w 1264285"/>
                <a:gd name="connsiteY1" fmla="*/ 196427 h 1475203"/>
                <a:gd name="connsiteX2" fmla="*/ 1264285 w 1264285"/>
                <a:gd name="connsiteY2" fmla="*/ 198218 h 1475203"/>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299391 h 1299391"/>
                <a:gd name="connsiteX1" fmla="*/ 651384 w 1264285"/>
                <a:gd name="connsiteY1" fmla="*/ 20615 h 1299391"/>
                <a:gd name="connsiteX2" fmla="*/ 1264285 w 1264285"/>
                <a:gd name="connsiteY2" fmla="*/ 22406 h 1299391"/>
                <a:gd name="connsiteX0" fmla="*/ 0 w 1264285"/>
                <a:gd name="connsiteY0" fmla="*/ 1323646 h 1323646"/>
                <a:gd name="connsiteX1" fmla="*/ 651384 w 1264285"/>
                <a:gd name="connsiteY1" fmla="*/ 44870 h 1323646"/>
                <a:gd name="connsiteX2" fmla="*/ 1264285 w 1264285"/>
                <a:gd name="connsiteY2" fmla="*/ 46661 h 1323646"/>
                <a:gd name="connsiteX0" fmla="*/ 0 w 1267498"/>
                <a:gd name="connsiteY0" fmla="*/ 1278847 h 1278847"/>
                <a:gd name="connsiteX1" fmla="*/ 651384 w 1267498"/>
                <a:gd name="connsiteY1" fmla="*/ 71 h 1278847"/>
                <a:gd name="connsiteX2" fmla="*/ 1267498 w 1267498"/>
                <a:gd name="connsiteY2" fmla="*/ 1216699 h 1278847"/>
                <a:gd name="connsiteX0" fmla="*/ 0 w 1267498"/>
                <a:gd name="connsiteY0" fmla="*/ 1280102 h 1280102"/>
                <a:gd name="connsiteX1" fmla="*/ 651384 w 1267498"/>
                <a:gd name="connsiteY1" fmla="*/ 1326 h 1280102"/>
                <a:gd name="connsiteX2" fmla="*/ 1267498 w 1267498"/>
                <a:gd name="connsiteY2" fmla="*/ 1217954 h 1280102"/>
                <a:gd name="connsiteX0" fmla="*/ 0 w 1267498"/>
                <a:gd name="connsiteY0" fmla="*/ 1280102 h 1280102"/>
                <a:gd name="connsiteX1" fmla="*/ 651384 w 1267498"/>
                <a:gd name="connsiteY1" fmla="*/ 1326 h 1280102"/>
                <a:gd name="connsiteX2" fmla="*/ 1267498 w 1267498"/>
                <a:gd name="connsiteY2" fmla="*/ 1217954 h 1280102"/>
                <a:gd name="connsiteX0" fmla="*/ 0 w 1246610"/>
                <a:gd name="connsiteY0" fmla="*/ 1278963 h 1278963"/>
                <a:gd name="connsiteX1" fmla="*/ 651384 w 1246610"/>
                <a:gd name="connsiteY1" fmla="*/ 187 h 1278963"/>
                <a:gd name="connsiteX2" fmla="*/ 1246610 w 1246610"/>
                <a:gd name="connsiteY2" fmla="*/ 1254523 h 1278963"/>
                <a:gd name="connsiteX0" fmla="*/ 0 w 1225721"/>
                <a:gd name="connsiteY0" fmla="*/ 1278777 h 1278929"/>
                <a:gd name="connsiteX1" fmla="*/ 651384 w 1225721"/>
                <a:gd name="connsiteY1" fmla="*/ 1 h 1278929"/>
                <a:gd name="connsiteX2" fmla="*/ 1225721 w 1225721"/>
                <a:gd name="connsiteY2" fmla="*/ 1278929 h 1278929"/>
                <a:gd name="connsiteX0" fmla="*/ 0 w 1225721"/>
                <a:gd name="connsiteY0" fmla="*/ 1279350 h 1279502"/>
                <a:gd name="connsiteX1" fmla="*/ 651384 w 1225721"/>
                <a:gd name="connsiteY1" fmla="*/ 574 h 1279502"/>
                <a:gd name="connsiteX2" fmla="*/ 1225721 w 1225721"/>
                <a:gd name="connsiteY2" fmla="*/ 1279502 h 1279502"/>
                <a:gd name="connsiteX0" fmla="*/ 0 w 1225721"/>
                <a:gd name="connsiteY0" fmla="*/ 1269556 h 1269708"/>
                <a:gd name="connsiteX1" fmla="*/ 636922 w 1225721"/>
                <a:gd name="connsiteY1" fmla="*/ 617 h 1269708"/>
                <a:gd name="connsiteX2" fmla="*/ 1225721 w 1225721"/>
                <a:gd name="connsiteY2" fmla="*/ 1269708 h 1269708"/>
                <a:gd name="connsiteX0" fmla="*/ 0 w 1225721"/>
                <a:gd name="connsiteY0" fmla="*/ 1269157 h 1269309"/>
                <a:gd name="connsiteX1" fmla="*/ 636922 w 1225721"/>
                <a:gd name="connsiteY1" fmla="*/ 218 h 1269309"/>
                <a:gd name="connsiteX2" fmla="*/ 1225721 w 1225721"/>
                <a:gd name="connsiteY2" fmla="*/ 1269309 h 1269309"/>
              </a:gdLst>
              <a:ahLst/>
              <a:cxnLst>
                <a:cxn ang="0">
                  <a:pos x="connsiteX0" y="connsiteY0"/>
                </a:cxn>
                <a:cxn ang="0">
                  <a:pos x="connsiteX1" y="connsiteY1"/>
                </a:cxn>
                <a:cxn ang="0">
                  <a:pos x="connsiteX2" y="connsiteY2"/>
                </a:cxn>
              </a:cxnLst>
              <a:rect l="l" t="t" r="r" b="b"/>
              <a:pathLst>
                <a:path w="1225721" h="1269309">
                  <a:moveTo>
                    <a:pt x="0" y="1269157"/>
                  </a:moveTo>
                  <a:cubicBezTo>
                    <a:pt x="19487" y="85469"/>
                    <a:pt x="96805" y="5111"/>
                    <a:pt x="636922" y="218"/>
                  </a:cubicBezTo>
                  <a:cubicBezTo>
                    <a:pt x="1177039" y="-4675"/>
                    <a:pt x="1219876" y="62777"/>
                    <a:pt x="1225721" y="1269309"/>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グループ化 124"/>
          <p:cNvGrpSpPr/>
          <p:nvPr/>
        </p:nvGrpSpPr>
        <p:grpSpPr>
          <a:xfrm>
            <a:off x="5010638" y="3573016"/>
            <a:ext cx="2755958" cy="2395442"/>
            <a:chOff x="4964874" y="3604954"/>
            <a:chExt cx="2755958" cy="2395442"/>
          </a:xfrm>
        </p:grpSpPr>
        <p:sp>
          <p:nvSpPr>
            <p:cNvPr id="17" name="正方形/長方形 16"/>
            <p:cNvSpPr/>
            <p:nvPr/>
          </p:nvSpPr>
          <p:spPr>
            <a:xfrm>
              <a:off x="5020343" y="4011206"/>
              <a:ext cx="2376264" cy="1657675"/>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5221533" y="3604954"/>
              <a:ext cx="1973885" cy="400110"/>
            </a:xfrm>
            <a:prstGeom prst="rect">
              <a:avLst/>
            </a:prstGeom>
            <a:noFill/>
          </p:spPr>
          <p:txBody>
            <a:bodyPr wrap="square" rtlCol="0">
              <a:spAutoFit/>
            </a:bodyPr>
            <a:lstStyle/>
            <a:p>
              <a:pPr algn="ctr"/>
              <a:r>
                <a:rPr kumimoji="1" lang="ja-JP" altLang="en-US" sz="2000" dirty="0" smtClean="0"/>
                <a:t>パターン</a:t>
              </a:r>
              <a:r>
                <a:rPr kumimoji="1" lang="en-US" altLang="ja-JP" sz="2000" dirty="0" smtClean="0"/>
                <a:t>4</a:t>
              </a:r>
              <a:endParaRPr kumimoji="1" lang="ja-JP" altLang="en-US" sz="2000" dirty="0"/>
            </a:p>
          </p:txBody>
        </p:sp>
        <p:cxnSp>
          <p:nvCxnSpPr>
            <p:cNvPr id="70" name="直線コネクタ 69"/>
            <p:cNvCxnSpPr>
              <a:stCxn id="26" idx="5"/>
              <a:endCxn id="29" idx="1"/>
            </p:cNvCxnSpPr>
            <p:nvPr/>
          </p:nvCxnSpPr>
          <p:spPr>
            <a:xfrm>
              <a:off x="5057058" y="4047366"/>
              <a:ext cx="518095" cy="69359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a:stCxn id="29" idx="4"/>
              <a:endCxn id="30" idx="0"/>
            </p:cNvCxnSpPr>
            <p:nvPr/>
          </p:nvCxnSpPr>
          <p:spPr>
            <a:xfrm>
              <a:off x="5613337" y="4833144"/>
              <a:ext cx="0" cy="78199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29" idx="6"/>
              <a:endCxn id="35" idx="2"/>
            </p:cNvCxnSpPr>
            <p:nvPr/>
          </p:nvCxnSpPr>
          <p:spPr>
            <a:xfrm>
              <a:off x="5667337" y="4779144"/>
              <a:ext cx="486463" cy="23750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a:stCxn id="35" idx="4"/>
              <a:endCxn id="31" idx="0"/>
            </p:cNvCxnSpPr>
            <p:nvPr/>
          </p:nvCxnSpPr>
          <p:spPr>
            <a:xfrm>
              <a:off x="6207800" y="5070647"/>
              <a:ext cx="0" cy="5444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5" idx="7"/>
              <a:endCxn id="27" idx="3"/>
            </p:cNvCxnSpPr>
            <p:nvPr/>
          </p:nvCxnSpPr>
          <p:spPr>
            <a:xfrm flipV="1">
              <a:off x="6245984" y="4047366"/>
              <a:ext cx="1112560" cy="931097"/>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a:stCxn id="35" idx="5"/>
              <a:endCxn id="33" idx="2"/>
            </p:cNvCxnSpPr>
            <p:nvPr/>
          </p:nvCxnSpPr>
          <p:spPr>
            <a:xfrm>
              <a:off x="6245984" y="5054831"/>
              <a:ext cx="502279" cy="19931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a:stCxn id="33" idx="4"/>
              <a:endCxn id="32" idx="0"/>
            </p:cNvCxnSpPr>
            <p:nvPr/>
          </p:nvCxnSpPr>
          <p:spPr>
            <a:xfrm>
              <a:off x="6802263" y="5308149"/>
              <a:ext cx="0" cy="30698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a:stCxn id="34" idx="2"/>
              <a:endCxn id="33" idx="7"/>
            </p:cNvCxnSpPr>
            <p:nvPr/>
          </p:nvCxnSpPr>
          <p:spPr>
            <a:xfrm flipH="1">
              <a:off x="6840447" y="4839160"/>
              <a:ext cx="502281" cy="37680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円/楕円 23"/>
            <p:cNvSpPr>
              <a:spLocks/>
            </p:cNvSpPr>
            <p:nvPr/>
          </p:nvSpPr>
          <p:spPr>
            <a:xfrm>
              <a:off x="4964874" y="561513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7342728" y="561513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4964874" y="3955182"/>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p:cNvSpPr>
            <p:nvPr/>
          </p:nvSpPr>
          <p:spPr>
            <a:xfrm>
              <a:off x="7342728" y="3955182"/>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a:spLocks/>
            </p:cNvSpPr>
            <p:nvPr/>
          </p:nvSpPr>
          <p:spPr>
            <a:xfrm>
              <a:off x="5559337" y="4725144"/>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a:spLocks/>
            </p:cNvSpPr>
            <p:nvPr/>
          </p:nvSpPr>
          <p:spPr>
            <a:xfrm>
              <a:off x="5559337" y="561513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a:spLocks/>
            </p:cNvSpPr>
            <p:nvPr/>
          </p:nvSpPr>
          <p:spPr>
            <a:xfrm>
              <a:off x="6153800" y="561513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6748263" y="561513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a:spLocks/>
            </p:cNvSpPr>
            <p:nvPr/>
          </p:nvSpPr>
          <p:spPr>
            <a:xfrm>
              <a:off x="6748263" y="520014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p:cNvSpPr>
            <p:nvPr/>
          </p:nvSpPr>
          <p:spPr>
            <a:xfrm>
              <a:off x="7342728" y="478516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a:spLocks/>
            </p:cNvSpPr>
            <p:nvPr/>
          </p:nvSpPr>
          <p:spPr>
            <a:xfrm>
              <a:off x="6153800" y="496264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フリーフォーム 113"/>
            <p:cNvSpPr/>
            <p:nvPr/>
          </p:nvSpPr>
          <p:spPr>
            <a:xfrm>
              <a:off x="5270850" y="4318583"/>
              <a:ext cx="1833262" cy="1681813"/>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 name="connsiteX0" fmla="*/ 0 w 1264285"/>
                <a:gd name="connsiteY0" fmla="*/ 1289067 h 1289067"/>
                <a:gd name="connsiteX1" fmla="*/ 651384 w 1264285"/>
                <a:gd name="connsiteY1" fmla="*/ 10291 h 1289067"/>
                <a:gd name="connsiteX2" fmla="*/ 1264285 w 1264285"/>
                <a:gd name="connsiteY2" fmla="*/ 12082 h 1289067"/>
                <a:gd name="connsiteX0" fmla="*/ 0 w 1264285"/>
                <a:gd name="connsiteY0" fmla="*/ 1475203 h 1475203"/>
                <a:gd name="connsiteX1" fmla="*/ 651384 w 1264285"/>
                <a:gd name="connsiteY1" fmla="*/ 196427 h 1475203"/>
                <a:gd name="connsiteX2" fmla="*/ 1264285 w 1264285"/>
                <a:gd name="connsiteY2" fmla="*/ 198218 h 1475203"/>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299391 h 1299391"/>
                <a:gd name="connsiteX1" fmla="*/ 651384 w 1264285"/>
                <a:gd name="connsiteY1" fmla="*/ 20615 h 1299391"/>
                <a:gd name="connsiteX2" fmla="*/ 1264285 w 1264285"/>
                <a:gd name="connsiteY2" fmla="*/ 22406 h 1299391"/>
                <a:gd name="connsiteX0" fmla="*/ 0 w 1264285"/>
                <a:gd name="connsiteY0" fmla="*/ 1323646 h 1323646"/>
                <a:gd name="connsiteX1" fmla="*/ 651384 w 1264285"/>
                <a:gd name="connsiteY1" fmla="*/ 44870 h 1323646"/>
                <a:gd name="connsiteX2" fmla="*/ 1264285 w 1264285"/>
                <a:gd name="connsiteY2" fmla="*/ 46661 h 1323646"/>
                <a:gd name="connsiteX0" fmla="*/ 0 w 1267498"/>
                <a:gd name="connsiteY0" fmla="*/ 1278847 h 1278847"/>
                <a:gd name="connsiteX1" fmla="*/ 651384 w 1267498"/>
                <a:gd name="connsiteY1" fmla="*/ 71 h 1278847"/>
                <a:gd name="connsiteX2" fmla="*/ 1267498 w 1267498"/>
                <a:gd name="connsiteY2" fmla="*/ 1216699 h 1278847"/>
                <a:gd name="connsiteX0" fmla="*/ 0 w 1267498"/>
                <a:gd name="connsiteY0" fmla="*/ 1280102 h 1280102"/>
                <a:gd name="connsiteX1" fmla="*/ 651384 w 1267498"/>
                <a:gd name="connsiteY1" fmla="*/ 1326 h 1280102"/>
                <a:gd name="connsiteX2" fmla="*/ 1267498 w 1267498"/>
                <a:gd name="connsiteY2" fmla="*/ 1217954 h 1280102"/>
                <a:gd name="connsiteX0" fmla="*/ 0 w 1267498"/>
                <a:gd name="connsiteY0" fmla="*/ 1280102 h 1280102"/>
                <a:gd name="connsiteX1" fmla="*/ 651384 w 1267498"/>
                <a:gd name="connsiteY1" fmla="*/ 1326 h 1280102"/>
                <a:gd name="connsiteX2" fmla="*/ 1267498 w 1267498"/>
                <a:gd name="connsiteY2" fmla="*/ 1217954 h 1280102"/>
                <a:gd name="connsiteX0" fmla="*/ 0 w 1246610"/>
                <a:gd name="connsiteY0" fmla="*/ 1278963 h 1278963"/>
                <a:gd name="connsiteX1" fmla="*/ 651384 w 1246610"/>
                <a:gd name="connsiteY1" fmla="*/ 187 h 1278963"/>
                <a:gd name="connsiteX2" fmla="*/ 1246610 w 1246610"/>
                <a:gd name="connsiteY2" fmla="*/ 1254523 h 1278963"/>
                <a:gd name="connsiteX0" fmla="*/ 0 w 1225721"/>
                <a:gd name="connsiteY0" fmla="*/ 1278777 h 1278929"/>
                <a:gd name="connsiteX1" fmla="*/ 651384 w 1225721"/>
                <a:gd name="connsiteY1" fmla="*/ 1 h 1278929"/>
                <a:gd name="connsiteX2" fmla="*/ 1225721 w 1225721"/>
                <a:gd name="connsiteY2" fmla="*/ 1278929 h 1278929"/>
                <a:gd name="connsiteX0" fmla="*/ 0 w 1225721"/>
                <a:gd name="connsiteY0" fmla="*/ 1279350 h 1279502"/>
                <a:gd name="connsiteX1" fmla="*/ 651384 w 1225721"/>
                <a:gd name="connsiteY1" fmla="*/ 574 h 1279502"/>
                <a:gd name="connsiteX2" fmla="*/ 1225721 w 1225721"/>
                <a:gd name="connsiteY2" fmla="*/ 1279502 h 1279502"/>
                <a:gd name="connsiteX0" fmla="*/ 0 w 1225721"/>
                <a:gd name="connsiteY0" fmla="*/ 1269556 h 1269708"/>
                <a:gd name="connsiteX1" fmla="*/ 636922 w 1225721"/>
                <a:gd name="connsiteY1" fmla="*/ 617 h 1269708"/>
                <a:gd name="connsiteX2" fmla="*/ 1225721 w 1225721"/>
                <a:gd name="connsiteY2" fmla="*/ 1269708 h 1269708"/>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21053 w 1246774"/>
                <a:gd name="connsiteY0" fmla="*/ 1293943 h 1294095"/>
                <a:gd name="connsiteX1" fmla="*/ 391239 w 1246774"/>
                <a:gd name="connsiteY1" fmla="*/ 171 h 1294095"/>
                <a:gd name="connsiteX2" fmla="*/ 1246774 w 1246774"/>
                <a:gd name="connsiteY2" fmla="*/ 1294095 h 1294095"/>
                <a:gd name="connsiteX0" fmla="*/ 0 w 1225721"/>
                <a:gd name="connsiteY0" fmla="*/ 1297452 h 1297604"/>
                <a:gd name="connsiteX1" fmla="*/ 370186 w 1225721"/>
                <a:gd name="connsiteY1" fmla="*/ 3680 h 1297604"/>
                <a:gd name="connsiteX2" fmla="*/ 1225721 w 1225721"/>
                <a:gd name="connsiteY2" fmla="*/ 1297604 h 1297604"/>
                <a:gd name="connsiteX0" fmla="*/ 0 w 1226124"/>
                <a:gd name="connsiteY0" fmla="*/ 1297452 h 1297604"/>
                <a:gd name="connsiteX1" fmla="*/ 370186 w 1226124"/>
                <a:gd name="connsiteY1" fmla="*/ 3680 h 1297604"/>
                <a:gd name="connsiteX2" fmla="*/ 1225721 w 1226124"/>
                <a:gd name="connsiteY2" fmla="*/ 1297604 h 1297604"/>
                <a:gd name="connsiteX0" fmla="*/ 0 w 1226072"/>
                <a:gd name="connsiteY0" fmla="*/ 1296024 h 1296176"/>
                <a:gd name="connsiteX1" fmla="*/ 370186 w 1226072"/>
                <a:gd name="connsiteY1" fmla="*/ 2252 h 1296176"/>
                <a:gd name="connsiteX2" fmla="*/ 1225721 w 1226072"/>
                <a:gd name="connsiteY2" fmla="*/ 1296176 h 1296176"/>
                <a:gd name="connsiteX0" fmla="*/ 0 w 1229572"/>
                <a:gd name="connsiteY0" fmla="*/ 1298085 h 1298237"/>
                <a:gd name="connsiteX1" fmla="*/ 370186 w 1229572"/>
                <a:gd name="connsiteY1" fmla="*/ 4313 h 1298237"/>
                <a:gd name="connsiteX2" fmla="*/ 1225721 w 1229572"/>
                <a:gd name="connsiteY2" fmla="*/ 1298237 h 1298237"/>
                <a:gd name="connsiteX0" fmla="*/ 0 w 1229637"/>
                <a:gd name="connsiteY0" fmla="*/ 1235697 h 1235849"/>
                <a:gd name="connsiteX1" fmla="*/ 381434 w 1229637"/>
                <a:gd name="connsiteY1" fmla="*/ 5558 h 1235849"/>
                <a:gd name="connsiteX2" fmla="*/ 1225721 w 1229637"/>
                <a:gd name="connsiteY2" fmla="*/ 1235849 h 1235849"/>
                <a:gd name="connsiteX0" fmla="*/ 0 w 1230548"/>
                <a:gd name="connsiteY0" fmla="*/ 1242064 h 1242216"/>
                <a:gd name="connsiteX1" fmla="*/ 381434 w 1230548"/>
                <a:gd name="connsiteY1" fmla="*/ 11925 h 1242216"/>
                <a:gd name="connsiteX2" fmla="*/ 1225721 w 1230548"/>
                <a:gd name="connsiteY2" fmla="*/ 1242216 h 1242216"/>
                <a:gd name="connsiteX0" fmla="*/ 0 w 1320446"/>
                <a:gd name="connsiteY0" fmla="*/ 1230144 h 1230145"/>
                <a:gd name="connsiteX1" fmla="*/ 381434 w 1320446"/>
                <a:gd name="connsiteY1" fmla="*/ 5 h 1230145"/>
                <a:gd name="connsiteX2" fmla="*/ 1317311 w 1320446"/>
                <a:gd name="connsiteY2" fmla="*/ 1225640 h 1230145"/>
                <a:gd name="connsiteX0" fmla="*/ 0 w 1320667"/>
                <a:gd name="connsiteY0" fmla="*/ 1237428 h 1237428"/>
                <a:gd name="connsiteX1" fmla="*/ 381434 w 1320667"/>
                <a:gd name="connsiteY1" fmla="*/ 7289 h 1237428"/>
                <a:gd name="connsiteX2" fmla="*/ 1317311 w 1320667"/>
                <a:gd name="connsiteY2" fmla="*/ 1232924 h 1237428"/>
                <a:gd name="connsiteX0" fmla="*/ 0 w 1320667"/>
                <a:gd name="connsiteY0" fmla="*/ 1237428 h 1237428"/>
                <a:gd name="connsiteX1" fmla="*/ 381434 w 1320667"/>
                <a:gd name="connsiteY1" fmla="*/ 7289 h 1237428"/>
                <a:gd name="connsiteX2" fmla="*/ 1317311 w 1320667"/>
                <a:gd name="connsiteY2" fmla="*/ 1232924 h 1237428"/>
                <a:gd name="connsiteX0" fmla="*/ 0 w 1389584"/>
                <a:gd name="connsiteY0" fmla="*/ 1217726 h 1225637"/>
                <a:gd name="connsiteX1" fmla="*/ 450528 w 1389584"/>
                <a:gd name="connsiteY1" fmla="*/ 3 h 1225637"/>
                <a:gd name="connsiteX2" fmla="*/ 1386405 w 1389584"/>
                <a:gd name="connsiteY2" fmla="*/ 1225638 h 1225637"/>
                <a:gd name="connsiteX0" fmla="*/ 1073 w 1390657"/>
                <a:gd name="connsiteY0" fmla="*/ 1217726 h 1225638"/>
                <a:gd name="connsiteX1" fmla="*/ 451601 w 1390657"/>
                <a:gd name="connsiteY1" fmla="*/ 3 h 1225638"/>
                <a:gd name="connsiteX2" fmla="*/ 1387478 w 1390657"/>
                <a:gd name="connsiteY2" fmla="*/ 1225638 h 1225638"/>
                <a:gd name="connsiteX0" fmla="*/ 1530 w 1391452"/>
                <a:gd name="connsiteY0" fmla="*/ 1232984 h 1240896"/>
                <a:gd name="connsiteX1" fmla="*/ 452058 w 1391452"/>
                <a:gd name="connsiteY1" fmla="*/ 15261 h 1240896"/>
                <a:gd name="connsiteX2" fmla="*/ 1387935 w 1391452"/>
                <a:gd name="connsiteY2" fmla="*/ 1240896 h 1240896"/>
                <a:gd name="connsiteX0" fmla="*/ 1688 w 1391696"/>
                <a:gd name="connsiteY0" fmla="*/ 1225272 h 1233184"/>
                <a:gd name="connsiteX1" fmla="*/ 452216 w 1391696"/>
                <a:gd name="connsiteY1" fmla="*/ 7549 h 1233184"/>
                <a:gd name="connsiteX2" fmla="*/ 1388093 w 1391696"/>
                <a:gd name="connsiteY2" fmla="*/ 1233184 h 1233184"/>
              </a:gdLst>
              <a:ahLst/>
              <a:cxnLst>
                <a:cxn ang="0">
                  <a:pos x="connsiteX0" y="connsiteY0"/>
                </a:cxn>
                <a:cxn ang="0">
                  <a:pos x="connsiteX1" y="connsiteY1"/>
                </a:cxn>
                <a:cxn ang="0">
                  <a:pos x="connsiteX2" y="connsiteY2"/>
                </a:cxn>
              </a:cxnLst>
              <a:rect l="l" t="t" r="r" b="b"/>
              <a:pathLst>
                <a:path w="1391696" h="1233184">
                  <a:moveTo>
                    <a:pt x="1688" y="1225272"/>
                  </a:moveTo>
                  <a:cubicBezTo>
                    <a:pt x="-17391" y="550652"/>
                    <a:pt x="124738" y="52791"/>
                    <a:pt x="452216" y="7549"/>
                  </a:cubicBezTo>
                  <a:cubicBezTo>
                    <a:pt x="779694" y="-37693"/>
                    <a:pt x="1446522" y="90285"/>
                    <a:pt x="1388093" y="1233184"/>
                  </a:cubicBezTo>
                </a:path>
              </a:pathLst>
            </a:custGeom>
            <a:noFill/>
            <a:ln w="127000" cap="rnd">
              <a:solidFill>
                <a:srgbClr val="7030A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フリーフォーム 115"/>
            <p:cNvSpPr/>
            <p:nvPr/>
          </p:nvSpPr>
          <p:spPr>
            <a:xfrm>
              <a:off x="6458344" y="4369089"/>
              <a:ext cx="1262488" cy="1616774"/>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9257 w 1289417"/>
                <a:gd name="connsiteY0" fmla="*/ 1330960 h 1330960"/>
                <a:gd name="connsiteX1" fmla="*/ 578217 w 1289417"/>
                <a:gd name="connsiteY1" fmla="*/ 386080 h 1330960"/>
                <a:gd name="connsiteX2" fmla="*/ 1289417 w 1289417"/>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1280160 w 1280160"/>
                <a:gd name="connsiteY1" fmla="*/ 0 h 1330960"/>
                <a:gd name="connsiteX0" fmla="*/ 0 w 1280160"/>
                <a:gd name="connsiteY0" fmla="*/ 1330960 h 1330960"/>
                <a:gd name="connsiteX1" fmla="*/ 1280160 w 1280160"/>
                <a:gd name="connsiteY1" fmla="*/ 0 h 1330960"/>
                <a:gd name="connsiteX0" fmla="*/ 587 w 1280747"/>
                <a:gd name="connsiteY0" fmla="*/ 1330960 h 1330960"/>
                <a:gd name="connsiteX1" fmla="*/ 1280747 w 1280747"/>
                <a:gd name="connsiteY1" fmla="*/ 0 h 1330960"/>
                <a:gd name="connsiteX0" fmla="*/ 604 w 1280764"/>
                <a:gd name="connsiteY0" fmla="*/ 1330960 h 1330960"/>
                <a:gd name="connsiteX1" fmla="*/ 1280764 w 1280764"/>
                <a:gd name="connsiteY1" fmla="*/ 0 h 1330960"/>
                <a:gd name="connsiteX0" fmla="*/ 633 w 1248216"/>
                <a:gd name="connsiteY0" fmla="*/ 1408748 h 1408748"/>
                <a:gd name="connsiteX1" fmla="*/ 1248216 w 1248216"/>
                <a:gd name="connsiteY1" fmla="*/ 0 h 1408748"/>
                <a:gd name="connsiteX0" fmla="*/ 655 w 1224349"/>
                <a:gd name="connsiteY0" fmla="*/ 1535748 h 1535748"/>
                <a:gd name="connsiteX1" fmla="*/ 1224349 w 1224349"/>
                <a:gd name="connsiteY1" fmla="*/ 0 h 1535748"/>
                <a:gd name="connsiteX0" fmla="*/ 8853 w 1232547"/>
                <a:gd name="connsiteY0" fmla="*/ 1535748 h 1535748"/>
                <a:gd name="connsiteX1" fmla="*/ 1232547 w 1232547"/>
                <a:gd name="connsiteY1" fmla="*/ 0 h 1535748"/>
                <a:gd name="connsiteX0" fmla="*/ 20975 w 1244669"/>
                <a:gd name="connsiteY0" fmla="*/ 1535748 h 1535748"/>
                <a:gd name="connsiteX1" fmla="*/ 1244669 w 1244669"/>
                <a:gd name="connsiteY1" fmla="*/ 0 h 1535748"/>
                <a:gd name="connsiteX0" fmla="*/ 18978 w 1342575"/>
                <a:gd name="connsiteY0" fmla="*/ 1603481 h 1603481"/>
                <a:gd name="connsiteX1" fmla="*/ 1342574 w 1342575"/>
                <a:gd name="connsiteY1" fmla="*/ 0 h 1603481"/>
                <a:gd name="connsiteX0" fmla="*/ 19015 w 1342611"/>
                <a:gd name="connsiteY0" fmla="*/ 1616652 h 1616652"/>
                <a:gd name="connsiteX1" fmla="*/ 1342611 w 1342611"/>
                <a:gd name="connsiteY1" fmla="*/ 13171 h 1616652"/>
                <a:gd name="connsiteX0" fmla="*/ 20013 w 1291486"/>
                <a:gd name="connsiteY0" fmla="*/ 1618739 h 1618739"/>
                <a:gd name="connsiteX1" fmla="*/ 1291486 w 1291486"/>
                <a:gd name="connsiteY1" fmla="*/ 13141 h 1618739"/>
                <a:gd name="connsiteX0" fmla="*/ 19544 w 1314907"/>
                <a:gd name="connsiteY0" fmla="*/ 1616654 h 1616654"/>
                <a:gd name="connsiteX1" fmla="*/ 1314907 w 1314907"/>
                <a:gd name="connsiteY1" fmla="*/ 13172 h 1616654"/>
                <a:gd name="connsiteX0" fmla="*/ 0 w 1295363"/>
                <a:gd name="connsiteY0" fmla="*/ 1616774 h 1616774"/>
                <a:gd name="connsiteX1" fmla="*/ 1295363 w 1295363"/>
                <a:gd name="connsiteY1" fmla="*/ 13292 h 1616774"/>
              </a:gdLst>
              <a:ahLst/>
              <a:cxnLst>
                <a:cxn ang="0">
                  <a:pos x="connsiteX0" y="connsiteY0"/>
                </a:cxn>
                <a:cxn ang="0">
                  <a:pos x="connsiteX1" y="connsiteY1"/>
                </a:cxn>
              </a:cxnLst>
              <a:rect l="l" t="t" r="r" b="b"/>
              <a:pathLst>
                <a:path w="1295363" h="1616774">
                  <a:moveTo>
                    <a:pt x="0" y="1616774"/>
                  </a:moveTo>
                  <a:cubicBezTo>
                    <a:pt x="10278" y="657712"/>
                    <a:pt x="711731" y="-111380"/>
                    <a:pt x="1295363" y="13292"/>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6D1D10BF-5A7D-BB40-8492-A9C98C1E9B06}" type="slidenum">
              <a:rPr lang="en-US" smtClean="0"/>
              <a:t>34</a:t>
            </a:fld>
            <a:endParaRPr lang="en-US"/>
          </a:p>
        </p:txBody>
      </p:sp>
      <p:sp>
        <p:nvSpPr>
          <p:cNvPr id="22" name="正方形/長方形 21"/>
          <p:cNvSpPr/>
          <p:nvPr/>
        </p:nvSpPr>
        <p:spPr>
          <a:xfrm>
            <a:off x="1407983" y="2526644"/>
            <a:ext cx="6328035" cy="2236023"/>
          </a:xfrm>
          <a:prstGeom prst="rect">
            <a:avLst/>
          </a:prstGeom>
          <a:solidFill>
            <a:schemeClr val="bg1"/>
          </a:solidFill>
          <a:ln w="381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2800" dirty="0" smtClean="0">
                <a:solidFill>
                  <a:schemeClr val="tx1"/>
                </a:solidFill>
              </a:rPr>
              <a:t>あらゆるエッジ分割数</a:t>
            </a:r>
            <a:endParaRPr kumimoji="1" lang="en-US" altLang="ja-JP" sz="2800" dirty="0" smtClean="0">
              <a:solidFill>
                <a:schemeClr val="tx1"/>
              </a:solidFill>
            </a:endParaRPr>
          </a:p>
          <a:p>
            <a:r>
              <a:rPr kumimoji="1" lang="ja-JP" altLang="en-US" sz="2800" dirty="0" smtClean="0">
                <a:solidFill>
                  <a:schemeClr val="tx1"/>
                </a:solidFill>
              </a:rPr>
              <a:t>に対応可能（証明済み）</a:t>
            </a:r>
            <a:endParaRPr kumimoji="1" lang="ja-JP" altLang="en-US" sz="2800" dirty="0">
              <a:solidFill>
                <a:schemeClr val="tx1"/>
              </a:solidFill>
            </a:endParaRPr>
          </a:p>
        </p:txBody>
      </p:sp>
      <p:pic>
        <p:nvPicPr>
          <p:cNvPr id="73" name="random_quad_rect.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580112" y="2646397"/>
            <a:ext cx="2050282" cy="1996517"/>
          </a:xfrm>
          <a:prstGeom prst="rect">
            <a:avLst/>
          </a:prstGeom>
          <a:ln w="3175">
            <a:noFill/>
          </a:ln>
        </p:spPr>
      </p:pic>
      <p:pic>
        <p:nvPicPr>
          <p:cNvPr id="14" name="オーディオ 13">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2087221772"/>
      </p:ext>
    </p:extLst>
  </p:cSld>
  <p:clrMapOvr>
    <a:masterClrMapping/>
  </p:clrMapOvr>
  <mc:AlternateContent xmlns:mc="http://schemas.openxmlformats.org/markup-compatibility/2006" xmlns:p14="http://schemas.microsoft.com/office/powerpoint/2010/main">
    <mc:Choice Requires="p14">
      <p:transition spd="slow" p14:dur="2000" advTm="20392"/>
    </mc:Choice>
    <mc:Fallback xmlns="">
      <p:transition spd="slow" advTm="20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1000"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73"/>
                </p:tgtEl>
              </p:cMediaNode>
            </p:video>
            <p:audio isNarration="1">
              <p:cMediaNode vol="80000" showWhenStopped="0">
                <p:cTn id="16" fill="hold" display="0">
                  <p:stCondLst>
                    <p:cond delay="indefinite"/>
                  </p:stCondLst>
                  <p:endCondLst>
                    <p:cond evt="onStopAudio" delay="0">
                      <p:tgtEl>
                        <p:sldTgt/>
                      </p:tgtEl>
                    </p:cond>
                  </p:endCondLst>
                </p:cTn>
                <p:tgtEl>
                  <p:spTgt spid="14"/>
                </p:tgtEl>
              </p:cMediaNode>
            </p:audio>
          </p:childTnLst>
        </p:cTn>
      </p:par>
    </p:tnLst>
    <p:bldLst>
      <p:bldP spid="22" grpId="0" animBg="1"/>
    </p:bldLst>
  </p:timing>
  <p:extLst>
    <p:ext uri="{E180D4A7-C9FB-4DFB-919C-405C955672EB}">
      <p14:showEvtLst xmlns:p14="http://schemas.microsoft.com/office/powerpoint/2010/main">
        <p14:playEvt time="11474" objId="73"/>
        <p14:stopEvt time="20392" objId="73"/>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パターンの一覧（三角形パッチ）</a:t>
            </a:r>
            <a:endParaRPr lang="ja-JP" altLang="en-US" dirty="0"/>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pPr/>
              <a:t>35</a:t>
            </a:fld>
            <a:endParaRPr lang="en-US"/>
          </a:p>
        </p:txBody>
      </p:sp>
      <p:sp>
        <p:nvSpPr>
          <p:cNvPr id="88" name="テキスト ボックス 87"/>
          <p:cNvSpPr txBox="1"/>
          <p:nvPr/>
        </p:nvSpPr>
        <p:spPr>
          <a:xfrm>
            <a:off x="6572818" y="1354755"/>
            <a:ext cx="1348190" cy="400110"/>
          </a:xfrm>
          <a:prstGeom prst="rect">
            <a:avLst/>
          </a:prstGeom>
          <a:noFill/>
        </p:spPr>
        <p:txBody>
          <a:bodyPr wrap="square" rtlCol="0">
            <a:spAutoFit/>
          </a:bodyPr>
          <a:lstStyle/>
          <a:p>
            <a:pPr algn="ctr"/>
            <a:r>
              <a:rPr kumimoji="1" lang="ja-JP" altLang="en-US" sz="2000" dirty="0" smtClean="0"/>
              <a:t>パターン</a:t>
            </a:r>
            <a:r>
              <a:rPr kumimoji="1" lang="en-US" altLang="ja-JP" sz="2000" dirty="0" smtClean="0"/>
              <a:t>3</a:t>
            </a:r>
            <a:endParaRPr kumimoji="1" lang="ja-JP" altLang="en-US" sz="2000" dirty="0"/>
          </a:p>
        </p:txBody>
      </p:sp>
      <p:sp>
        <p:nvSpPr>
          <p:cNvPr id="57" name="テキスト ボックス 56"/>
          <p:cNvSpPr txBox="1"/>
          <p:nvPr/>
        </p:nvSpPr>
        <p:spPr>
          <a:xfrm>
            <a:off x="1222993" y="1354755"/>
            <a:ext cx="1348190" cy="400110"/>
          </a:xfrm>
          <a:prstGeom prst="rect">
            <a:avLst/>
          </a:prstGeom>
          <a:noFill/>
        </p:spPr>
        <p:txBody>
          <a:bodyPr wrap="square" rtlCol="0">
            <a:spAutoFit/>
          </a:bodyPr>
          <a:lstStyle/>
          <a:p>
            <a:pPr algn="ctr"/>
            <a:r>
              <a:rPr kumimoji="1" lang="ja-JP" altLang="en-US" sz="2000" dirty="0" smtClean="0"/>
              <a:t>パターン</a:t>
            </a:r>
            <a:r>
              <a:rPr kumimoji="1" lang="en-US" altLang="ja-JP" sz="2000" dirty="0" smtClean="0"/>
              <a:t>1</a:t>
            </a:r>
            <a:endParaRPr kumimoji="1" lang="ja-JP" altLang="en-US" sz="2000" dirty="0"/>
          </a:p>
        </p:txBody>
      </p:sp>
      <p:grpSp>
        <p:nvGrpSpPr>
          <p:cNvPr id="130" name="グループ化 129"/>
          <p:cNvGrpSpPr/>
          <p:nvPr/>
        </p:nvGrpSpPr>
        <p:grpSpPr>
          <a:xfrm>
            <a:off x="780436" y="1801133"/>
            <a:ext cx="2233304" cy="1710423"/>
            <a:chOff x="776711" y="2023496"/>
            <a:chExt cx="2233304" cy="1710423"/>
          </a:xfrm>
        </p:grpSpPr>
        <p:sp>
          <p:nvSpPr>
            <p:cNvPr id="125" name="二等辺三角形 124"/>
            <p:cNvSpPr/>
            <p:nvPr/>
          </p:nvSpPr>
          <p:spPr>
            <a:xfrm>
              <a:off x="827584" y="2059383"/>
              <a:ext cx="2131558" cy="1622127"/>
            </a:xfrm>
            <a:prstGeom prst="triangle">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a:spLocks/>
            </p:cNvSpPr>
            <p:nvPr/>
          </p:nvSpPr>
          <p:spPr>
            <a:xfrm>
              <a:off x="776711" y="362591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p:cNvSpPr>
              <a:spLocks/>
            </p:cNvSpPr>
            <p:nvPr/>
          </p:nvSpPr>
          <p:spPr>
            <a:xfrm>
              <a:off x="2902015" y="362591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p:cNvSpPr>
              <a:spLocks/>
            </p:cNvSpPr>
            <p:nvPr/>
          </p:nvSpPr>
          <p:spPr>
            <a:xfrm>
              <a:off x="1839363" y="2023496"/>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a:spLocks/>
            </p:cNvSpPr>
            <p:nvPr/>
          </p:nvSpPr>
          <p:spPr>
            <a:xfrm>
              <a:off x="1839363" y="362591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テキスト ボックス 86"/>
          <p:cNvSpPr txBox="1"/>
          <p:nvPr/>
        </p:nvSpPr>
        <p:spPr>
          <a:xfrm>
            <a:off x="3897906" y="1354755"/>
            <a:ext cx="1348190" cy="400110"/>
          </a:xfrm>
          <a:prstGeom prst="rect">
            <a:avLst/>
          </a:prstGeom>
          <a:noFill/>
        </p:spPr>
        <p:txBody>
          <a:bodyPr wrap="square" rtlCol="0">
            <a:spAutoFit/>
          </a:bodyPr>
          <a:lstStyle/>
          <a:p>
            <a:pPr algn="ctr"/>
            <a:r>
              <a:rPr kumimoji="1" lang="ja-JP" altLang="en-US" sz="2000" dirty="0" smtClean="0"/>
              <a:t>パターン</a:t>
            </a:r>
            <a:r>
              <a:rPr kumimoji="1" lang="en-US" altLang="ja-JP" sz="2000" dirty="0" smtClean="0"/>
              <a:t>2</a:t>
            </a:r>
            <a:endParaRPr kumimoji="1" lang="ja-JP" altLang="en-US" sz="2000" dirty="0"/>
          </a:p>
        </p:txBody>
      </p:sp>
      <p:grpSp>
        <p:nvGrpSpPr>
          <p:cNvPr id="142" name="グループ化 141"/>
          <p:cNvGrpSpPr/>
          <p:nvPr/>
        </p:nvGrpSpPr>
        <p:grpSpPr>
          <a:xfrm>
            <a:off x="3455349" y="1801133"/>
            <a:ext cx="2233304" cy="1987907"/>
            <a:chOff x="3455349" y="2294641"/>
            <a:chExt cx="2233304" cy="1987907"/>
          </a:xfrm>
        </p:grpSpPr>
        <p:sp>
          <p:nvSpPr>
            <p:cNvPr id="121" name="二等辺三角形 120"/>
            <p:cNvSpPr/>
            <p:nvPr/>
          </p:nvSpPr>
          <p:spPr>
            <a:xfrm>
              <a:off x="3506222" y="2330528"/>
              <a:ext cx="2131558" cy="1622127"/>
            </a:xfrm>
            <a:prstGeom prst="triangle">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p:cNvSpPr>
              <a:spLocks/>
            </p:cNvSpPr>
            <p:nvPr/>
          </p:nvSpPr>
          <p:spPr>
            <a:xfrm>
              <a:off x="3455349" y="38970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a:spLocks/>
            </p:cNvSpPr>
            <p:nvPr/>
          </p:nvSpPr>
          <p:spPr>
            <a:xfrm>
              <a:off x="5580653" y="38970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a:spLocks/>
            </p:cNvSpPr>
            <p:nvPr/>
          </p:nvSpPr>
          <p:spPr>
            <a:xfrm>
              <a:off x="4518001" y="3897064"/>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5" name="直線コネクタ 94"/>
            <p:cNvCxnSpPr>
              <a:stCxn id="89" idx="0"/>
              <a:endCxn id="124" idx="4"/>
            </p:cNvCxnSpPr>
            <p:nvPr/>
          </p:nvCxnSpPr>
          <p:spPr>
            <a:xfrm flipV="1">
              <a:off x="4572001" y="2402641"/>
              <a:ext cx="0" cy="86412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a:stCxn id="89" idx="3"/>
              <a:endCxn id="90" idx="7"/>
            </p:cNvCxnSpPr>
            <p:nvPr/>
          </p:nvCxnSpPr>
          <p:spPr>
            <a:xfrm flipH="1">
              <a:off x="4078859" y="3358945"/>
              <a:ext cx="454958" cy="55393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a:stCxn id="89" idx="5"/>
              <a:endCxn id="93" idx="1"/>
            </p:cNvCxnSpPr>
            <p:nvPr/>
          </p:nvCxnSpPr>
          <p:spPr>
            <a:xfrm>
              <a:off x="4610185" y="3358945"/>
              <a:ext cx="454958" cy="55393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円/楕円 88"/>
            <p:cNvSpPr>
              <a:spLocks/>
            </p:cNvSpPr>
            <p:nvPr/>
          </p:nvSpPr>
          <p:spPr>
            <a:xfrm>
              <a:off x="4518001" y="3266761"/>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円/楕円 89"/>
            <p:cNvSpPr>
              <a:spLocks/>
            </p:cNvSpPr>
            <p:nvPr/>
          </p:nvSpPr>
          <p:spPr>
            <a:xfrm>
              <a:off x="3986675" y="3897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a:spLocks/>
            </p:cNvSpPr>
            <p:nvPr/>
          </p:nvSpPr>
          <p:spPr>
            <a:xfrm>
              <a:off x="5049327" y="3897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a:spLocks/>
            </p:cNvSpPr>
            <p:nvPr/>
          </p:nvSpPr>
          <p:spPr>
            <a:xfrm>
              <a:off x="4518001" y="2294641"/>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フリーフォーム 137"/>
            <p:cNvSpPr/>
            <p:nvPr/>
          </p:nvSpPr>
          <p:spPr>
            <a:xfrm>
              <a:off x="3770663" y="3057007"/>
              <a:ext cx="1614625" cy="1225541"/>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 name="connsiteX0" fmla="*/ 0 w 1264285"/>
                <a:gd name="connsiteY0" fmla="*/ 1289067 h 1289067"/>
                <a:gd name="connsiteX1" fmla="*/ 651384 w 1264285"/>
                <a:gd name="connsiteY1" fmla="*/ 10291 h 1289067"/>
                <a:gd name="connsiteX2" fmla="*/ 1264285 w 1264285"/>
                <a:gd name="connsiteY2" fmla="*/ 12082 h 1289067"/>
                <a:gd name="connsiteX0" fmla="*/ 0 w 1264285"/>
                <a:gd name="connsiteY0" fmla="*/ 1475203 h 1475203"/>
                <a:gd name="connsiteX1" fmla="*/ 651384 w 1264285"/>
                <a:gd name="connsiteY1" fmla="*/ 196427 h 1475203"/>
                <a:gd name="connsiteX2" fmla="*/ 1264285 w 1264285"/>
                <a:gd name="connsiteY2" fmla="*/ 198218 h 1475203"/>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299391 h 1299391"/>
                <a:gd name="connsiteX1" fmla="*/ 651384 w 1264285"/>
                <a:gd name="connsiteY1" fmla="*/ 20615 h 1299391"/>
                <a:gd name="connsiteX2" fmla="*/ 1264285 w 1264285"/>
                <a:gd name="connsiteY2" fmla="*/ 22406 h 1299391"/>
                <a:gd name="connsiteX0" fmla="*/ 0 w 1264285"/>
                <a:gd name="connsiteY0" fmla="*/ 1323646 h 1323646"/>
                <a:gd name="connsiteX1" fmla="*/ 651384 w 1264285"/>
                <a:gd name="connsiteY1" fmla="*/ 44870 h 1323646"/>
                <a:gd name="connsiteX2" fmla="*/ 1264285 w 1264285"/>
                <a:gd name="connsiteY2" fmla="*/ 46661 h 1323646"/>
                <a:gd name="connsiteX0" fmla="*/ 0 w 1267498"/>
                <a:gd name="connsiteY0" fmla="*/ 1278847 h 1278847"/>
                <a:gd name="connsiteX1" fmla="*/ 651384 w 1267498"/>
                <a:gd name="connsiteY1" fmla="*/ 71 h 1278847"/>
                <a:gd name="connsiteX2" fmla="*/ 1267498 w 1267498"/>
                <a:gd name="connsiteY2" fmla="*/ 1216699 h 1278847"/>
                <a:gd name="connsiteX0" fmla="*/ 0 w 1267498"/>
                <a:gd name="connsiteY0" fmla="*/ 1280102 h 1280102"/>
                <a:gd name="connsiteX1" fmla="*/ 651384 w 1267498"/>
                <a:gd name="connsiteY1" fmla="*/ 1326 h 1280102"/>
                <a:gd name="connsiteX2" fmla="*/ 1267498 w 1267498"/>
                <a:gd name="connsiteY2" fmla="*/ 1217954 h 1280102"/>
                <a:gd name="connsiteX0" fmla="*/ 0 w 1267498"/>
                <a:gd name="connsiteY0" fmla="*/ 1280102 h 1280102"/>
                <a:gd name="connsiteX1" fmla="*/ 651384 w 1267498"/>
                <a:gd name="connsiteY1" fmla="*/ 1326 h 1280102"/>
                <a:gd name="connsiteX2" fmla="*/ 1267498 w 1267498"/>
                <a:gd name="connsiteY2" fmla="*/ 1217954 h 1280102"/>
                <a:gd name="connsiteX0" fmla="*/ 0 w 1246610"/>
                <a:gd name="connsiteY0" fmla="*/ 1278963 h 1278963"/>
                <a:gd name="connsiteX1" fmla="*/ 651384 w 1246610"/>
                <a:gd name="connsiteY1" fmla="*/ 187 h 1278963"/>
                <a:gd name="connsiteX2" fmla="*/ 1246610 w 1246610"/>
                <a:gd name="connsiteY2" fmla="*/ 1254523 h 1278963"/>
                <a:gd name="connsiteX0" fmla="*/ 0 w 1225721"/>
                <a:gd name="connsiteY0" fmla="*/ 1278777 h 1278929"/>
                <a:gd name="connsiteX1" fmla="*/ 651384 w 1225721"/>
                <a:gd name="connsiteY1" fmla="*/ 1 h 1278929"/>
                <a:gd name="connsiteX2" fmla="*/ 1225721 w 1225721"/>
                <a:gd name="connsiteY2" fmla="*/ 1278929 h 1278929"/>
                <a:gd name="connsiteX0" fmla="*/ 0 w 1225721"/>
                <a:gd name="connsiteY0" fmla="*/ 1279350 h 1279502"/>
                <a:gd name="connsiteX1" fmla="*/ 651384 w 1225721"/>
                <a:gd name="connsiteY1" fmla="*/ 574 h 1279502"/>
                <a:gd name="connsiteX2" fmla="*/ 1225721 w 1225721"/>
                <a:gd name="connsiteY2" fmla="*/ 1279502 h 1279502"/>
                <a:gd name="connsiteX0" fmla="*/ 0 w 1225721"/>
                <a:gd name="connsiteY0" fmla="*/ 1269556 h 1269708"/>
                <a:gd name="connsiteX1" fmla="*/ 636922 w 1225721"/>
                <a:gd name="connsiteY1" fmla="*/ 617 h 1269708"/>
                <a:gd name="connsiteX2" fmla="*/ 1225721 w 1225721"/>
                <a:gd name="connsiteY2" fmla="*/ 1269708 h 1269708"/>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037 h 1269189"/>
                <a:gd name="connsiteX1" fmla="*/ 636922 w 1225721"/>
                <a:gd name="connsiteY1" fmla="*/ 98 h 1269189"/>
                <a:gd name="connsiteX2" fmla="*/ 1225721 w 1225721"/>
                <a:gd name="connsiteY2" fmla="*/ 1269189 h 1269189"/>
                <a:gd name="connsiteX0" fmla="*/ 0 w 1225721"/>
                <a:gd name="connsiteY0" fmla="*/ 1269037 h 1269189"/>
                <a:gd name="connsiteX1" fmla="*/ 636922 w 1225721"/>
                <a:gd name="connsiteY1" fmla="*/ 98 h 1269189"/>
                <a:gd name="connsiteX2" fmla="*/ 1225721 w 1225721"/>
                <a:gd name="connsiteY2" fmla="*/ 1269189 h 1269189"/>
                <a:gd name="connsiteX0" fmla="*/ 0 w 1225721"/>
                <a:gd name="connsiteY0" fmla="*/ 1268949 h 1269101"/>
                <a:gd name="connsiteX1" fmla="*/ 636922 w 1225721"/>
                <a:gd name="connsiteY1" fmla="*/ 10 h 1269101"/>
                <a:gd name="connsiteX2" fmla="*/ 1225721 w 1225721"/>
                <a:gd name="connsiteY2" fmla="*/ 1269101 h 1269101"/>
                <a:gd name="connsiteX0" fmla="*/ 0 w 1225721"/>
                <a:gd name="connsiteY0" fmla="*/ 1142563 h 1142715"/>
                <a:gd name="connsiteX1" fmla="*/ 603178 w 1225721"/>
                <a:gd name="connsiteY1" fmla="*/ 12 h 1142715"/>
                <a:gd name="connsiteX2" fmla="*/ 1225721 w 1225721"/>
                <a:gd name="connsiteY2" fmla="*/ 1142715 h 1142715"/>
                <a:gd name="connsiteX0" fmla="*/ 0 w 1225721"/>
                <a:gd name="connsiteY0" fmla="*/ 1143222 h 1143374"/>
                <a:gd name="connsiteX1" fmla="*/ 603178 w 1225721"/>
                <a:gd name="connsiteY1" fmla="*/ 671 h 1143374"/>
                <a:gd name="connsiteX2" fmla="*/ 1225721 w 1225721"/>
                <a:gd name="connsiteY2" fmla="*/ 1143374 h 1143374"/>
                <a:gd name="connsiteX0" fmla="*/ 0 w 1225721"/>
                <a:gd name="connsiteY0" fmla="*/ 1143222 h 1143374"/>
                <a:gd name="connsiteX1" fmla="*/ 603178 w 1225721"/>
                <a:gd name="connsiteY1" fmla="*/ 671 h 1143374"/>
                <a:gd name="connsiteX2" fmla="*/ 1225721 w 1225721"/>
                <a:gd name="connsiteY2" fmla="*/ 1143374 h 1143374"/>
                <a:gd name="connsiteX0" fmla="*/ 0 w 1225721"/>
                <a:gd name="connsiteY0" fmla="*/ 1143252 h 1143404"/>
                <a:gd name="connsiteX1" fmla="*/ 603178 w 1225721"/>
                <a:gd name="connsiteY1" fmla="*/ 701 h 1143404"/>
                <a:gd name="connsiteX2" fmla="*/ 1225721 w 1225721"/>
                <a:gd name="connsiteY2" fmla="*/ 1143404 h 1143404"/>
                <a:gd name="connsiteX0" fmla="*/ 0 w 1225721"/>
                <a:gd name="connsiteY0" fmla="*/ 1116953 h 1117105"/>
                <a:gd name="connsiteX1" fmla="*/ 601572 w 1225721"/>
                <a:gd name="connsiteY1" fmla="*/ 733 h 1117105"/>
                <a:gd name="connsiteX2" fmla="*/ 1225721 w 1225721"/>
                <a:gd name="connsiteY2" fmla="*/ 1117105 h 1117105"/>
                <a:gd name="connsiteX0" fmla="*/ 0 w 1225721"/>
                <a:gd name="connsiteY0" fmla="*/ 1116405 h 1116557"/>
                <a:gd name="connsiteX1" fmla="*/ 601572 w 1225721"/>
                <a:gd name="connsiteY1" fmla="*/ 185 h 1116557"/>
                <a:gd name="connsiteX2" fmla="*/ 1225721 w 1225721"/>
                <a:gd name="connsiteY2" fmla="*/ 1116557 h 1116557"/>
                <a:gd name="connsiteX0" fmla="*/ 0 w 1225721"/>
                <a:gd name="connsiteY0" fmla="*/ 1116221 h 1116373"/>
                <a:gd name="connsiteX1" fmla="*/ 601572 w 1225721"/>
                <a:gd name="connsiteY1" fmla="*/ 1 h 1116373"/>
                <a:gd name="connsiteX2" fmla="*/ 1225721 w 1225721"/>
                <a:gd name="connsiteY2" fmla="*/ 1116373 h 1116373"/>
                <a:gd name="connsiteX0" fmla="*/ 0 w 1225721"/>
                <a:gd name="connsiteY0" fmla="*/ 1100423 h 1100575"/>
                <a:gd name="connsiteX1" fmla="*/ 624067 w 1225721"/>
                <a:gd name="connsiteY1" fmla="*/ 1 h 1100575"/>
                <a:gd name="connsiteX2" fmla="*/ 1225721 w 1225721"/>
                <a:gd name="connsiteY2" fmla="*/ 1100575 h 1100575"/>
              </a:gdLst>
              <a:ahLst/>
              <a:cxnLst>
                <a:cxn ang="0">
                  <a:pos x="connsiteX0" y="connsiteY0"/>
                </a:cxn>
                <a:cxn ang="0">
                  <a:pos x="connsiteX1" y="connsiteY1"/>
                </a:cxn>
                <a:cxn ang="0">
                  <a:pos x="connsiteX2" y="connsiteY2"/>
                </a:cxn>
              </a:cxnLst>
              <a:rect l="l" t="t" r="r" b="b"/>
              <a:pathLst>
                <a:path w="1225721" h="1100575">
                  <a:moveTo>
                    <a:pt x="0" y="1100423"/>
                  </a:moveTo>
                  <a:cubicBezTo>
                    <a:pt x="112684" y="497769"/>
                    <a:pt x="360325" y="-371"/>
                    <a:pt x="624067" y="1"/>
                  </a:cubicBezTo>
                  <a:cubicBezTo>
                    <a:pt x="887809" y="373"/>
                    <a:pt x="1115431" y="540025"/>
                    <a:pt x="1225721" y="1100575"/>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3" name="グループ化 142"/>
          <p:cNvGrpSpPr/>
          <p:nvPr/>
        </p:nvGrpSpPr>
        <p:grpSpPr>
          <a:xfrm>
            <a:off x="6130261" y="1801133"/>
            <a:ext cx="2233304" cy="1987907"/>
            <a:chOff x="6130261" y="2294641"/>
            <a:chExt cx="2233304" cy="1987907"/>
          </a:xfrm>
        </p:grpSpPr>
        <p:sp>
          <p:nvSpPr>
            <p:cNvPr id="82" name="二等辺三角形 81"/>
            <p:cNvSpPr/>
            <p:nvPr/>
          </p:nvSpPr>
          <p:spPr>
            <a:xfrm>
              <a:off x="6181134" y="2330528"/>
              <a:ext cx="2131558" cy="1622127"/>
            </a:xfrm>
            <a:prstGeom prst="triangle">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a:spLocks/>
            </p:cNvSpPr>
            <p:nvPr/>
          </p:nvSpPr>
          <p:spPr>
            <a:xfrm>
              <a:off x="6130261" y="38970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a:spLocks/>
            </p:cNvSpPr>
            <p:nvPr/>
          </p:nvSpPr>
          <p:spPr>
            <a:xfrm>
              <a:off x="8255565" y="38970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7" name="直線コネクタ 106"/>
            <p:cNvCxnSpPr>
              <a:stCxn id="86" idx="4"/>
              <a:endCxn id="103" idx="0"/>
            </p:cNvCxnSpPr>
            <p:nvPr/>
          </p:nvCxnSpPr>
          <p:spPr>
            <a:xfrm flipH="1">
              <a:off x="7150005" y="2402641"/>
              <a:ext cx="96908" cy="94950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stCxn id="103" idx="3"/>
              <a:endCxn id="85" idx="7"/>
            </p:cNvCxnSpPr>
            <p:nvPr/>
          </p:nvCxnSpPr>
          <p:spPr>
            <a:xfrm flipH="1">
              <a:off x="6828149" y="3444330"/>
              <a:ext cx="283672" cy="46855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a:stCxn id="103" idx="6"/>
              <a:endCxn id="104" idx="2"/>
            </p:cNvCxnSpPr>
            <p:nvPr/>
          </p:nvCxnSpPr>
          <p:spPr>
            <a:xfrm>
              <a:off x="7204005" y="3406146"/>
              <a:ext cx="25204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stCxn id="104" idx="7"/>
              <a:endCxn id="105" idx="3"/>
            </p:cNvCxnSpPr>
            <p:nvPr/>
          </p:nvCxnSpPr>
          <p:spPr>
            <a:xfrm flipV="1">
              <a:off x="7548229" y="3188037"/>
              <a:ext cx="191826" cy="17992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stCxn id="104" idx="4"/>
              <a:endCxn id="102" idx="0"/>
            </p:cNvCxnSpPr>
            <p:nvPr/>
          </p:nvCxnSpPr>
          <p:spPr>
            <a:xfrm>
              <a:off x="7510045" y="3460146"/>
              <a:ext cx="91086" cy="43691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円/楕円 84"/>
            <p:cNvSpPr>
              <a:spLocks/>
            </p:cNvSpPr>
            <p:nvPr/>
          </p:nvSpPr>
          <p:spPr>
            <a:xfrm>
              <a:off x="6735965" y="3897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a:spLocks/>
            </p:cNvSpPr>
            <p:nvPr/>
          </p:nvSpPr>
          <p:spPr>
            <a:xfrm>
              <a:off x="7547131" y="3897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a:spLocks/>
            </p:cNvSpPr>
            <p:nvPr/>
          </p:nvSpPr>
          <p:spPr>
            <a:xfrm>
              <a:off x="7096005" y="335214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a:spLocks/>
            </p:cNvSpPr>
            <p:nvPr/>
          </p:nvSpPr>
          <p:spPr>
            <a:xfrm>
              <a:off x="7456045" y="335214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a:spLocks/>
            </p:cNvSpPr>
            <p:nvPr/>
          </p:nvSpPr>
          <p:spPr>
            <a:xfrm>
              <a:off x="7724239" y="309585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a:spLocks/>
            </p:cNvSpPr>
            <p:nvPr/>
          </p:nvSpPr>
          <p:spPr>
            <a:xfrm>
              <a:off x="7192913" y="2294641"/>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フリーフォーム 139"/>
            <p:cNvSpPr/>
            <p:nvPr/>
          </p:nvSpPr>
          <p:spPr>
            <a:xfrm>
              <a:off x="6439600" y="3057007"/>
              <a:ext cx="1614625" cy="1225541"/>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 name="connsiteX0" fmla="*/ 0 w 1264285"/>
                <a:gd name="connsiteY0" fmla="*/ 1289067 h 1289067"/>
                <a:gd name="connsiteX1" fmla="*/ 651384 w 1264285"/>
                <a:gd name="connsiteY1" fmla="*/ 10291 h 1289067"/>
                <a:gd name="connsiteX2" fmla="*/ 1264285 w 1264285"/>
                <a:gd name="connsiteY2" fmla="*/ 12082 h 1289067"/>
                <a:gd name="connsiteX0" fmla="*/ 0 w 1264285"/>
                <a:gd name="connsiteY0" fmla="*/ 1475203 h 1475203"/>
                <a:gd name="connsiteX1" fmla="*/ 651384 w 1264285"/>
                <a:gd name="connsiteY1" fmla="*/ 196427 h 1475203"/>
                <a:gd name="connsiteX2" fmla="*/ 1264285 w 1264285"/>
                <a:gd name="connsiteY2" fmla="*/ 198218 h 1475203"/>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299391 h 1299391"/>
                <a:gd name="connsiteX1" fmla="*/ 651384 w 1264285"/>
                <a:gd name="connsiteY1" fmla="*/ 20615 h 1299391"/>
                <a:gd name="connsiteX2" fmla="*/ 1264285 w 1264285"/>
                <a:gd name="connsiteY2" fmla="*/ 22406 h 1299391"/>
                <a:gd name="connsiteX0" fmla="*/ 0 w 1264285"/>
                <a:gd name="connsiteY0" fmla="*/ 1323646 h 1323646"/>
                <a:gd name="connsiteX1" fmla="*/ 651384 w 1264285"/>
                <a:gd name="connsiteY1" fmla="*/ 44870 h 1323646"/>
                <a:gd name="connsiteX2" fmla="*/ 1264285 w 1264285"/>
                <a:gd name="connsiteY2" fmla="*/ 46661 h 1323646"/>
                <a:gd name="connsiteX0" fmla="*/ 0 w 1267498"/>
                <a:gd name="connsiteY0" fmla="*/ 1278847 h 1278847"/>
                <a:gd name="connsiteX1" fmla="*/ 651384 w 1267498"/>
                <a:gd name="connsiteY1" fmla="*/ 71 h 1278847"/>
                <a:gd name="connsiteX2" fmla="*/ 1267498 w 1267498"/>
                <a:gd name="connsiteY2" fmla="*/ 1216699 h 1278847"/>
                <a:gd name="connsiteX0" fmla="*/ 0 w 1267498"/>
                <a:gd name="connsiteY0" fmla="*/ 1280102 h 1280102"/>
                <a:gd name="connsiteX1" fmla="*/ 651384 w 1267498"/>
                <a:gd name="connsiteY1" fmla="*/ 1326 h 1280102"/>
                <a:gd name="connsiteX2" fmla="*/ 1267498 w 1267498"/>
                <a:gd name="connsiteY2" fmla="*/ 1217954 h 1280102"/>
                <a:gd name="connsiteX0" fmla="*/ 0 w 1267498"/>
                <a:gd name="connsiteY0" fmla="*/ 1280102 h 1280102"/>
                <a:gd name="connsiteX1" fmla="*/ 651384 w 1267498"/>
                <a:gd name="connsiteY1" fmla="*/ 1326 h 1280102"/>
                <a:gd name="connsiteX2" fmla="*/ 1267498 w 1267498"/>
                <a:gd name="connsiteY2" fmla="*/ 1217954 h 1280102"/>
                <a:gd name="connsiteX0" fmla="*/ 0 w 1246610"/>
                <a:gd name="connsiteY0" fmla="*/ 1278963 h 1278963"/>
                <a:gd name="connsiteX1" fmla="*/ 651384 w 1246610"/>
                <a:gd name="connsiteY1" fmla="*/ 187 h 1278963"/>
                <a:gd name="connsiteX2" fmla="*/ 1246610 w 1246610"/>
                <a:gd name="connsiteY2" fmla="*/ 1254523 h 1278963"/>
                <a:gd name="connsiteX0" fmla="*/ 0 w 1225721"/>
                <a:gd name="connsiteY0" fmla="*/ 1278777 h 1278929"/>
                <a:gd name="connsiteX1" fmla="*/ 651384 w 1225721"/>
                <a:gd name="connsiteY1" fmla="*/ 1 h 1278929"/>
                <a:gd name="connsiteX2" fmla="*/ 1225721 w 1225721"/>
                <a:gd name="connsiteY2" fmla="*/ 1278929 h 1278929"/>
                <a:gd name="connsiteX0" fmla="*/ 0 w 1225721"/>
                <a:gd name="connsiteY0" fmla="*/ 1279350 h 1279502"/>
                <a:gd name="connsiteX1" fmla="*/ 651384 w 1225721"/>
                <a:gd name="connsiteY1" fmla="*/ 574 h 1279502"/>
                <a:gd name="connsiteX2" fmla="*/ 1225721 w 1225721"/>
                <a:gd name="connsiteY2" fmla="*/ 1279502 h 1279502"/>
                <a:gd name="connsiteX0" fmla="*/ 0 w 1225721"/>
                <a:gd name="connsiteY0" fmla="*/ 1269556 h 1269708"/>
                <a:gd name="connsiteX1" fmla="*/ 636922 w 1225721"/>
                <a:gd name="connsiteY1" fmla="*/ 617 h 1269708"/>
                <a:gd name="connsiteX2" fmla="*/ 1225721 w 1225721"/>
                <a:gd name="connsiteY2" fmla="*/ 1269708 h 1269708"/>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037 h 1269189"/>
                <a:gd name="connsiteX1" fmla="*/ 636922 w 1225721"/>
                <a:gd name="connsiteY1" fmla="*/ 98 h 1269189"/>
                <a:gd name="connsiteX2" fmla="*/ 1225721 w 1225721"/>
                <a:gd name="connsiteY2" fmla="*/ 1269189 h 1269189"/>
                <a:gd name="connsiteX0" fmla="*/ 0 w 1225721"/>
                <a:gd name="connsiteY0" fmla="*/ 1269037 h 1269189"/>
                <a:gd name="connsiteX1" fmla="*/ 636922 w 1225721"/>
                <a:gd name="connsiteY1" fmla="*/ 98 h 1269189"/>
                <a:gd name="connsiteX2" fmla="*/ 1225721 w 1225721"/>
                <a:gd name="connsiteY2" fmla="*/ 1269189 h 1269189"/>
                <a:gd name="connsiteX0" fmla="*/ 0 w 1225721"/>
                <a:gd name="connsiteY0" fmla="*/ 1268949 h 1269101"/>
                <a:gd name="connsiteX1" fmla="*/ 636922 w 1225721"/>
                <a:gd name="connsiteY1" fmla="*/ 10 h 1269101"/>
                <a:gd name="connsiteX2" fmla="*/ 1225721 w 1225721"/>
                <a:gd name="connsiteY2" fmla="*/ 1269101 h 1269101"/>
                <a:gd name="connsiteX0" fmla="*/ 0 w 1225721"/>
                <a:gd name="connsiteY0" fmla="*/ 1142563 h 1142715"/>
                <a:gd name="connsiteX1" fmla="*/ 603178 w 1225721"/>
                <a:gd name="connsiteY1" fmla="*/ 12 h 1142715"/>
                <a:gd name="connsiteX2" fmla="*/ 1225721 w 1225721"/>
                <a:gd name="connsiteY2" fmla="*/ 1142715 h 1142715"/>
                <a:gd name="connsiteX0" fmla="*/ 0 w 1225721"/>
                <a:gd name="connsiteY0" fmla="*/ 1143222 h 1143374"/>
                <a:gd name="connsiteX1" fmla="*/ 603178 w 1225721"/>
                <a:gd name="connsiteY1" fmla="*/ 671 h 1143374"/>
                <a:gd name="connsiteX2" fmla="*/ 1225721 w 1225721"/>
                <a:gd name="connsiteY2" fmla="*/ 1143374 h 1143374"/>
                <a:gd name="connsiteX0" fmla="*/ 0 w 1225721"/>
                <a:gd name="connsiteY0" fmla="*/ 1143222 h 1143374"/>
                <a:gd name="connsiteX1" fmla="*/ 603178 w 1225721"/>
                <a:gd name="connsiteY1" fmla="*/ 671 h 1143374"/>
                <a:gd name="connsiteX2" fmla="*/ 1225721 w 1225721"/>
                <a:gd name="connsiteY2" fmla="*/ 1143374 h 1143374"/>
                <a:gd name="connsiteX0" fmla="*/ 0 w 1225721"/>
                <a:gd name="connsiteY0" fmla="*/ 1143252 h 1143404"/>
                <a:gd name="connsiteX1" fmla="*/ 603178 w 1225721"/>
                <a:gd name="connsiteY1" fmla="*/ 701 h 1143404"/>
                <a:gd name="connsiteX2" fmla="*/ 1225721 w 1225721"/>
                <a:gd name="connsiteY2" fmla="*/ 1143404 h 1143404"/>
                <a:gd name="connsiteX0" fmla="*/ 0 w 1225721"/>
                <a:gd name="connsiteY0" fmla="*/ 1116953 h 1117105"/>
                <a:gd name="connsiteX1" fmla="*/ 601572 w 1225721"/>
                <a:gd name="connsiteY1" fmla="*/ 733 h 1117105"/>
                <a:gd name="connsiteX2" fmla="*/ 1225721 w 1225721"/>
                <a:gd name="connsiteY2" fmla="*/ 1117105 h 1117105"/>
                <a:gd name="connsiteX0" fmla="*/ 0 w 1225721"/>
                <a:gd name="connsiteY0" fmla="*/ 1116405 h 1116557"/>
                <a:gd name="connsiteX1" fmla="*/ 601572 w 1225721"/>
                <a:gd name="connsiteY1" fmla="*/ 185 h 1116557"/>
                <a:gd name="connsiteX2" fmla="*/ 1225721 w 1225721"/>
                <a:gd name="connsiteY2" fmla="*/ 1116557 h 1116557"/>
                <a:gd name="connsiteX0" fmla="*/ 0 w 1225721"/>
                <a:gd name="connsiteY0" fmla="*/ 1116221 h 1116373"/>
                <a:gd name="connsiteX1" fmla="*/ 601572 w 1225721"/>
                <a:gd name="connsiteY1" fmla="*/ 1 h 1116373"/>
                <a:gd name="connsiteX2" fmla="*/ 1225721 w 1225721"/>
                <a:gd name="connsiteY2" fmla="*/ 1116373 h 1116373"/>
                <a:gd name="connsiteX0" fmla="*/ 0 w 1225721"/>
                <a:gd name="connsiteY0" fmla="*/ 1100423 h 1100575"/>
                <a:gd name="connsiteX1" fmla="*/ 624067 w 1225721"/>
                <a:gd name="connsiteY1" fmla="*/ 1 h 1100575"/>
                <a:gd name="connsiteX2" fmla="*/ 1225721 w 1225721"/>
                <a:gd name="connsiteY2" fmla="*/ 1100575 h 1100575"/>
              </a:gdLst>
              <a:ahLst/>
              <a:cxnLst>
                <a:cxn ang="0">
                  <a:pos x="connsiteX0" y="connsiteY0"/>
                </a:cxn>
                <a:cxn ang="0">
                  <a:pos x="connsiteX1" y="connsiteY1"/>
                </a:cxn>
                <a:cxn ang="0">
                  <a:pos x="connsiteX2" y="connsiteY2"/>
                </a:cxn>
              </a:cxnLst>
              <a:rect l="l" t="t" r="r" b="b"/>
              <a:pathLst>
                <a:path w="1225721" h="1100575">
                  <a:moveTo>
                    <a:pt x="0" y="1100423"/>
                  </a:moveTo>
                  <a:cubicBezTo>
                    <a:pt x="112684" y="497769"/>
                    <a:pt x="360325" y="-371"/>
                    <a:pt x="624067" y="1"/>
                  </a:cubicBezTo>
                  <a:cubicBezTo>
                    <a:pt x="887809" y="373"/>
                    <a:pt x="1115431" y="540025"/>
                    <a:pt x="1225721" y="1100575"/>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8" name="正方形/長方形 47"/>
          <p:cNvSpPr/>
          <p:nvPr/>
        </p:nvSpPr>
        <p:spPr>
          <a:xfrm>
            <a:off x="1407983" y="3857273"/>
            <a:ext cx="6328035" cy="2236023"/>
          </a:xfrm>
          <a:prstGeom prst="rect">
            <a:avLst/>
          </a:prstGeom>
          <a:solidFill>
            <a:schemeClr val="bg1"/>
          </a:solidFill>
          <a:ln w="381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2800" dirty="0" smtClean="0">
                <a:solidFill>
                  <a:schemeClr val="tx1"/>
                </a:solidFill>
              </a:rPr>
              <a:t>あらゆるエッジ分割数</a:t>
            </a:r>
            <a:endParaRPr kumimoji="1" lang="en-US" altLang="ja-JP" sz="2800" dirty="0" smtClean="0">
              <a:solidFill>
                <a:schemeClr val="tx1"/>
              </a:solidFill>
            </a:endParaRPr>
          </a:p>
          <a:p>
            <a:r>
              <a:rPr kumimoji="1" lang="ja-JP" altLang="en-US" sz="2800" dirty="0" smtClean="0">
                <a:solidFill>
                  <a:schemeClr val="tx1"/>
                </a:solidFill>
              </a:rPr>
              <a:t>に対応可能（証明済み）</a:t>
            </a:r>
            <a:endParaRPr kumimoji="1" lang="ja-JP" altLang="en-US" sz="2800" dirty="0">
              <a:solidFill>
                <a:schemeClr val="tx1"/>
              </a:solidFill>
            </a:endParaRPr>
          </a:p>
        </p:txBody>
      </p:sp>
      <p:pic>
        <p:nvPicPr>
          <p:cNvPr id="49" name="random_quad_tri.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593861" y="3977027"/>
            <a:ext cx="2050281" cy="1996515"/>
          </a:xfrm>
          <a:prstGeom prst="rect">
            <a:avLst/>
          </a:prstGeom>
          <a:ln w="3175">
            <a:noFill/>
          </a:ln>
        </p:spPr>
      </p:pic>
      <p:pic>
        <p:nvPicPr>
          <p:cNvPr id="4" name="オーディオ 3">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26961306"/>
      </p:ext>
    </p:extLst>
  </p:cSld>
  <p:clrMapOvr>
    <a:masterClrMapping/>
  </p:clrMapOvr>
  <mc:AlternateContent xmlns:mc="http://schemas.openxmlformats.org/markup-compatibility/2006" xmlns:p14="http://schemas.microsoft.com/office/powerpoint/2010/main">
    <mc:Choice Requires="p14">
      <p:transition spd="slow" p14:dur="2000" advTm="20988"/>
    </mc:Choice>
    <mc:Fallback xmlns="">
      <p:transition spd="slow" advTm="20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1000"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49"/>
                </p:tgtEl>
              </p:cMediaNode>
            </p:video>
            <p:audio isNarration="1">
              <p:cMediaNode vol="80000" showWhenStopped="0">
                <p:cTn id="16" fill="hold" display="0">
                  <p:stCondLst>
                    <p:cond delay="indefinite"/>
                  </p:stCondLst>
                  <p:endCondLst>
                    <p:cond evt="onStopAudio" delay="0">
                      <p:tgtEl>
                        <p:sldTgt/>
                      </p:tgtEl>
                    </p:cond>
                  </p:endCondLst>
                </p:cTn>
                <p:tgtEl>
                  <p:spTgt spid="4"/>
                </p:tgtEl>
              </p:cMediaNode>
            </p:audio>
          </p:childTnLst>
        </p:cTn>
      </p:par>
    </p:tnLst>
    <p:bldLst>
      <p:bldP spid="48" grpId="0" animBg="1"/>
    </p:bldLst>
  </p:timing>
  <p:extLst>
    <p:ext uri="{E180D4A7-C9FB-4DFB-919C-405C955672EB}">
      <p14:showEvtLst xmlns:p14="http://schemas.microsoft.com/office/powerpoint/2010/main">
        <p14:playEvt time="8420" objId="49"/>
        <p14:playEvt time="20113" objId="49"/>
        <p14:stopEvt time="20988" objId="49"/>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結果</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pic>
        <p:nvPicPr>
          <p:cNvPr id="7" name="オーディオ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39343026"/>
      </p:ext>
    </p:extLst>
  </p:cSld>
  <p:clrMapOvr>
    <a:masterClrMapping/>
  </p:clrMapOvr>
  <mc:AlternateContent xmlns:mc="http://schemas.openxmlformats.org/markup-compatibility/2006" xmlns:p14="http://schemas.microsoft.com/office/powerpoint/2010/main">
    <mc:Choice Requires="p14">
      <p:transition spd="slow" p14:dur="2000" advTm="3650"/>
    </mc:Choice>
    <mc:Fallback xmlns="">
      <p:transition spd="slow" advTm="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ja-JP" altLang="en-US" dirty="0" smtClean="0"/>
              <a:t>プロのアーティストによる評価</a:t>
            </a:r>
            <a:endParaRPr kumimoji="1" lang="ja-JP" altLang="en-US" dirty="0"/>
          </a:p>
        </p:txBody>
      </p:sp>
      <p:sp>
        <p:nvSpPr>
          <p:cNvPr id="2" name="スライド番号プレースホルダー 1"/>
          <p:cNvSpPr>
            <a:spLocks noGrp="1"/>
          </p:cNvSpPr>
          <p:nvPr>
            <p:ph type="sldNum" sz="quarter" idx="12"/>
          </p:nvPr>
        </p:nvSpPr>
        <p:spPr/>
        <p:txBody>
          <a:bodyPr/>
          <a:lstStyle/>
          <a:p>
            <a:fld id="{6D1D10BF-5A7D-BB40-8492-A9C98C1E9B06}" type="slidenum">
              <a:rPr lang="en-US" smtClean="0"/>
              <a:t>37</a:t>
            </a:fld>
            <a:endParaRPr lang="en-US"/>
          </a:p>
        </p:txBody>
      </p:sp>
      <p:pic>
        <p:nvPicPr>
          <p:cNvPr id="8" name="main_mpeg4_001.mp4">
            <a:hlinkClick r:id="" action="ppaction://media"/>
          </p:cNvPr>
          <p:cNvPicPr>
            <a:picLocks noChangeAspect="1"/>
          </p:cNvPicPr>
          <p:nvPr>
            <a:videoFile r:link="rId1"/>
            <p:extLst>
              <p:ext uri="{DAA4B4D4-6D71-4841-9C94-3DE7FCFB9230}">
                <p14:media xmlns:p14="http://schemas.microsoft.com/office/powerpoint/2010/main" r:embed="rId2">
                  <p14:trim st="704.8649" end="539.0136"/>
                </p14:media>
              </p:ext>
            </p:extLst>
          </p:nvPr>
        </p:nvPicPr>
        <p:blipFill rotWithShape="1">
          <a:blip r:embed="rId7"/>
          <a:srcRect l="1667" t="8958" r="1667" b="9583"/>
          <a:stretch>
            <a:fillRect/>
          </a:stretch>
        </p:blipFill>
        <p:spPr>
          <a:xfrm>
            <a:off x="64999" y="1120848"/>
            <a:ext cx="9014002" cy="5063901"/>
          </a:xfrm>
          <a:prstGeom prst="rect">
            <a:avLst/>
          </a:prstGeom>
        </p:spPr>
      </p:pic>
      <p:pic>
        <p:nvPicPr>
          <p:cNvPr id="6" name="オーディオ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1605889740"/>
      </p:ext>
    </p:extLst>
  </p:cSld>
  <p:clrMapOvr>
    <a:masterClrMapping/>
  </p:clrMapOvr>
  <mc:AlternateContent xmlns:mc="http://schemas.openxmlformats.org/markup-compatibility/2006" xmlns:p14="http://schemas.microsoft.com/office/powerpoint/2010/main">
    <mc:Choice Requires="p14">
      <p:transition spd="slow" p14:dur="2000" advTm="17640"/>
    </mc:Choice>
    <mc:Fallback xmlns="">
      <p:transition spd="slow" advTm="17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mediacall" presetSubtype="0" fill="hold" nodeType="withEffect">
                                  <p:stCondLst>
                                    <p:cond delay="0"/>
                                  </p:stCondLst>
                                  <p:childTnLst>
                                    <p:cmd type="call" cmd="playFrom(0.0)">
                                      <p:cBhvr>
                                        <p:cTn id="8" dur="117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0" objId="8"/>
        <p14:stopEvt time="12876" objId="8"/>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600" dirty="0" smtClean="0"/>
              <a:t>アーティスト</a:t>
            </a:r>
            <a:r>
              <a:rPr kumimoji="1" lang="en-US" altLang="ja-JP" sz="3600" dirty="0" smtClean="0"/>
              <a:t>#1</a:t>
            </a:r>
            <a:r>
              <a:rPr kumimoji="1" lang="ja-JP" altLang="en-US" sz="3600" dirty="0" smtClean="0"/>
              <a:t>によるモデリング結果</a:t>
            </a:r>
            <a:endParaRPr kumimoji="1" lang="ja-JP" altLang="en-US" sz="3600" dirty="0"/>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t>38</a:t>
            </a:fld>
            <a:endParaRPr lang="en-US"/>
          </a:p>
        </p:txBody>
      </p:sp>
      <p:grpSp>
        <p:nvGrpSpPr>
          <p:cNvPr id="5" name="グループ化 4"/>
          <p:cNvGrpSpPr/>
          <p:nvPr/>
        </p:nvGrpSpPr>
        <p:grpSpPr>
          <a:xfrm>
            <a:off x="16577" y="908720"/>
            <a:ext cx="2927695" cy="3554659"/>
            <a:chOff x="16577" y="908720"/>
            <a:chExt cx="2927695" cy="3554659"/>
          </a:xfrm>
        </p:grpSpPr>
        <p:pic>
          <p:nvPicPr>
            <p:cNvPr id="3075" name="Picture 3"/>
            <p:cNvPicPr>
              <a:picLocks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596"/>
            <a:stretch/>
          </p:blipFill>
          <p:spPr bwMode="auto">
            <a:xfrm flipH="1">
              <a:off x="1187624" y="908720"/>
              <a:ext cx="1756648" cy="2443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5" y="1338202"/>
              <a:ext cx="1891126" cy="283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577" y="4094047"/>
              <a:ext cx="1675103" cy="369332"/>
            </a:xfrm>
            <a:prstGeom prst="rect">
              <a:avLst/>
            </a:prstGeom>
            <a:noFill/>
          </p:spPr>
          <p:txBody>
            <a:bodyPr wrap="square" rtlCol="0">
              <a:spAutoFit/>
            </a:bodyPr>
            <a:lstStyle/>
            <a:p>
              <a:pPr algn="ctr"/>
              <a:r>
                <a:rPr kumimoji="1" lang="en-US" altLang="ja-JP" dirty="0" smtClean="0"/>
                <a:t>1.2</a:t>
              </a:r>
              <a:r>
                <a:rPr kumimoji="1" lang="ja-JP" altLang="en-US" dirty="0" smtClean="0"/>
                <a:t>時間</a:t>
              </a:r>
              <a:endParaRPr kumimoji="1" lang="ja-JP" altLang="en-US" dirty="0"/>
            </a:p>
          </p:txBody>
        </p:sp>
      </p:grpSp>
      <p:grpSp>
        <p:nvGrpSpPr>
          <p:cNvPr id="6" name="グループ化 5"/>
          <p:cNvGrpSpPr/>
          <p:nvPr/>
        </p:nvGrpSpPr>
        <p:grpSpPr>
          <a:xfrm>
            <a:off x="1619672" y="2387641"/>
            <a:ext cx="5018985" cy="4497743"/>
            <a:chOff x="1619672" y="2387641"/>
            <a:chExt cx="5018985" cy="4497743"/>
          </a:xfrm>
        </p:grpSpPr>
        <p:pic>
          <p:nvPicPr>
            <p:cNvPr id="3077"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4067944" y="2564904"/>
              <a:ext cx="2570713" cy="329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672" y="2964298"/>
              <a:ext cx="3409176" cy="3921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テキスト ボックス 10"/>
            <p:cNvSpPr txBox="1"/>
            <p:nvPr/>
          </p:nvSpPr>
          <p:spPr>
            <a:xfrm>
              <a:off x="3384047" y="2387641"/>
              <a:ext cx="1675103" cy="369332"/>
            </a:xfrm>
            <a:prstGeom prst="rect">
              <a:avLst/>
            </a:prstGeom>
            <a:noFill/>
          </p:spPr>
          <p:txBody>
            <a:bodyPr wrap="square" rtlCol="0">
              <a:spAutoFit/>
            </a:bodyPr>
            <a:lstStyle/>
            <a:p>
              <a:pPr algn="ctr"/>
              <a:r>
                <a:rPr kumimoji="1" lang="en-US" altLang="ja-JP" dirty="0" smtClean="0"/>
                <a:t>0.9</a:t>
              </a:r>
              <a:r>
                <a:rPr kumimoji="1" lang="ja-JP" altLang="en-US" dirty="0" smtClean="0"/>
                <a:t>時間</a:t>
              </a:r>
              <a:endParaRPr kumimoji="1" lang="ja-JP" altLang="en-US" dirty="0"/>
            </a:p>
          </p:txBody>
        </p:sp>
      </p:grpSp>
      <p:grpSp>
        <p:nvGrpSpPr>
          <p:cNvPr id="7" name="グループ化 6"/>
          <p:cNvGrpSpPr/>
          <p:nvPr/>
        </p:nvGrpSpPr>
        <p:grpSpPr>
          <a:xfrm>
            <a:off x="6444208" y="836712"/>
            <a:ext cx="2664296" cy="4617804"/>
            <a:chOff x="6444208" y="836712"/>
            <a:chExt cx="2664296" cy="4617804"/>
          </a:xfrm>
        </p:grpSpPr>
        <p:pic>
          <p:nvPicPr>
            <p:cNvPr id="3079" name="Picture 7"/>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7299" y="836712"/>
              <a:ext cx="1671205" cy="3489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4208" y="1285071"/>
              <a:ext cx="1726249" cy="3872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6984516" y="5085184"/>
              <a:ext cx="1675103" cy="369332"/>
            </a:xfrm>
            <a:prstGeom prst="rect">
              <a:avLst/>
            </a:prstGeom>
            <a:noFill/>
          </p:spPr>
          <p:txBody>
            <a:bodyPr wrap="square" rtlCol="0">
              <a:spAutoFit/>
            </a:bodyPr>
            <a:lstStyle/>
            <a:p>
              <a:pPr algn="ctr"/>
              <a:r>
                <a:rPr kumimoji="1" lang="en-US" altLang="ja-JP" dirty="0"/>
                <a:t>2</a:t>
              </a:r>
              <a:r>
                <a:rPr kumimoji="1" lang="ja-JP" altLang="en-US" dirty="0" smtClean="0"/>
                <a:t>時間</a:t>
              </a:r>
              <a:endParaRPr kumimoji="1" lang="ja-JP" altLang="en-US" dirty="0"/>
            </a:p>
          </p:txBody>
        </p:sp>
      </p:grpSp>
      <p:pic>
        <p:nvPicPr>
          <p:cNvPr id="8" name="オーディオ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4593726"/>
      </p:ext>
    </p:extLst>
  </p:cSld>
  <p:clrMapOvr>
    <a:masterClrMapping/>
  </p:clrMapOvr>
  <mc:AlternateContent xmlns:mc="http://schemas.openxmlformats.org/markup-compatibility/2006" xmlns:p14="http://schemas.microsoft.com/office/powerpoint/2010/main">
    <mc:Choice Requires="p14">
      <p:transition spd="slow" p14:dur="2000" advTm="14865"/>
    </mc:Choice>
    <mc:Fallback xmlns="">
      <p:transition spd="slow" advTm="14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600" dirty="0" smtClean="0"/>
              <a:t>アーティスト</a:t>
            </a:r>
            <a:r>
              <a:rPr kumimoji="1" lang="en-US" altLang="ja-JP" sz="3600" dirty="0" smtClean="0"/>
              <a:t>#2</a:t>
            </a:r>
            <a:r>
              <a:rPr kumimoji="1" lang="ja-JP" altLang="en-US" sz="3600" dirty="0" smtClean="0"/>
              <a:t>によるモデリング結果</a:t>
            </a:r>
            <a:endParaRPr kumimoji="1" lang="ja-JP" altLang="en-US" sz="3600" dirty="0"/>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t>39</a:t>
            </a:fld>
            <a:endParaRPr lang="en-US"/>
          </a:p>
        </p:txBody>
      </p:sp>
      <p:grpSp>
        <p:nvGrpSpPr>
          <p:cNvPr id="4" name="グループ化 3"/>
          <p:cNvGrpSpPr/>
          <p:nvPr/>
        </p:nvGrpSpPr>
        <p:grpSpPr>
          <a:xfrm>
            <a:off x="0" y="907048"/>
            <a:ext cx="3387821" cy="3763063"/>
            <a:chOff x="0" y="907048"/>
            <a:chExt cx="3387821" cy="3763063"/>
          </a:xfrm>
        </p:grpSpPr>
        <p:pic>
          <p:nvPicPr>
            <p:cNvPr id="4099" name="Picture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624" y="907048"/>
              <a:ext cx="2200197" cy="2377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526728"/>
              <a:ext cx="2597956" cy="2796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テキスト ボックス 10"/>
            <p:cNvSpPr txBox="1"/>
            <p:nvPr/>
          </p:nvSpPr>
          <p:spPr>
            <a:xfrm>
              <a:off x="177430" y="4300779"/>
              <a:ext cx="1675103" cy="369332"/>
            </a:xfrm>
            <a:prstGeom prst="rect">
              <a:avLst/>
            </a:prstGeom>
            <a:noFill/>
          </p:spPr>
          <p:txBody>
            <a:bodyPr wrap="square" rtlCol="0">
              <a:spAutoFit/>
            </a:bodyPr>
            <a:lstStyle/>
            <a:p>
              <a:pPr algn="ctr"/>
              <a:r>
                <a:rPr kumimoji="1" lang="en-US" altLang="ja-JP" dirty="0" smtClean="0"/>
                <a:t>0.9</a:t>
              </a:r>
              <a:r>
                <a:rPr kumimoji="1" lang="ja-JP" altLang="en-US" dirty="0" smtClean="0"/>
                <a:t>時間</a:t>
              </a:r>
              <a:endParaRPr kumimoji="1" lang="ja-JP" altLang="en-US" dirty="0"/>
            </a:p>
          </p:txBody>
        </p:sp>
      </p:grpSp>
      <p:grpSp>
        <p:nvGrpSpPr>
          <p:cNvPr id="5" name="グループ化 4"/>
          <p:cNvGrpSpPr/>
          <p:nvPr/>
        </p:nvGrpSpPr>
        <p:grpSpPr>
          <a:xfrm>
            <a:off x="2411760" y="3203684"/>
            <a:ext cx="4688661" cy="3398731"/>
            <a:chOff x="2411760" y="3203684"/>
            <a:chExt cx="4688661" cy="3398731"/>
          </a:xfrm>
        </p:grpSpPr>
        <p:pic>
          <p:nvPicPr>
            <p:cNvPr id="4101"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411760" y="3541118"/>
              <a:ext cx="2923151" cy="163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5856" y="4509120"/>
              <a:ext cx="3824565" cy="2093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3544900" y="3203684"/>
              <a:ext cx="1675103" cy="369332"/>
            </a:xfrm>
            <a:prstGeom prst="rect">
              <a:avLst/>
            </a:prstGeom>
            <a:noFill/>
          </p:spPr>
          <p:txBody>
            <a:bodyPr wrap="square" rtlCol="0">
              <a:spAutoFit/>
            </a:bodyPr>
            <a:lstStyle/>
            <a:p>
              <a:pPr algn="ctr"/>
              <a:r>
                <a:rPr kumimoji="1" lang="en-US" altLang="ja-JP" dirty="0" smtClean="0"/>
                <a:t>1.3</a:t>
              </a:r>
              <a:r>
                <a:rPr kumimoji="1" lang="ja-JP" altLang="en-US" dirty="0" smtClean="0"/>
                <a:t>時間</a:t>
              </a:r>
              <a:endParaRPr kumimoji="1" lang="ja-JP" altLang="en-US" dirty="0"/>
            </a:p>
          </p:txBody>
        </p:sp>
      </p:grpSp>
      <p:grpSp>
        <p:nvGrpSpPr>
          <p:cNvPr id="6" name="グループ化 5"/>
          <p:cNvGrpSpPr/>
          <p:nvPr/>
        </p:nvGrpSpPr>
        <p:grpSpPr>
          <a:xfrm>
            <a:off x="4948112" y="764704"/>
            <a:ext cx="4160392" cy="3543407"/>
            <a:chOff x="4948112" y="764704"/>
            <a:chExt cx="4160392" cy="3543407"/>
          </a:xfrm>
        </p:grpSpPr>
        <p:pic>
          <p:nvPicPr>
            <p:cNvPr id="4103" name="Picture 7"/>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945147" y="764704"/>
              <a:ext cx="3163357" cy="26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8112" y="1107481"/>
              <a:ext cx="3645249" cy="3200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12"/>
            <p:cNvSpPr txBox="1"/>
            <p:nvPr/>
          </p:nvSpPr>
          <p:spPr>
            <a:xfrm>
              <a:off x="7145369" y="3573016"/>
              <a:ext cx="1675103" cy="369332"/>
            </a:xfrm>
            <a:prstGeom prst="rect">
              <a:avLst/>
            </a:prstGeom>
            <a:noFill/>
          </p:spPr>
          <p:txBody>
            <a:bodyPr wrap="square" rtlCol="0">
              <a:spAutoFit/>
            </a:bodyPr>
            <a:lstStyle/>
            <a:p>
              <a:pPr algn="ctr"/>
              <a:r>
                <a:rPr kumimoji="1" lang="en-US" altLang="ja-JP" smtClean="0"/>
                <a:t>1.5</a:t>
              </a:r>
              <a:r>
                <a:rPr kumimoji="1" lang="ja-JP" altLang="en-US" dirty="0" smtClean="0"/>
                <a:t>時間</a:t>
              </a:r>
              <a:endParaRPr kumimoji="1" lang="ja-JP" altLang="en-US" dirty="0"/>
            </a:p>
          </p:txBody>
        </p:sp>
      </p:grpSp>
      <p:pic>
        <p:nvPicPr>
          <p:cNvPr id="7" name="オーディオ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523510173"/>
      </p:ext>
    </p:extLst>
  </p:cSld>
  <p:clrMapOvr>
    <a:masterClrMapping/>
  </p:clrMapOvr>
  <mc:AlternateContent xmlns:mc="http://schemas.openxmlformats.org/markup-compatibility/2006" xmlns:p14="http://schemas.microsoft.com/office/powerpoint/2010/main">
    <mc:Choice Requires="p14">
      <p:transition spd="slow" p14:dur="2000" advTm="14531"/>
    </mc:Choice>
    <mc:Fallback xmlns="">
      <p:transition spd="slow" advTm="14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四角形メッシュの良し悪し</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r>
              <a:rPr kumimoji="1" lang="ja-JP" altLang="en-US" dirty="0" smtClean="0"/>
              <a:t>エッジ</a:t>
            </a:r>
            <a:r>
              <a:rPr kumimoji="1" lang="ja-JP" altLang="en-US" dirty="0"/>
              <a:t>フロー</a:t>
            </a:r>
            <a:endParaRPr kumimoji="1" lang="en-US" altLang="ja-JP" dirty="0" smtClean="0"/>
          </a:p>
          <a:p>
            <a:pPr lvl="1"/>
            <a:r>
              <a:rPr kumimoji="1" lang="ja-JP" altLang="en-US" dirty="0" smtClean="0"/>
              <a:t>別名</a:t>
            </a:r>
            <a:r>
              <a:rPr kumimoji="1" lang="en-US" altLang="ja-JP" dirty="0" smtClean="0"/>
              <a:t>“</a:t>
            </a:r>
            <a:r>
              <a:rPr kumimoji="1" lang="ja-JP" altLang="en-US" dirty="0" smtClean="0"/>
              <a:t>エッジループ</a:t>
            </a:r>
            <a:r>
              <a:rPr kumimoji="1" lang="en-US" altLang="ja-JP" dirty="0" smtClean="0"/>
              <a:t>”</a:t>
            </a:r>
          </a:p>
          <a:p>
            <a:pPr lvl="1"/>
            <a:endParaRPr kumimoji="1" lang="en-US" altLang="ja-JP" dirty="0" smtClean="0"/>
          </a:p>
          <a:p>
            <a:pPr lvl="1"/>
            <a:endParaRPr kumimoji="1" lang="en-US" altLang="ja-JP" dirty="0" smtClean="0"/>
          </a:p>
          <a:p>
            <a:pPr lvl="1"/>
            <a:endParaRPr kumimoji="1" lang="en-US" altLang="ja-JP" dirty="0" smtClean="0"/>
          </a:p>
          <a:p>
            <a:pPr lvl="1"/>
            <a:endParaRPr kumimoji="1" lang="en-US" altLang="ja-JP" dirty="0"/>
          </a:p>
          <a:p>
            <a:r>
              <a:rPr kumimoji="1" lang="ja-JP" altLang="en-US" dirty="0" smtClean="0"/>
              <a:t>特異点</a:t>
            </a:r>
            <a:endParaRPr kumimoji="1" lang="en-US" altLang="ja-JP" dirty="0" smtClean="0"/>
          </a:p>
          <a:p>
            <a:pPr lvl="1"/>
            <a:endParaRPr kumimoji="1" lang="en-US" altLang="ja-JP" dirty="0"/>
          </a:p>
          <a:p>
            <a:pPr lvl="1"/>
            <a:endParaRPr kumimoji="1" lang="en-US" altLang="ja-JP" dirty="0" smtClean="0"/>
          </a:p>
          <a:p>
            <a:pPr lvl="1"/>
            <a:endParaRPr kumimoji="1" lang="en-US" altLang="ja-JP" dirty="0" smtClean="0"/>
          </a:p>
          <a:p>
            <a:r>
              <a:rPr kumimoji="1" lang="ja-JP" altLang="en-US" dirty="0" smtClean="0"/>
              <a:t>これらを適切に</a:t>
            </a:r>
            <a:r>
              <a:rPr kumimoji="1" lang="en-US" altLang="ja-JP" dirty="0" smtClean="0"/>
              <a:t/>
            </a:r>
            <a:br>
              <a:rPr kumimoji="1" lang="en-US" altLang="ja-JP" dirty="0" smtClean="0"/>
            </a:br>
            <a:r>
              <a:rPr kumimoji="1" lang="ja-JP" altLang="en-US" dirty="0" smtClean="0"/>
              <a:t>配置したい！</a:t>
            </a:r>
            <a:endParaRPr kumimoji="1" lang="en-US" altLang="ja-JP" dirty="0" smtClean="0"/>
          </a:p>
        </p:txBody>
      </p:sp>
      <p:grpSp>
        <p:nvGrpSpPr>
          <p:cNvPr id="5" name="グループ化 4"/>
          <p:cNvGrpSpPr/>
          <p:nvPr/>
        </p:nvGrpSpPr>
        <p:grpSpPr>
          <a:xfrm>
            <a:off x="4180611" y="1187115"/>
            <a:ext cx="4711869" cy="2241885"/>
            <a:chOff x="4324627" y="1187115"/>
            <a:chExt cx="4711869" cy="2241885"/>
          </a:xfrm>
        </p:grpSpPr>
        <p:pic>
          <p:nvPicPr>
            <p:cNvPr id="6"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324627" y="1187115"/>
              <a:ext cx="4711869" cy="2241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8" name="グループ化 27"/>
            <p:cNvGrpSpPr/>
            <p:nvPr/>
          </p:nvGrpSpPr>
          <p:grpSpPr>
            <a:xfrm>
              <a:off x="4760383" y="1536700"/>
              <a:ext cx="3145367" cy="1246717"/>
              <a:chOff x="4760383" y="1536700"/>
              <a:chExt cx="3145367" cy="1246717"/>
            </a:xfrm>
          </p:grpSpPr>
          <p:sp>
            <p:nvSpPr>
              <p:cNvPr id="23" name="フリーフォーム 22"/>
              <p:cNvSpPr/>
              <p:nvPr/>
            </p:nvSpPr>
            <p:spPr>
              <a:xfrm>
                <a:off x="5291667" y="1663700"/>
                <a:ext cx="332316" cy="315383"/>
              </a:xfrm>
              <a:custGeom>
                <a:avLst/>
                <a:gdLst>
                  <a:gd name="connsiteX0" fmla="*/ 74083 w 332316"/>
                  <a:gd name="connsiteY0" fmla="*/ 10583 h 315383"/>
                  <a:gd name="connsiteX1" fmla="*/ 14816 w 332316"/>
                  <a:gd name="connsiteY1" fmla="*/ 82550 h 315383"/>
                  <a:gd name="connsiteX2" fmla="*/ 0 w 332316"/>
                  <a:gd name="connsiteY2" fmla="*/ 158750 h 315383"/>
                  <a:gd name="connsiteX3" fmla="*/ 27516 w 332316"/>
                  <a:gd name="connsiteY3" fmla="*/ 239183 h 315383"/>
                  <a:gd name="connsiteX4" fmla="*/ 71966 w 332316"/>
                  <a:gd name="connsiteY4" fmla="*/ 279400 h 315383"/>
                  <a:gd name="connsiteX5" fmla="*/ 143933 w 332316"/>
                  <a:gd name="connsiteY5" fmla="*/ 315383 h 315383"/>
                  <a:gd name="connsiteX6" fmla="*/ 241300 w 332316"/>
                  <a:gd name="connsiteY6" fmla="*/ 300567 h 315383"/>
                  <a:gd name="connsiteX7" fmla="*/ 315383 w 332316"/>
                  <a:gd name="connsiteY7" fmla="*/ 234950 h 315383"/>
                  <a:gd name="connsiteX8" fmla="*/ 330200 w 332316"/>
                  <a:gd name="connsiteY8" fmla="*/ 179917 h 315383"/>
                  <a:gd name="connsiteX9" fmla="*/ 332316 w 332316"/>
                  <a:gd name="connsiteY9" fmla="*/ 122767 h 315383"/>
                  <a:gd name="connsiteX10" fmla="*/ 304800 w 332316"/>
                  <a:gd name="connsiteY10" fmla="*/ 76200 h 315383"/>
                  <a:gd name="connsiteX11" fmla="*/ 249766 w 332316"/>
                  <a:gd name="connsiteY11" fmla="*/ 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316" h="315383">
                    <a:moveTo>
                      <a:pt x="74083" y="10583"/>
                    </a:moveTo>
                    <a:lnTo>
                      <a:pt x="14816" y="82550"/>
                    </a:lnTo>
                    <a:lnTo>
                      <a:pt x="0" y="158750"/>
                    </a:lnTo>
                    <a:lnTo>
                      <a:pt x="27516" y="239183"/>
                    </a:lnTo>
                    <a:lnTo>
                      <a:pt x="71966" y="279400"/>
                    </a:lnTo>
                    <a:lnTo>
                      <a:pt x="143933" y="315383"/>
                    </a:lnTo>
                    <a:lnTo>
                      <a:pt x="241300" y="300567"/>
                    </a:lnTo>
                    <a:lnTo>
                      <a:pt x="315383" y="234950"/>
                    </a:lnTo>
                    <a:lnTo>
                      <a:pt x="330200" y="179917"/>
                    </a:lnTo>
                    <a:cubicBezTo>
                      <a:pt x="330905" y="160867"/>
                      <a:pt x="331611" y="141817"/>
                      <a:pt x="332316" y="122767"/>
                    </a:cubicBezTo>
                    <a:lnTo>
                      <a:pt x="304800" y="76200"/>
                    </a:lnTo>
                    <a:lnTo>
                      <a:pt x="249766" y="0"/>
                    </a:lnTo>
                  </a:path>
                </a:pathLst>
              </a:custGeom>
              <a:noFill/>
              <a:ln w="381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p:cNvSpPr/>
              <p:nvPr/>
            </p:nvSpPr>
            <p:spPr>
              <a:xfrm>
                <a:off x="4760383" y="1917700"/>
                <a:ext cx="1424517" cy="438150"/>
              </a:xfrm>
              <a:custGeom>
                <a:avLst/>
                <a:gdLst>
                  <a:gd name="connsiteX0" fmla="*/ 0 w 1424517"/>
                  <a:gd name="connsiteY0" fmla="*/ 6350 h 438150"/>
                  <a:gd name="connsiteX1" fmla="*/ 114300 w 1424517"/>
                  <a:gd name="connsiteY1" fmla="*/ 0 h 438150"/>
                  <a:gd name="connsiteX2" fmla="*/ 209550 w 1424517"/>
                  <a:gd name="connsiteY2" fmla="*/ 25400 h 438150"/>
                  <a:gd name="connsiteX3" fmla="*/ 298450 w 1424517"/>
                  <a:gd name="connsiteY3" fmla="*/ 118533 h 438150"/>
                  <a:gd name="connsiteX4" fmla="*/ 391584 w 1424517"/>
                  <a:gd name="connsiteY4" fmla="*/ 311150 h 438150"/>
                  <a:gd name="connsiteX5" fmla="*/ 501650 w 1424517"/>
                  <a:gd name="connsiteY5" fmla="*/ 393700 h 438150"/>
                  <a:gd name="connsiteX6" fmla="*/ 692150 w 1424517"/>
                  <a:gd name="connsiteY6" fmla="*/ 438150 h 438150"/>
                  <a:gd name="connsiteX7" fmla="*/ 899584 w 1424517"/>
                  <a:gd name="connsiteY7" fmla="*/ 402167 h 438150"/>
                  <a:gd name="connsiteX8" fmla="*/ 1001184 w 1424517"/>
                  <a:gd name="connsiteY8" fmla="*/ 338667 h 438150"/>
                  <a:gd name="connsiteX9" fmla="*/ 1117600 w 1424517"/>
                  <a:gd name="connsiteY9" fmla="*/ 118533 h 438150"/>
                  <a:gd name="connsiteX10" fmla="*/ 1214967 w 1424517"/>
                  <a:gd name="connsiteY10" fmla="*/ 35983 h 438150"/>
                  <a:gd name="connsiteX11" fmla="*/ 1314450 w 1424517"/>
                  <a:gd name="connsiteY11" fmla="*/ 29633 h 438150"/>
                  <a:gd name="connsiteX12" fmla="*/ 1424517 w 1424517"/>
                  <a:gd name="connsiteY12" fmla="*/ 4233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517" h="438150">
                    <a:moveTo>
                      <a:pt x="0" y="6350"/>
                    </a:moveTo>
                    <a:lnTo>
                      <a:pt x="114300" y="0"/>
                    </a:lnTo>
                    <a:lnTo>
                      <a:pt x="209550" y="25400"/>
                    </a:lnTo>
                    <a:lnTo>
                      <a:pt x="298450" y="118533"/>
                    </a:lnTo>
                    <a:lnTo>
                      <a:pt x="391584" y="311150"/>
                    </a:lnTo>
                    <a:lnTo>
                      <a:pt x="501650" y="393700"/>
                    </a:lnTo>
                    <a:lnTo>
                      <a:pt x="692150" y="438150"/>
                    </a:lnTo>
                    <a:lnTo>
                      <a:pt x="899584" y="402167"/>
                    </a:lnTo>
                    <a:lnTo>
                      <a:pt x="1001184" y="338667"/>
                    </a:lnTo>
                    <a:lnTo>
                      <a:pt x="1117600" y="118533"/>
                    </a:lnTo>
                    <a:lnTo>
                      <a:pt x="1214967" y="35983"/>
                    </a:lnTo>
                    <a:lnTo>
                      <a:pt x="1314450" y="29633"/>
                    </a:lnTo>
                    <a:lnTo>
                      <a:pt x="1424517" y="42333"/>
                    </a:lnTo>
                  </a:path>
                </a:pathLst>
              </a:custGeom>
              <a:noFill/>
              <a:ln w="381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p:cNvSpPr/>
              <p:nvPr/>
            </p:nvSpPr>
            <p:spPr>
              <a:xfrm>
                <a:off x="6644217" y="1536700"/>
                <a:ext cx="1261533" cy="789517"/>
              </a:xfrm>
              <a:custGeom>
                <a:avLst/>
                <a:gdLst>
                  <a:gd name="connsiteX0" fmla="*/ 0 w 1261533"/>
                  <a:gd name="connsiteY0" fmla="*/ 0 h 789517"/>
                  <a:gd name="connsiteX1" fmla="*/ 182033 w 1261533"/>
                  <a:gd name="connsiteY1" fmla="*/ 35983 h 789517"/>
                  <a:gd name="connsiteX2" fmla="*/ 436033 w 1261533"/>
                  <a:gd name="connsiteY2" fmla="*/ 213783 h 789517"/>
                  <a:gd name="connsiteX3" fmla="*/ 654050 w 1261533"/>
                  <a:gd name="connsiteY3" fmla="*/ 300567 h 789517"/>
                  <a:gd name="connsiteX4" fmla="*/ 865716 w 1261533"/>
                  <a:gd name="connsiteY4" fmla="*/ 484717 h 789517"/>
                  <a:gd name="connsiteX5" fmla="*/ 1212850 w 1261533"/>
                  <a:gd name="connsiteY5" fmla="*/ 730250 h 789517"/>
                  <a:gd name="connsiteX6" fmla="*/ 1261533 w 1261533"/>
                  <a:gd name="connsiteY6" fmla="*/ 789517 h 78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533" h="789517">
                    <a:moveTo>
                      <a:pt x="0" y="0"/>
                    </a:moveTo>
                    <a:lnTo>
                      <a:pt x="182033" y="35983"/>
                    </a:lnTo>
                    <a:lnTo>
                      <a:pt x="436033" y="213783"/>
                    </a:lnTo>
                    <a:lnTo>
                      <a:pt x="654050" y="300567"/>
                    </a:lnTo>
                    <a:lnTo>
                      <a:pt x="865716" y="484717"/>
                    </a:lnTo>
                    <a:lnTo>
                      <a:pt x="1212850" y="730250"/>
                    </a:lnTo>
                    <a:lnTo>
                      <a:pt x="1261533" y="789517"/>
                    </a:lnTo>
                  </a:path>
                </a:pathLst>
              </a:custGeom>
              <a:noFill/>
              <a:ln w="381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26"/>
              <p:cNvSpPr/>
              <p:nvPr/>
            </p:nvSpPr>
            <p:spPr>
              <a:xfrm>
                <a:off x="4942417" y="2474383"/>
                <a:ext cx="1077383" cy="309034"/>
              </a:xfrm>
              <a:custGeom>
                <a:avLst/>
                <a:gdLst>
                  <a:gd name="connsiteX0" fmla="*/ 0 w 1077383"/>
                  <a:gd name="connsiteY0" fmla="*/ 0 h 309034"/>
                  <a:gd name="connsiteX1" fmla="*/ 76200 w 1077383"/>
                  <a:gd name="connsiteY1" fmla="*/ 80434 h 309034"/>
                  <a:gd name="connsiteX2" fmla="*/ 262466 w 1077383"/>
                  <a:gd name="connsiteY2" fmla="*/ 234950 h 309034"/>
                  <a:gd name="connsiteX3" fmla="*/ 395816 w 1077383"/>
                  <a:gd name="connsiteY3" fmla="*/ 298450 h 309034"/>
                  <a:gd name="connsiteX4" fmla="*/ 516466 w 1077383"/>
                  <a:gd name="connsiteY4" fmla="*/ 309034 h 309034"/>
                  <a:gd name="connsiteX5" fmla="*/ 630766 w 1077383"/>
                  <a:gd name="connsiteY5" fmla="*/ 294217 h 309034"/>
                  <a:gd name="connsiteX6" fmla="*/ 759883 w 1077383"/>
                  <a:gd name="connsiteY6" fmla="*/ 245534 h 309034"/>
                  <a:gd name="connsiteX7" fmla="*/ 977900 w 1077383"/>
                  <a:gd name="connsiteY7" fmla="*/ 101600 h 309034"/>
                  <a:gd name="connsiteX8" fmla="*/ 1077383 w 1077383"/>
                  <a:gd name="connsiteY8" fmla="*/ 10584 h 30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383" h="309034">
                    <a:moveTo>
                      <a:pt x="0" y="0"/>
                    </a:moveTo>
                    <a:lnTo>
                      <a:pt x="76200" y="80434"/>
                    </a:lnTo>
                    <a:lnTo>
                      <a:pt x="262466" y="234950"/>
                    </a:lnTo>
                    <a:lnTo>
                      <a:pt x="395816" y="298450"/>
                    </a:lnTo>
                    <a:lnTo>
                      <a:pt x="516466" y="309034"/>
                    </a:lnTo>
                    <a:lnTo>
                      <a:pt x="630766" y="294217"/>
                    </a:lnTo>
                    <a:lnTo>
                      <a:pt x="759883" y="245534"/>
                    </a:lnTo>
                    <a:lnTo>
                      <a:pt x="977900" y="101600"/>
                    </a:lnTo>
                    <a:lnTo>
                      <a:pt x="1077383" y="10584"/>
                    </a:lnTo>
                  </a:path>
                </a:pathLst>
              </a:custGeom>
              <a:noFill/>
              <a:ln w="3810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 name="グループ化 3"/>
          <p:cNvGrpSpPr/>
          <p:nvPr/>
        </p:nvGrpSpPr>
        <p:grpSpPr>
          <a:xfrm>
            <a:off x="4603349" y="3703938"/>
            <a:ext cx="4248472" cy="2173334"/>
            <a:chOff x="4860032" y="3861048"/>
            <a:chExt cx="4248472" cy="2173334"/>
          </a:xfrm>
        </p:grpSpPr>
        <p:pic>
          <p:nvPicPr>
            <p:cNvPr id="7"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005275" y="3861048"/>
              <a:ext cx="2103229" cy="217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860032" y="3861048"/>
              <a:ext cx="2103229" cy="2173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7" name="グループ化 46"/>
            <p:cNvGrpSpPr/>
            <p:nvPr/>
          </p:nvGrpSpPr>
          <p:grpSpPr>
            <a:xfrm>
              <a:off x="5788025" y="4554538"/>
              <a:ext cx="1155700" cy="1363662"/>
              <a:chOff x="6096862" y="4760429"/>
              <a:chExt cx="1155700" cy="1363662"/>
            </a:xfrm>
          </p:grpSpPr>
          <p:cxnSp>
            <p:nvCxnSpPr>
              <p:cNvPr id="11" name="直線コネクタ 10"/>
              <p:cNvCxnSpPr/>
              <p:nvPr/>
            </p:nvCxnSpPr>
            <p:spPr>
              <a:xfrm>
                <a:off x="6096862" y="4760429"/>
                <a:ext cx="165297" cy="21479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6263746" y="4979988"/>
                <a:ext cx="207766" cy="233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207987" y="4978401"/>
                <a:ext cx="60522" cy="14715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円/楕円 8"/>
              <p:cNvSpPr>
                <a:spLocks noChangeAspect="1"/>
              </p:cNvSpPr>
              <p:nvPr/>
            </p:nvSpPr>
            <p:spPr>
              <a:xfrm>
                <a:off x="6212921" y="491837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9" name="直線コネクタ 28"/>
              <p:cNvCxnSpPr/>
              <p:nvPr/>
            </p:nvCxnSpPr>
            <p:spPr>
              <a:xfrm>
                <a:off x="6874737" y="5362091"/>
                <a:ext cx="63696" cy="3761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460400" y="5511316"/>
                <a:ext cx="475388" cy="2370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6596925" y="5764214"/>
                <a:ext cx="343096" cy="6936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flipV="1">
                <a:off x="6954838" y="5767918"/>
                <a:ext cx="273912" cy="35617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H="1">
                <a:off x="6959071" y="5736741"/>
                <a:ext cx="293491" cy="2535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円/楕円 41"/>
              <p:cNvSpPr>
                <a:spLocks noChangeAspect="1"/>
              </p:cNvSpPr>
              <p:nvPr/>
            </p:nvSpPr>
            <p:spPr>
              <a:xfrm>
                <a:off x="6889196" y="5701009"/>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48" name="スライド番号プレースホルダー 47"/>
          <p:cNvSpPr>
            <a:spLocks noGrp="1"/>
          </p:cNvSpPr>
          <p:nvPr>
            <p:ph type="sldNum" sz="quarter" idx="12"/>
          </p:nvPr>
        </p:nvSpPr>
        <p:spPr/>
        <p:txBody>
          <a:bodyPr/>
          <a:lstStyle/>
          <a:p>
            <a:fld id="{6D1D10BF-5A7D-BB40-8492-A9C98C1E9B06}" type="slidenum">
              <a:rPr lang="en-US" smtClean="0"/>
              <a:t>4</a:t>
            </a:fld>
            <a:endParaRPr lang="en-US"/>
          </a:p>
        </p:txBody>
      </p:sp>
      <p:pic>
        <p:nvPicPr>
          <p:cNvPr id="10" name="オーディオ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3953227139"/>
      </p:ext>
    </p:extLst>
  </p:cSld>
  <p:clrMapOvr>
    <a:masterClrMapping/>
  </p:clrMapOvr>
  <mc:AlternateContent xmlns:mc="http://schemas.openxmlformats.org/markup-compatibility/2006" xmlns:p14="http://schemas.microsoft.com/office/powerpoint/2010/main">
    <mc:Choice Requires="p14">
      <p:transition spd="slow" p14:dur="2000" advTm="60647"/>
    </mc:Choice>
    <mc:Fallback xmlns="">
      <p:transition spd="slow" advTm="60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0"/>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err="1" smtClean="0"/>
              <a:t>Catmull</a:t>
            </a:r>
            <a:r>
              <a:rPr kumimoji="1" lang="en-US" altLang="ja-JP" dirty="0" smtClean="0"/>
              <a:t>-Clark</a:t>
            </a:r>
            <a:r>
              <a:rPr kumimoji="1" lang="ja-JP" altLang="en-US" dirty="0" smtClean="0"/>
              <a:t>細分割の適用結果</a:t>
            </a:r>
            <a:endParaRPr kumimoji="1" lang="ja-JP" altLang="en-US" dirty="0"/>
          </a:p>
        </p:txBody>
      </p:sp>
      <p:pic>
        <p:nvPicPr>
          <p:cNvPr id="1026" name="Picture 2" descr="C:\Users\kenshi\Documents\material - writings\s2013 - SketchRetopo\SketchRetopoTeX\fig\teaser_car_2.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1977" y="1520802"/>
            <a:ext cx="2902859" cy="18778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nshi\Documents\material - writings\s2013 - SketchRetopo\SketchRetopoTeX\fig\teaser_car_3.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99460" y="1526350"/>
            <a:ext cx="3137568" cy="18667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enshi\Documents\material - writings\s2013 - SketchRetopo\SketchRetopoTeX\fig\teaser_hand_3.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711757" y="3932798"/>
            <a:ext cx="4112975" cy="137344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kenshi\Documents\material - writings\s2013 - SketchRetopo\SketchRetopoTeX\fig\teaser_hand_2.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19269" y="3901839"/>
            <a:ext cx="4088275" cy="1435359"/>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p:cNvSpPr>
            <a:spLocks noGrp="1"/>
          </p:cNvSpPr>
          <p:nvPr>
            <p:ph type="sldNum" sz="quarter" idx="12"/>
          </p:nvPr>
        </p:nvSpPr>
        <p:spPr/>
        <p:txBody>
          <a:bodyPr/>
          <a:lstStyle/>
          <a:p>
            <a:fld id="{6D1D10BF-5A7D-BB40-8492-A9C98C1E9B06}" type="slidenum">
              <a:rPr lang="en-US" smtClean="0"/>
              <a:t>40</a:t>
            </a:fld>
            <a:endParaRPr lang="en-US"/>
          </a:p>
        </p:txBody>
      </p:sp>
      <p:sp>
        <p:nvSpPr>
          <p:cNvPr id="4" name="右矢印 3"/>
          <p:cNvSpPr/>
          <p:nvPr/>
        </p:nvSpPr>
        <p:spPr>
          <a:xfrm>
            <a:off x="4322102" y="3212976"/>
            <a:ext cx="499797" cy="432048"/>
          </a:xfrm>
          <a:prstGeom prst="rightArrow">
            <a:avLst/>
          </a:prstGeom>
          <a:solidFill>
            <a:srgbClr val="FFFF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オーディオ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676590921"/>
      </p:ext>
    </p:extLst>
  </p:cSld>
  <p:clrMapOvr>
    <a:masterClrMapping/>
  </p:clrMapOvr>
  <mc:AlternateContent xmlns:mc="http://schemas.openxmlformats.org/markup-compatibility/2006" xmlns:p14="http://schemas.microsoft.com/office/powerpoint/2010/main">
    <mc:Choice Requires="p14">
      <p:transition spd="slow" p14:dur="2000" advTm="23523"/>
    </mc:Choice>
    <mc:Fallback xmlns="">
      <p:transition spd="slow" advTm="23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アーティストからの意見</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全体として非常に好印象</a:t>
            </a:r>
            <a:endParaRPr kumimoji="1" lang="en-US" altLang="ja-JP" dirty="0" smtClean="0"/>
          </a:p>
          <a:p>
            <a:pPr lvl="1"/>
            <a:r>
              <a:rPr kumimoji="1" lang="ja-JP" altLang="en-US" dirty="0" smtClean="0"/>
              <a:t>既存ツール</a:t>
            </a:r>
            <a:r>
              <a:rPr kumimoji="1" lang="ja-JP" altLang="en-US" dirty="0"/>
              <a:t>より</a:t>
            </a:r>
            <a:r>
              <a:rPr kumimoji="1" lang="ja-JP" altLang="en-US" dirty="0" smtClean="0"/>
              <a:t>もずっと効率的</a:t>
            </a:r>
            <a:endParaRPr kumimoji="1" lang="en-US" altLang="ja-JP" dirty="0" smtClean="0"/>
          </a:p>
          <a:p>
            <a:pPr lvl="1"/>
            <a:endParaRPr kumimoji="1" lang="en-US" altLang="ja-JP" dirty="0" smtClean="0"/>
          </a:p>
          <a:p>
            <a:pPr lvl="1"/>
            <a:endParaRPr kumimoji="1" lang="en-US" altLang="ja-JP" dirty="0" smtClean="0"/>
          </a:p>
          <a:p>
            <a:r>
              <a:rPr kumimoji="1" lang="ja-JP" altLang="en-US" dirty="0" smtClean="0"/>
              <a:t>トポロジーの編集</a:t>
            </a:r>
            <a:r>
              <a:rPr kumimoji="1" lang="ja-JP" altLang="en-US" dirty="0"/>
              <a:t>機能が特に有用</a:t>
            </a:r>
            <a:endParaRPr kumimoji="1" lang="en-US" altLang="ja-JP" dirty="0" smtClean="0"/>
          </a:p>
          <a:p>
            <a:pPr lvl="1"/>
            <a:endParaRPr kumimoji="1" lang="en-US" altLang="ja-JP" dirty="0" smtClean="0"/>
          </a:p>
          <a:p>
            <a:pPr lvl="1"/>
            <a:endParaRPr kumimoji="1" lang="en-US" altLang="ja-JP" dirty="0" smtClean="0"/>
          </a:p>
          <a:p>
            <a:r>
              <a:rPr kumimoji="1" lang="en-US" altLang="ja-JP" dirty="0" smtClean="0"/>
              <a:t>spine sketching</a:t>
            </a:r>
            <a:r>
              <a:rPr kumimoji="1" lang="ja-JP" altLang="en-US" dirty="0" smtClean="0"/>
              <a:t>と自動補完</a:t>
            </a:r>
            <a:r>
              <a:rPr kumimoji="1" lang="ja-JP" altLang="en-US" dirty="0"/>
              <a:t>は</a:t>
            </a:r>
            <a:r>
              <a:rPr kumimoji="1" lang="ja-JP" altLang="en-US" dirty="0" smtClean="0"/>
              <a:t>、</a:t>
            </a:r>
            <a:r>
              <a:rPr kumimoji="1" lang="en-US" altLang="ja-JP" dirty="0" smtClean="0"/>
              <a:t/>
            </a:r>
            <a:br>
              <a:rPr kumimoji="1" lang="en-US" altLang="ja-JP" dirty="0" smtClean="0"/>
            </a:br>
            <a:r>
              <a:rPr kumimoji="1" lang="ja-JP" altLang="en-US" dirty="0" smtClean="0"/>
              <a:t>デザインの初期段階で有効</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t>41</a:t>
            </a:fld>
            <a:endParaRPr lang="en-US"/>
          </a:p>
        </p:txBody>
      </p:sp>
      <p:pic>
        <p:nvPicPr>
          <p:cNvPr id="8" name="オーディオ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902364891"/>
      </p:ext>
    </p:extLst>
  </p:cSld>
  <p:clrMapOvr>
    <a:masterClrMapping/>
  </p:clrMapOvr>
  <mc:AlternateContent xmlns:mc="http://schemas.openxmlformats.org/markup-compatibility/2006" xmlns:p14="http://schemas.microsoft.com/office/powerpoint/2010/main">
    <mc:Choice Requires="p14">
      <p:transition spd="slow" p14:dur="2000" advTm="49535"/>
    </mc:Choice>
    <mc:Fallback xmlns="">
      <p:transition spd="slow" advTm="49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著者</a:t>
            </a:r>
            <a:r>
              <a:rPr kumimoji="1" lang="ja-JP" altLang="en-US" dirty="0"/>
              <a:t>に</a:t>
            </a:r>
            <a:r>
              <a:rPr kumimoji="1" lang="ja-JP" altLang="en-US" dirty="0" smtClean="0"/>
              <a:t>よるモデリング結果</a:t>
            </a:r>
            <a:endParaRPr kumimoji="1" lang="ja-JP" altLang="en-US" dirty="0"/>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t>42</a:t>
            </a:fld>
            <a:endParaRPr lang="en-US"/>
          </a:p>
        </p:txBody>
      </p:sp>
      <p:grpSp>
        <p:nvGrpSpPr>
          <p:cNvPr id="6" name="グループ化 5"/>
          <p:cNvGrpSpPr/>
          <p:nvPr/>
        </p:nvGrpSpPr>
        <p:grpSpPr>
          <a:xfrm>
            <a:off x="35496" y="1340768"/>
            <a:ext cx="2280003" cy="4548180"/>
            <a:chOff x="35496" y="1340768"/>
            <a:chExt cx="2280003" cy="4548180"/>
          </a:xfrm>
        </p:grpSpPr>
        <p:pic>
          <p:nvPicPr>
            <p:cNvPr id="5122"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1484784"/>
              <a:ext cx="2207995" cy="440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テキスト ボックス 10"/>
            <p:cNvSpPr txBox="1"/>
            <p:nvPr/>
          </p:nvSpPr>
          <p:spPr>
            <a:xfrm>
              <a:off x="35496" y="1340768"/>
              <a:ext cx="1258530" cy="369332"/>
            </a:xfrm>
            <a:prstGeom prst="rect">
              <a:avLst/>
            </a:prstGeom>
            <a:noFill/>
          </p:spPr>
          <p:txBody>
            <a:bodyPr wrap="square" rtlCol="0">
              <a:spAutoFit/>
            </a:bodyPr>
            <a:lstStyle/>
            <a:p>
              <a:pPr algn="ctr"/>
              <a:r>
                <a:rPr kumimoji="1" lang="en-US" altLang="ja-JP" dirty="0" smtClean="0"/>
                <a:t>0.6</a:t>
              </a:r>
              <a:r>
                <a:rPr kumimoji="1" lang="ja-JP" altLang="en-US" dirty="0" smtClean="0"/>
                <a:t>時間</a:t>
              </a:r>
              <a:endParaRPr kumimoji="1" lang="ja-JP" altLang="en-US" dirty="0"/>
            </a:p>
          </p:txBody>
        </p:sp>
      </p:grpSp>
      <p:grpSp>
        <p:nvGrpSpPr>
          <p:cNvPr id="7" name="グループ化 6"/>
          <p:cNvGrpSpPr/>
          <p:nvPr/>
        </p:nvGrpSpPr>
        <p:grpSpPr>
          <a:xfrm>
            <a:off x="2195736" y="1022680"/>
            <a:ext cx="2716025" cy="3110439"/>
            <a:chOff x="2195736" y="1022680"/>
            <a:chExt cx="2716025" cy="3110439"/>
          </a:xfrm>
        </p:grpSpPr>
        <p:pic>
          <p:nvPicPr>
            <p:cNvPr id="5123" name="Picture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4165" y="1022680"/>
              <a:ext cx="2547596" cy="3110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2195736" y="1187460"/>
              <a:ext cx="1675103" cy="369332"/>
            </a:xfrm>
            <a:prstGeom prst="rect">
              <a:avLst/>
            </a:prstGeom>
            <a:noFill/>
          </p:spPr>
          <p:txBody>
            <a:bodyPr wrap="square" rtlCol="0">
              <a:spAutoFit/>
            </a:bodyPr>
            <a:lstStyle/>
            <a:p>
              <a:pPr algn="ctr"/>
              <a:r>
                <a:rPr kumimoji="1" lang="en-US" altLang="ja-JP" dirty="0" smtClean="0"/>
                <a:t>0.9</a:t>
              </a:r>
              <a:r>
                <a:rPr kumimoji="1" lang="ja-JP" altLang="en-US" dirty="0" smtClean="0"/>
                <a:t>時間</a:t>
              </a:r>
              <a:endParaRPr kumimoji="1" lang="ja-JP" altLang="en-US" dirty="0"/>
            </a:p>
          </p:txBody>
        </p:sp>
      </p:grpSp>
      <p:grpSp>
        <p:nvGrpSpPr>
          <p:cNvPr id="8" name="グループ化 7"/>
          <p:cNvGrpSpPr/>
          <p:nvPr/>
        </p:nvGrpSpPr>
        <p:grpSpPr>
          <a:xfrm>
            <a:off x="3131840" y="3838687"/>
            <a:ext cx="3369594" cy="2897778"/>
            <a:chOff x="3131840" y="3838687"/>
            <a:chExt cx="3369594" cy="2897778"/>
          </a:xfrm>
        </p:grpSpPr>
        <p:pic>
          <p:nvPicPr>
            <p:cNvPr id="5126"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259" y="3838687"/>
              <a:ext cx="2359175" cy="2897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12"/>
            <p:cNvSpPr txBox="1"/>
            <p:nvPr/>
          </p:nvSpPr>
          <p:spPr>
            <a:xfrm>
              <a:off x="3131840" y="5793528"/>
              <a:ext cx="1675103" cy="369332"/>
            </a:xfrm>
            <a:prstGeom prst="rect">
              <a:avLst/>
            </a:prstGeom>
            <a:noFill/>
          </p:spPr>
          <p:txBody>
            <a:bodyPr wrap="square" rtlCol="0">
              <a:spAutoFit/>
            </a:bodyPr>
            <a:lstStyle/>
            <a:p>
              <a:pPr algn="ctr"/>
              <a:r>
                <a:rPr kumimoji="1" lang="en-US" altLang="ja-JP" dirty="0" smtClean="0"/>
                <a:t>1.2</a:t>
              </a:r>
              <a:r>
                <a:rPr kumimoji="1" lang="ja-JP" altLang="en-US" dirty="0" smtClean="0"/>
                <a:t>時間</a:t>
              </a:r>
              <a:endParaRPr kumimoji="1" lang="ja-JP" altLang="en-US" dirty="0"/>
            </a:p>
          </p:txBody>
        </p:sp>
      </p:grpSp>
      <p:grpSp>
        <p:nvGrpSpPr>
          <p:cNvPr id="9" name="グループ化 8"/>
          <p:cNvGrpSpPr/>
          <p:nvPr/>
        </p:nvGrpSpPr>
        <p:grpSpPr>
          <a:xfrm>
            <a:off x="4572000" y="980728"/>
            <a:ext cx="4555423" cy="3741414"/>
            <a:chOff x="4572000" y="980728"/>
            <a:chExt cx="4555423" cy="3741414"/>
          </a:xfrm>
        </p:grpSpPr>
        <p:pic>
          <p:nvPicPr>
            <p:cNvPr id="5124"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980728"/>
              <a:ext cx="4529390" cy="374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7452320" y="1259468"/>
              <a:ext cx="1675103" cy="369332"/>
            </a:xfrm>
            <a:prstGeom prst="rect">
              <a:avLst/>
            </a:prstGeom>
            <a:noFill/>
          </p:spPr>
          <p:txBody>
            <a:bodyPr wrap="square" rtlCol="0">
              <a:spAutoFit/>
            </a:bodyPr>
            <a:lstStyle/>
            <a:p>
              <a:pPr algn="ctr"/>
              <a:r>
                <a:rPr kumimoji="1" lang="en-US" altLang="ja-JP" dirty="0" smtClean="0"/>
                <a:t>2.5</a:t>
              </a:r>
              <a:r>
                <a:rPr kumimoji="1" lang="ja-JP" altLang="en-US" dirty="0" smtClean="0"/>
                <a:t>時間</a:t>
              </a:r>
              <a:endParaRPr kumimoji="1" lang="ja-JP" altLang="en-US" dirty="0"/>
            </a:p>
          </p:txBody>
        </p:sp>
      </p:grpSp>
      <p:grpSp>
        <p:nvGrpSpPr>
          <p:cNvPr id="10" name="グループ化 9"/>
          <p:cNvGrpSpPr/>
          <p:nvPr/>
        </p:nvGrpSpPr>
        <p:grpSpPr>
          <a:xfrm>
            <a:off x="6292429" y="1900647"/>
            <a:ext cx="2627996" cy="3896274"/>
            <a:chOff x="6292429" y="1900647"/>
            <a:chExt cx="2627996" cy="3896274"/>
          </a:xfrm>
        </p:grpSpPr>
        <p:pic>
          <p:nvPicPr>
            <p:cNvPr id="512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0070" y="3110096"/>
              <a:ext cx="1780355" cy="2686825"/>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5" name="正方形/長方形 4"/>
            <p:cNvSpPr/>
            <p:nvPr/>
          </p:nvSpPr>
          <p:spPr>
            <a:xfrm>
              <a:off x="6292429" y="1900647"/>
              <a:ext cx="600891" cy="829490"/>
            </a:xfrm>
            <a:prstGeom prst="rect">
              <a:avLst/>
            </a:prstGeom>
            <a:noFill/>
            <a:ln w="28575"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オーディオ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41639383"/>
      </p:ext>
    </p:extLst>
  </p:cSld>
  <p:clrMapOvr>
    <a:masterClrMapping/>
  </p:clrMapOvr>
  <mc:AlternateContent xmlns:mc="http://schemas.openxmlformats.org/markup-compatibility/2006" xmlns:p14="http://schemas.microsoft.com/office/powerpoint/2010/main">
    <mc:Choice Requires="p14">
      <p:transition spd="slow" p14:dur="2000" advTm="27413"/>
    </mc:Choice>
    <mc:Fallback xmlns="">
      <p:transition spd="slow" advTm="27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1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4500"/>
                            </p:stCondLst>
                            <p:childTnLst>
                              <p:par>
                                <p:cTn id="17" presetID="1" presetClass="entr" presetSubtype="0" fill="hold" nodeType="afterEffect">
                                  <p:stCondLst>
                                    <p:cond delay="15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9"/>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リミテーション</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メッシュ生成アルゴリズムは、三角形状・四角形状のパッチにしか対応できない</a:t>
            </a:r>
            <a:endParaRPr kumimoji="1" lang="en-US" altLang="ja-JP" dirty="0" smtClean="0"/>
          </a:p>
          <a:p>
            <a:pPr lvl="2"/>
            <a:endParaRPr kumimoji="1" lang="en-US" altLang="ja-JP" dirty="0" smtClean="0">
              <a:sym typeface="Wingdings" pitchFamily="2" charset="2"/>
            </a:endParaRPr>
          </a:p>
          <a:p>
            <a:pPr lvl="2"/>
            <a:endParaRPr kumimoji="1" lang="en-US" altLang="ja-JP" dirty="0">
              <a:sym typeface="Wingdings" pitchFamily="2" charset="2"/>
            </a:endParaRPr>
          </a:p>
          <a:p>
            <a:pPr lvl="1"/>
            <a:endParaRPr kumimoji="1" lang="en-US" altLang="ja-JP" dirty="0" smtClean="0">
              <a:sym typeface="Wingdings" pitchFamily="2" charset="2"/>
            </a:endParaRPr>
          </a:p>
          <a:p>
            <a:pPr lvl="1"/>
            <a:endParaRPr kumimoji="1" lang="en-US" altLang="ja-JP" dirty="0">
              <a:sym typeface="Wingdings" pitchFamily="2" charset="2"/>
            </a:endParaRPr>
          </a:p>
          <a:p>
            <a:pPr lvl="1"/>
            <a:endParaRPr kumimoji="1" lang="en-US" altLang="ja-JP" dirty="0" smtClean="0">
              <a:sym typeface="Wingdings" pitchFamily="2" charset="2"/>
            </a:endParaRPr>
          </a:p>
          <a:p>
            <a:pPr lvl="2"/>
            <a:endParaRPr kumimoji="1" lang="en-US" altLang="ja-JP" dirty="0">
              <a:sym typeface="Wingdings" pitchFamily="2" charset="2"/>
            </a:endParaRPr>
          </a:p>
          <a:p>
            <a:pPr lvl="2"/>
            <a:endParaRPr kumimoji="1" lang="en-US" altLang="ja-JP" dirty="0" smtClean="0">
              <a:sym typeface="Wingdings" pitchFamily="2" charset="2"/>
            </a:endParaRPr>
          </a:p>
          <a:p>
            <a:pPr lvl="1"/>
            <a:endParaRPr kumimoji="1" lang="en-US" altLang="ja-JP" dirty="0" smtClean="0"/>
          </a:p>
          <a:p>
            <a:pPr lvl="1"/>
            <a:r>
              <a:rPr kumimoji="1" lang="ja-JP" altLang="en-US" dirty="0" smtClean="0"/>
              <a:t>一般の</a:t>
            </a:r>
            <a:r>
              <a:rPr kumimoji="1" lang="en-US" altLang="ja-JP" dirty="0" smtClean="0"/>
              <a:t>N</a:t>
            </a:r>
            <a:r>
              <a:rPr kumimoji="1" lang="ja-JP" altLang="en-US" dirty="0" smtClean="0"/>
              <a:t>角形状のパッチへの拡張は自明でない</a:t>
            </a:r>
            <a:endParaRPr kumimoji="1" lang="en-US" altLang="ja-JP" dirty="0" smtClean="0"/>
          </a:p>
        </p:txBody>
      </p:sp>
      <p:grpSp>
        <p:nvGrpSpPr>
          <p:cNvPr id="224" name="グループ化 223"/>
          <p:cNvGrpSpPr/>
          <p:nvPr/>
        </p:nvGrpSpPr>
        <p:grpSpPr>
          <a:xfrm>
            <a:off x="5139249" y="2364212"/>
            <a:ext cx="3177167" cy="2855840"/>
            <a:chOff x="4822650" y="2654920"/>
            <a:chExt cx="3432338" cy="3085204"/>
          </a:xfrm>
        </p:grpSpPr>
        <p:sp>
          <p:nvSpPr>
            <p:cNvPr id="113" name="六角形 112"/>
            <p:cNvSpPr/>
            <p:nvPr/>
          </p:nvSpPr>
          <p:spPr>
            <a:xfrm>
              <a:off x="4868537" y="2710106"/>
              <a:ext cx="3340564" cy="2974833"/>
            </a:xfrm>
            <a:prstGeom prst="hexagon">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1" name="直線コネクタ 140"/>
            <p:cNvCxnSpPr/>
            <p:nvPr/>
          </p:nvCxnSpPr>
          <p:spPr>
            <a:xfrm rot="3600000" flipV="1">
              <a:off x="7961831" y="3893553"/>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rot="7200000" flipV="1">
              <a:off x="7742958" y="4837113"/>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flipV="1">
              <a:off x="6233573" y="552886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p:cNvCxnSpPr/>
            <p:nvPr/>
          </p:nvCxnSpPr>
          <p:spPr>
            <a:xfrm flipV="1">
              <a:off x="6542347" y="552886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flipV="1">
              <a:off x="6851121" y="552886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flipV="1">
              <a:off x="7159895" y="552886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3600000" flipV="1">
              <a:off x="7814662" y="3595833"/>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3600000" flipV="1">
              <a:off x="7667493" y="3298113"/>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3600000" flipV="1">
              <a:off x="7520324" y="3000393"/>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rot="7200000" flipV="1">
              <a:off x="5522378" y="3079407"/>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rot="7200000" flipV="1">
              <a:off x="5338416" y="3451557"/>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rot="7200000" flipV="1">
              <a:off x="5154454" y="3823708"/>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flipV="1">
              <a:off x="6538819" y="2760800"/>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V="1">
              <a:off x="5924799" y="552886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円/楕円 79"/>
            <p:cNvSpPr>
              <a:spLocks/>
            </p:cNvSpPr>
            <p:nvPr/>
          </p:nvSpPr>
          <p:spPr>
            <a:xfrm>
              <a:off x="5558497" y="563212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p:cNvSpPr>
              <a:spLocks/>
            </p:cNvSpPr>
            <p:nvPr/>
          </p:nvSpPr>
          <p:spPr>
            <a:xfrm>
              <a:off x="7411141" y="563212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p:cNvSpPr>
              <a:spLocks/>
            </p:cNvSpPr>
            <p:nvPr/>
          </p:nvSpPr>
          <p:spPr>
            <a:xfrm>
              <a:off x="5558497" y="265492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a:spLocks/>
            </p:cNvSpPr>
            <p:nvPr/>
          </p:nvSpPr>
          <p:spPr>
            <a:xfrm>
              <a:off x="7411141" y="265492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p:cNvSpPr>
              <a:spLocks/>
            </p:cNvSpPr>
            <p:nvPr/>
          </p:nvSpPr>
          <p:spPr>
            <a:xfrm>
              <a:off x="8146988" y="414352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p:cNvSpPr>
              <a:spLocks/>
            </p:cNvSpPr>
            <p:nvPr/>
          </p:nvSpPr>
          <p:spPr>
            <a:xfrm>
              <a:off x="4822650" y="414352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雲形吹き出し 82"/>
            <p:cNvSpPr/>
            <p:nvPr/>
          </p:nvSpPr>
          <p:spPr>
            <a:xfrm>
              <a:off x="5524771" y="3401464"/>
              <a:ext cx="2028097" cy="1614221"/>
            </a:xfrm>
            <a:prstGeom prst="cloudCallout">
              <a:avLst/>
            </a:prstGeom>
            <a:solidFill>
              <a:schemeClr val="bg1"/>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800" b="1" dirty="0" smtClean="0">
                  <a:solidFill>
                    <a:schemeClr val="tx1"/>
                  </a:solidFill>
                </a:rPr>
                <a:t>?</a:t>
              </a:r>
              <a:endParaRPr kumimoji="1" lang="ja-JP" altLang="en-US" sz="8800" b="1" dirty="0">
                <a:solidFill>
                  <a:schemeClr val="tx1"/>
                </a:solidFill>
              </a:endParaRPr>
            </a:p>
          </p:txBody>
        </p:sp>
        <p:grpSp>
          <p:nvGrpSpPr>
            <p:cNvPr id="84" name="グループ化 83"/>
            <p:cNvGrpSpPr/>
            <p:nvPr/>
          </p:nvGrpSpPr>
          <p:grpSpPr>
            <a:xfrm rot="20700000">
              <a:off x="6741391" y="3615803"/>
              <a:ext cx="279930" cy="267759"/>
              <a:chOff x="4988983" y="2737908"/>
              <a:chExt cx="279930" cy="267759"/>
            </a:xfrm>
          </p:grpSpPr>
          <p:cxnSp>
            <p:nvCxnSpPr>
              <p:cNvPr id="97" name="直線コネクタ 96"/>
              <p:cNvCxnSpPr/>
              <p:nvPr/>
            </p:nvCxnSpPr>
            <p:spPr>
              <a:xfrm flipV="1">
                <a:off x="5022850" y="2914650"/>
                <a:ext cx="59267" cy="7408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5134049" y="2737908"/>
                <a:ext cx="12097" cy="9644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5171024" y="2837921"/>
                <a:ext cx="97889" cy="2979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a:off x="5151637" y="2931346"/>
                <a:ext cx="33138" cy="743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4988983" y="2796117"/>
                <a:ext cx="81874" cy="5481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円/楕円 101"/>
              <p:cNvSpPr>
                <a:spLocks noChangeAspect="1"/>
              </p:cNvSpPr>
              <p:nvPr/>
            </p:nvSpPr>
            <p:spPr>
              <a:xfrm>
                <a:off x="5065793" y="282483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85" name="グループ化 84"/>
            <p:cNvGrpSpPr/>
            <p:nvPr/>
          </p:nvGrpSpPr>
          <p:grpSpPr>
            <a:xfrm>
              <a:off x="6466551" y="4594096"/>
              <a:ext cx="269875" cy="234950"/>
              <a:chOff x="5434013" y="2532063"/>
              <a:chExt cx="269875" cy="234950"/>
            </a:xfrm>
          </p:grpSpPr>
          <p:cxnSp>
            <p:nvCxnSpPr>
              <p:cNvPr id="93" name="直線コネクタ 92"/>
              <p:cNvCxnSpPr/>
              <p:nvPr/>
            </p:nvCxnSpPr>
            <p:spPr>
              <a:xfrm flipV="1">
                <a:off x="5572063" y="2532063"/>
                <a:ext cx="9587" cy="9759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5612181" y="2693833"/>
                <a:ext cx="91707" cy="4778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flipH="1">
                <a:off x="5434013" y="2700601"/>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円/楕円 95"/>
              <p:cNvSpPr>
                <a:spLocks noChangeAspect="1"/>
              </p:cNvSpPr>
              <p:nvPr/>
            </p:nvSpPr>
            <p:spPr>
              <a:xfrm>
                <a:off x="5506885" y="262772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86" name="グループ化 85"/>
            <p:cNvGrpSpPr/>
            <p:nvPr/>
          </p:nvGrpSpPr>
          <p:grpSpPr>
            <a:xfrm rot="18840000">
              <a:off x="6813007" y="4133742"/>
              <a:ext cx="279930" cy="267759"/>
              <a:chOff x="4988983" y="2737908"/>
              <a:chExt cx="279930" cy="267759"/>
            </a:xfrm>
          </p:grpSpPr>
          <p:cxnSp>
            <p:nvCxnSpPr>
              <p:cNvPr id="87" name="直線コネクタ 86"/>
              <p:cNvCxnSpPr/>
              <p:nvPr/>
            </p:nvCxnSpPr>
            <p:spPr>
              <a:xfrm flipV="1">
                <a:off x="5022850" y="2914650"/>
                <a:ext cx="59267" cy="7408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V="1">
                <a:off x="5134049" y="2737908"/>
                <a:ext cx="12097" cy="9644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5171024" y="2837921"/>
                <a:ext cx="97889" cy="2979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5151637" y="2931346"/>
                <a:ext cx="33138" cy="743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4988983" y="2796117"/>
                <a:ext cx="81874" cy="5481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円/楕円 91"/>
              <p:cNvSpPr>
                <a:spLocks noChangeAspect="1"/>
              </p:cNvSpPr>
              <p:nvPr/>
            </p:nvSpPr>
            <p:spPr>
              <a:xfrm>
                <a:off x="5065793" y="282483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19" name="グループ化 118"/>
            <p:cNvGrpSpPr/>
            <p:nvPr/>
          </p:nvGrpSpPr>
          <p:grpSpPr>
            <a:xfrm rot="1800000">
              <a:off x="5799714" y="4244209"/>
              <a:ext cx="279930" cy="267759"/>
              <a:chOff x="4988983" y="2737908"/>
              <a:chExt cx="279930" cy="267759"/>
            </a:xfrm>
          </p:grpSpPr>
          <p:cxnSp>
            <p:nvCxnSpPr>
              <p:cNvPr id="120" name="直線コネクタ 119"/>
              <p:cNvCxnSpPr/>
              <p:nvPr/>
            </p:nvCxnSpPr>
            <p:spPr>
              <a:xfrm flipV="1">
                <a:off x="5022850" y="2914650"/>
                <a:ext cx="59267" cy="7408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flipV="1">
                <a:off x="5134049" y="2737908"/>
                <a:ext cx="12097" cy="9644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flipV="1">
                <a:off x="5171024" y="2837921"/>
                <a:ext cx="97889" cy="2979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a:off x="5151637" y="2931346"/>
                <a:ext cx="33138" cy="743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a:off x="4988983" y="2796117"/>
                <a:ext cx="81874" cy="5481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円/楕円 124"/>
              <p:cNvSpPr>
                <a:spLocks noChangeAspect="1"/>
              </p:cNvSpPr>
              <p:nvPr/>
            </p:nvSpPr>
            <p:spPr>
              <a:xfrm>
                <a:off x="5065793" y="282483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26" name="円/楕円 125"/>
            <p:cNvSpPr>
              <a:spLocks/>
            </p:cNvSpPr>
            <p:nvPr/>
          </p:nvSpPr>
          <p:spPr>
            <a:xfrm>
              <a:off x="5867271" y="56321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p:cNvSpPr>
              <a:spLocks/>
            </p:cNvSpPr>
            <p:nvPr/>
          </p:nvSpPr>
          <p:spPr>
            <a:xfrm>
              <a:off x="6176045" y="56321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p:cNvSpPr>
              <a:spLocks/>
            </p:cNvSpPr>
            <p:nvPr/>
          </p:nvSpPr>
          <p:spPr>
            <a:xfrm>
              <a:off x="6484819" y="56321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a:spLocks/>
            </p:cNvSpPr>
            <p:nvPr/>
          </p:nvSpPr>
          <p:spPr>
            <a:xfrm>
              <a:off x="6793593" y="56321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p:cNvSpPr>
              <a:spLocks/>
            </p:cNvSpPr>
            <p:nvPr/>
          </p:nvSpPr>
          <p:spPr>
            <a:xfrm>
              <a:off x="7102367" y="563212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p:cNvSpPr>
              <a:spLocks/>
            </p:cNvSpPr>
            <p:nvPr/>
          </p:nvSpPr>
          <p:spPr>
            <a:xfrm>
              <a:off x="7779064" y="488782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p:cNvSpPr>
              <a:spLocks/>
            </p:cNvSpPr>
            <p:nvPr/>
          </p:nvSpPr>
          <p:spPr>
            <a:xfrm>
              <a:off x="7999817" y="384580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p:cNvSpPr>
              <a:spLocks/>
            </p:cNvSpPr>
            <p:nvPr/>
          </p:nvSpPr>
          <p:spPr>
            <a:xfrm>
              <a:off x="7852648" y="354808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p:cNvSpPr>
              <a:spLocks/>
            </p:cNvSpPr>
            <p:nvPr/>
          </p:nvSpPr>
          <p:spPr>
            <a:xfrm>
              <a:off x="7705479" y="325036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a:spLocks/>
            </p:cNvSpPr>
            <p:nvPr/>
          </p:nvSpPr>
          <p:spPr>
            <a:xfrm>
              <a:off x="7558310" y="295264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p:cNvSpPr>
              <a:spLocks/>
            </p:cNvSpPr>
            <p:nvPr/>
          </p:nvSpPr>
          <p:spPr>
            <a:xfrm>
              <a:off x="5190574" y="339922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a:spLocks/>
            </p:cNvSpPr>
            <p:nvPr/>
          </p:nvSpPr>
          <p:spPr>
            <a:xfrm>
              <a:off x="5006612" y="377137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a:spLocks/>
            </p:cNvSpPr>
            <p:nvPr/>
          </p:nvSpPr>
          <p:spPr>
            <a:xfrm>
              <a:off x="5374536" y="302707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円/楕円 139"/>
            <p:cNvSpPr>
              <a:spLocks/>
            </p:cNvSpPr>
            <p:nvPr/>
          </p:nvSpPr>
          <p:spPr>
            <a:xfrm>
              <a:off x="6484819" y="265492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3" name="グループ化 222"/>
          <p:cNvGrpSpPr/>
          <p:nvPr/>
        </p:nvGrpSpPr>
        <p:grpSpPr>
          <a:xfrm>
            <a:off x="1205611" y="2348880"/>
            <a:ext cx="2885739" cy="2889179"/>
            <a:chOff x="889012" y="2636912"/>
            <a:chExt cx="3117504" cy="3121220"/>
          </a:xfrm>
        </p:grpSpPr>
        <p:sp>
          <p:nvSpPr>
            <p:cNvPr id="164" name="五角形 163"/>
            <p:cNvSpPr/>
            <p:nvPr/>
          </p:nvSpPr>
          <p:spPr>
            <a:xfrm>
              <a:off x="935596" y="2682972"/>
              <a:ext cx="3024336" cy="3024336"/>
            </a:xfrm>
            <a:prstGeom prst="pentagon">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5" name="直線コネクタ 164"/>
            <p:cNvCxnSpPr/>
            <p:nvPr/>
          </p:nvCxnSpPr>
          <p:spPr>
            <a:xfrm flipV="1">
              <a:off x="1824865" y="554528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flipV="1">
              <a:off x="3070665" y="554528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flipV="1">
              <a:off x="2136315" y="554528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flipV="1">
              <a:off x="2447765" y="554528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V="1">
              <a:off x="2759215" y="554528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rot="4320000" flipV="1">
              <a:off x="1427138" y="4997515"/>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rot="4320000" flipV="1">
              <a:off x="1237837" y="437748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8640000" flipV="1">
              <a:off x="1305807" y="3643896"/>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8640000" flipV="1">
              <a:off x="2207839" y="2952370"/>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8640000" flipV="1">
              <a:off x="1603674" y="3410213"/>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8640000" flipV="1">
              <a:off x="1911826" y="3176529"/>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12960000" flipV="1">
              <a:off x="3514388" y="3587768"/>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12960000" flipV="1">
              <a:off x="2762012" y="3013280"/>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12960000" flipV="1">
              <a:off x="3138200" y="3300524"/>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17280000" flipV="1">
              <a:off x="3566775" y="4689495"/>
              <a:ext cx="0" cy="10484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円/楕円 179"/>
            <p:cNvSpPr>
              <a:spLocks/>
            </p:cNvSpPr>
            <p:nvPr/>
          </p:nvSpPr>
          <p:spPr>
            <a:xfrm>
              <a:off x="2393764" y="263691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a:spLocks/>
            </p:cNvSpPr>
            <p:nvPr/>
          </p:nvSpPr>
          <p:spPr>
            <a:xfrm>
              <a:off x="1770865" y="565013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81"/>
            <p:cNvSpPr>
              <a:spLocks/>
            </p:cNvSpPr>
            <p:nvPr/>
          </p:nvSpPr>
          <p:spPr>
            <a:xfrm>
              <a:off x="1459415" y="565013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82"/>
            <p:cNvSpPr>
              <a:spLocks/>
            </p:cNvSpPr>
            <p:nvPr/>
          </p:nvSpPr>
          <p:spPr>
            <a:xfrm>
              <a:off x="3328113" y="5650132"/>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円/楕円 183"/>
            <p:cNvSpPr>
              <a:spLocks/>
            </p:cNvSpPr>
            <p:nvPr/>
          </p:nvSpPr>
          <p:spPr>
            <a:xfrm>
              <a:off x="3898516" y="37858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円/楕円 184"/>
            <p:cNvSpPr>
              <a:spLocks/>
            </p:cNvSpPr>
            <p:nvPr/>
          </p:nvSpPr>
          <p:spPr>
            <a:xfrm>
              <a:off x="889012" y="37858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85"/>
            <p:cNvSpPr>
              <a:spLocks/>
            </p:cNvSpPr>
            <p:nvPr/>
          </p:nvSpPr>
          <p:spPr>
            <a:xfrm>
              <a:off x="2082315" y="565013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円/楕円 186"/>
            <p:cNvSpPr>
              <a:spLocks/>
            </p:cNvSpPr>
            <p:nvPr/>
          </p:nvSpPr>
          <p:spPr>
            <a:xfrm>
              <a:off x="2705215" y="565013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87"/>
            <p:cNvSpPr>
              <a:spLocks/>
            </p:cNvSpPr>
            <p:nvPr/>
          </p:nvSpPr>
          <p:spPr>
            <a:xfrm>
              <a:off x="3016665" y="565013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円/楕円 188"/>
            <p:cNvSpPr>
              <a:spLocks/>
            </p:cNvSpPr>
            <p:nvPr/>
          </p:nvSpPr>
          <p:spPr>
            <a:xfrm>
              <a:off x="3613315" y="4718011"/>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89"/>
            <p:cNvSpPr>
              <a:spLocks/>
            </p:cNvSpPr>
            <p:nvPr/>
          </p:nvSpPr>
          <p:spPr>
            <a:xfrm>
              <a:off x="3522328" y="349864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90"/>
            <p:cNvSpPr>
              <a:spLocks/>
            </p:cNvSpPr>
            <p:nvPr/>
          </p:nvSpPr>
          <p:spPr>
            <a:xfrm>
              <a:off x="3146140" y="321140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p:cNvSpPr>
              <a:spLocks/>
            </p:cNvSpPr>
            <p:nvPr/>
          </p:nvSpPr>
          <p:spPr>
            <a:xfrm>
              <a:off x="2769952" y="292415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円/楕円 192"/>
            <p:cNvSpPr>
              <a:spLocks/>
            </p:cNvSpPr>
            <p:nvPr/>
          </p:nvSpPr>
          <p:spPr>
            <a:xfrm>
              <a:off x="2092812" y="286670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a:spLocks/>
            </p:cNvSpPr>
            <p:nvPr/>
          </p:nvSpPr>
          <p:spPr>
            <a:xfrm>
              <a:off x="1791862" y="309650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円/楕円 194"/>
            <p:cNvSpPr>
              <a:spLocks/>
            </p:cNvSpPr>
            <p:nvPr/>
          </p:nvSpPr>
          <p:spPr>
            <a:xfrm>
              <a:off x="1490912" y="332630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a:spLocks/>
            </p:cNvSpPr>
            <p:nvPr/>
          </p:nvSpPr>
          <p:spPr>
            <a:xfrm>
              <a:off x="1189962" y="3556096"/>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円/楕円 196"/>
            <p:cNvSpPr>
              <a:spLocks/>
            </p:cNvSpPr>
            <p:nvPr/>
          </p:nvSpPr>
          <p:spPr>
            <a:xfrm>
              <a:off x="1079146" y="440730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円/楕円 197"/>
            <p:cNvSpPr>
              <a:spLocks/>
            </p:cNvSpPr>
            <p:nvPr/>
          </p:nvSpPr>
          <p:spPr>
            <a:xfrm>
              <a:off x="1269280" y="502871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円/楕円 198"/>
            <p:cNvSpPr>
              <a:spLocks/>
            </p:cNvSpPr>
            <p:nvPr/>
          </p:nvSpPr>
          <p:spPr>
            <a:xfrm>
              <a:off x="2393765" y="565013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雲形吹き出し 200"/>
            <p:cNvSpPr/>
            <p:nvPr/>
          </p:nvSpPr>
          <p:spPr>
            <a:xfrm>
              <a:off x="1475656" y="3446334"/>
              <a:ext cx="1913345" cy="1522886"/>
            </a:xfrm>
            <a:prstGeom prst="cloudCallout">
              <a:avLst/>
            </a:prstGeom>
            <a:solidFill>
              <a:schemeClr val="bg1"/>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800" b="1" dirty="0" smtClean="0">
                  <a:solidFill>
                    <a:schemeClr val="tx1"/>
                  </a:solidFill>
                </a:rPr>
                <a:t>?</a:t>
              </a:r>
              <a:endParaRPr kumimoji="1" lang="ja-JP" altLang="en-US" sz="8800" b="1" dirty="0">
                <a:solidFill>
                  <a:schemeClr val="tx1"/>
                </a:solidFill>
              </a:endParaRPr>
            </a:p>
          </p:txBody>
        </p:sp>
        <p:grpSp>
          <p:nvGrpSpPr>
            <p:cNvPr id="202" name="グループ化 201"/>
            <p:cNvGrpSpPr/>
            <p:nvPr/>
          </p:nvGrpSpPr>
          <p:grpSpPr>
            <a:xfrm rot="20700000">
              <a:off x="1786642" y="3829267"/>
              <a:ext cx="279930" cy="267759"/>
              <a:chOff x="4988983" y="2737908"/>
              <a:chExt cx="279930" cy="267759"/>
            </a:xfrm>
          </p:grpSpPr>
          <p:cxnSp>
            <p:nvCxnSpPr>
              <p:cNvPr id="215" name="直線コネクタ 214"/>
              <p:cNvCxnSpPr/>
              <p:nvPr/>
            </p:nvCxnSpPr>
            <p:spPr>
              <a:xfrm flipV="1">
                <a:off x="5022850" y="2914650"/>
                <a:ext cx="59267" cy="7408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V="1">
                <a:off x="5134049" y="2737908"/>
                <a:ext cx="12097" cy="9644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flipV="1">
                <a:off x="5171024" y="2837921"/>
                <a:ext cx="97889" cy="2979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a:off x="5151637" y="2931346"/>
                <a:ext cx="33138" cy="743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線コネクタ 218"/>
              <p:cNvCxnSpPr/>
              <p:nvPr/>
            </p:nvCxnSpPr>
            <p:spPr>
              <a:xfrm>
                <a:off x="4988983" y="2796117"/>
                <a:ext cx="81874" cy="5481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円/楕円 219"/>
              <p:cNvSpPr>
                <a:spLocks noChangeAspect="1"/>
              </p:cNvSpPr>
              <p:nvPr/>
            </p:nvSpPr>
            <p:spPr>
              <a:xfrm>
                <a:off x="5065793" y="282483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203" name="グループ化 202"/>
            <p:cNvGrpSpPr/>
            <p:nvPr/>
          </p:nvGrpSpPr>
          <p:grpSpPr>
            <a:xfrm>
              <a:off x="1942641" y="4432326"/>
              <a:ext cx="269875" cy="234950"/>
              <a:chOff x="5434013" y="2532063"/>
              <a:chExt cx="269875" cy="234950"/>
            </a:xfrm>
          </p:grpSpPr>
          <p:cxnSp>
            <p:nvCxnSpPr>
              <p:cNvPr id="211" name="直線コネクタ 210"/>
              <p:cNvCxnSpPr/>
              <p:nvPr/>
            </p:nvCxnSpPr>
            <p:spPr>
              <a:xfrm flipV="1">
                <a:off x="5572063" y="2532063"/>
                <a:ext cx="9587" cy="9759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a:off x="5612181" y="2693833"/>
                <a:ext cx="91707" cy="4778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p:cNvCxnSpPr/>
              <p:nvPr/>
            </p:nvCxnSpPr>
            <p:spPr>
              <a:xfrm flipH="1">
                <a:off x="5434013" y="2700601"/>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14" name="円/楕円 213"/>
              <p:cNvSpPr>
                <a:spLocks noChangeAspect="1"/>
              </p:cNvSpPr>
              <p:nvPr/>
            </p:nvSpPr>
            <p:spPr>
              <a:xfrm>
                <a:off x="5506885" y="262772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204" name="グループ化 203"/>
            <p:cNvGrpSpPr/>
            <p:nvPr/>
          </p:nvGrpSpPr>
          <p:grpSpPr>
            <a:xfrm rot="18840000">
              <a:off x="2683168" y="3874722"/>
              <a:ext cx="279930" cy="267759"/>
              <a:chOff x="4988983" y="2737908"/>
              <a:chExt cx="279930" cy="267759"/>
            </a:xfrm>
          </p:grpSpPr>
          <p:cxnSp>
            <p:nvCxnSpPr>
              <p:cNvPr id="205" name="直線コネクタ 204"/>
              <p:cNvCxnSpPr/>
              <p:nvPr/>
            </p:nvCxnSpPr>
            <p:spPr>
              <a:xfrm flipV="1">
                <a:off x="5022850" y="2914650"/>
                <a:ext cx="59267" cy="7408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p:nvPr/>
            </p:nvCxnSpPr>
            <p:spPr>
              <a:xfrm flipV="1">
                <a:off x="5134049" y="2737908"/>
                <a:ext cx="12097" cy="9644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p:nvPr/>
            </p:nvCxnSpPr>
            <p:spPr>
              <a:xfrm flipV="1">
                <a:off x="5171024" y="2837921"/>
                <a:ext cx="97889" cy="2979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p:cNvCxnSpPr/>
              <p:nvPr/>
            </p:nvCxnSpPr>
            <p:spPr>
              <a:xfrm>
                <a:off x="5151637" y="2931346"/>
                <a:ext cx="33138" cy="743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a:off x="4988983" y="2796117"/>
                <a:ext cx="81874" cy="5481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円/楕円 209"/>
              <p:cNvSpPr>
                <a:spLocks noChangeAspect="1"/>
              </p:cNvSpPr>
              <p:nvPr/>
            </p:nvSpPr>
            <p:spPr>
              <a:xfrm>
                <a:off x="5065793" y="282483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4" name="スライド番号プレースホルダー 3"/>
          <p:cNvSpPr>
            <a:spLocks noGrp="1"/>
          </p:cNvSpPr>
          <p:nvPr>
            <p:ph type="sldNum" sz="quarter" idx="12"/>
          </p:nvPr>
        </p:nvSpPr>
        <p:spPr/>
        <p:txBody>
          <a:bodyPr/>
          <a:lstStyle/>
          <a:p>
            <a:fld id="{6D1D10BF-5A7D-BB40-8492-A9C98C1E9B06}" type="slidenum">
              <a:rPr lang="en-US" smtClean="0"/>
              <a:t>43</a:t>
            </a:fld>
            <a:endParaRPr lang="en-US"/>
          </a:p>
        </p:txBody>
      </p:sp>
      <p:pic>
        <p:nvPicPr>
          <p:cNvPr id="6" name="オーディオ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1874883503"/>
      </p:ext>
    </p:extLst>
  </p:cSld>
  <p:clrMapOvr>
    <a:masterClrMapping/>
  </p:clrMapOvr>
  <mc:AlternateContent xmlns:mc="http://schemas.openxmlformats.org/markup-compatibility/2006" xmlns:p14="http://schemas.microsoft.com/office/powerpoint/2010/main">
    <mc:Choice Requires="p14">
      <p:transition spd="slow" p14:dur="2000" advTm="22852"/>
    </mc:Choice>
    <mc:Fallback xmlns="">
      <p:transition spd="slow" advTm="22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今後の展望</a:t>
            </a:r>
            <a:endParaRPr kumimoji="1" lang="ja-JP" altLang="en-US" dirty="0"/>
          </a:p>
        </p:txBody>
      </p:sp>
      <p:grpSp>
        <p:nvGrpSpPr>
          <p:cNvPr id="25" name="グループ化 24"/>
          <p:cNvGrpSpPr/>
          <p:nvPr/>
        </p:nvGrpSpPr>
        <p:grpSpPr>
          <a:xfrm>
            <a:off x="395536" y="1124744"/>
            <a:ext cx="4221295" cy="2520280"/>
            <a:chOff x="395536" y="1124744"/>
            <a:chExt cx="4221295" cy="2520280"/>
          </a:xfrm>
        </p:grpSpPr>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95536" y="1124744"/>
              <a:ext cx="304480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703223" y="1124744"/>
              <a:ext cx="2580746" cy="646331"/>
            </a:xfrm>
            <a:prstGeom prst="rect">
              <a:avLst/>
            </a:prstGeom>
            <a:noFill/>
          </p:spPr>
          <p:txBody>
            <a:bodyPr wrap="square" rtlCol="0">
              <a:spAutoFit/>
            </a:bodyPr>
            <a:lstStyle/>
            <a:p>
              <a:r>
                <a:rPr kumimoji="1" lang="ja-JP" altLang="en-US" dirty="0" smtClean="0"/>
                <a:t>メッシュ領域分割手法との組み合わせ</a:t>
              </a:r>
              <a:endParaRPr kumimoji="1" lang="ja-JP" altLang="en-US" dirty="0"/>
            </a:p>
          </p:txBody>
        </p:sp>
        <p:sp>
          <p:nvSpPr>
            <p:cNvPr id="23" name="テキスト ボックス 22"/>
            <p:cNvSpPr txBox="1"/>
            <p:nvPr/>
          </p:nvSpPr>
          <p:spPr>
            <a:xfrm>
              <a:off x="2652976" y="3383414"/>
              <a:ext cx="1963855" cy="261610"/>
            </a:xfrm>
            <a:prstGeom prst="rect">
              <a:avLst/>
            </a:prstGeom>
            <a:noFill/>
          </p:spPr>
          <p:txBody>
            <a:bodyPr wrap="square" rtlCol="0">
              <a:spAutoFit/>
            </a:bodyPr>
            <a:lstStyle/>
            <a:p>
              <a:pPr algn="ctr"/>
              <a:r>
                <a:rPr kumimoji="1" lang="en-US" altLang="ja-JP" sz="1100" dirty="0" smtClean="0"/>
                <a:t>[</a:t>
              </a:r>
              <a:r>
                <a:rPr kumimoji="1" lang="en-US" altLang="ja-JP" sz="1100" dirty="0" err="1" smtClean="0"/>
                <a:t>Kalogerakis</a:t>
              </a:r>
              <a:r>
                <a:rPr kumimoji="1" lang="en-US" altLang="ja-JP" sz="1100" dirty="0" smtClean="0"/>
                <a:t> et al. 2010]</a:t>
              </a:r>
              <a:endParaRPr kumimoji="1" lang="ja-JP" altLang="en-US" sz="1100" dirty="0"/>
            </a:p>
          </p:txBody>
        </p:sp>
      </p:grpSp>
      <p:grpSp>
        <p:nvGrpSpPr>
          <p:cNvPr id="27" name="グループ化 26"/>
          <p:cNvGrpSpPr/>
          <p:nvPr/>
        </p:nvGrpSpPr>
        <p:grpSpPr>
          <a:xfrm>
            <a:off x="1790869" y="3645024"/>
            <a:ext cx="6710783" cy="2592288"/>
            <a:chOff x="1861620" y="3645024"/>
            <a:chExt cx="6710783" cy="2592288"/>
          </a:xfrm>
        </p:grpSpPr>
        <p:pic>
          <p:nvPicPr>
            <p:cNvPr id="3074"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861620" y="3645024"/>
              <a:ext cx="2740975" cy="254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4594358" y="5024061"/>
              <a:ext cx="1410625" cy="1063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テキスト ボックス 20"/>
            <p:cNvSpPr txBox="1"/>
            <p:nvPr/>
          </p:nvSpPr>
          <p:spPr>
            <a:xfrm>
              <a:off x="4570743" y="4581128"/>
              <a:ext cx="4001660" cy="369332"/>
            </a:xfrm>
            <a:prstGeom prst="rect">
              <a:avLst/>
            </a:prstGeom>
            <a:noFill/>
          </p:spPr>
          <p:txBody>
            <a:bodyPr wrap="square" rtlCol="0">
              <a:spAutoFit/>
            </a:bodyPr>
            <a:lstStyle/>
            <a:p>
              <a:r>
                <a:rPr kumimoji="1" lang="ja-JP" altLang="en-US" dirty="0" smtClean="0"/>
                <a:t>六面体ボリュームメッシュへの拡張</a:t>
              </a:r>
              <a:endParaRPr kumimoji="1" lang="ja-JP" altLang="en-US" dirty="0"/>
            </a:p>
          </p:txBody>
        </p:sp>
        <p:pic>
          <p:nvPicPr>
            <p:cNvPr id="24" name="Picture 3"/>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6022769" y="5029998"/>
              <a:ext cx="1427038" cy="1063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テキスト ボックス 29"/>
            <p:cNvSpPr txBox="1"/>
            <p:nvPr/>
          </p:nvSpPr>
          <p:spPr>
            <a:xfrm>
              <a:off x="1907704" y="5975702"/>
              <a:ext cx="1963855" cy="261610"/>
            </a:xfrm>
            <a:prstGeom prst="rect">
              <a:avLst/>
            </a:prstGeom>
            <a:noFill/>
          </p:spPr>
          <p:txBody>
            <a:bodyPr wrap="square" rtlCol="0">
              <a:spAutoFit/>
            </a:bodyPr>
            <a:lstStyle/>
            <a:p>
              <a:pPr algn="ctr"/>
              <a:r>
                <a:rPr kumimoji="1" lang="en-US" altLang="ja-JP" sz="1100" dirty="0" smtClean="0"/>
                <a:t>[Li et al. 2012]</a:t>
              </a:r>
              <a:endParaRPr kumimoji="1" lang="ja-JP" altLang="en-US" sz="1100" dirty="0"/>
            </a:p>
          </p:txBody>
        </p:sp>
      </p:grpSp>
      <p:grpSp>
        <p:nvGrpSpPr>
          <p:cNvPr id="26" name="グループ化 25"/>
          <p:cNvGrpSpPr/>
          <p:nvPr/>
        </p:nvGrpSpPr>
        <p:grpSpPr>
          <a:xfrm>
            <a:off x="4602596" y="1124744"/>
            <a:ext cx="4289884" cy="2520280"/>
            <a:chOff x="4602596" y="1124744"/>
            <a:chExt cx="4289884" cy="2520280"/>
          </a:xfrm>
        </p:grpSpPr>
        <p:pic>
          <p:nvPicPr>
            <p:cNvPr id="3077" name="Picture 5"/>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602596" y="1124744"/>
              <a:ext cx="229060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テキスト ボックス 19"/>
            <p:cNvSpPr txBox="1"/>
            <p:nvPr/>
          </p:nvSpPr>
          <p:spPr>
            <a:xfrm>
              <a:off x="5974433" y="1124744"/>
              <a:ext cx="2918047" cy="646331"/>
            </a:xfrm>
            <a:prstGeom prst="rect">
              <a:avLst/>
            </a:prstGeom>
            <a:noFill/>
          </p:spPr>
          <p:txBody>
            <a:bodyPr wrap="square" rtlCol="0">
              <a:spAutoFit/>
            </a:bodyPr>
            <a:lstStyle/>
            <a:p>
              <a:r>
                <a:rPr kumimoji="1" lang="ja-JP" altLang="en-US" dirty="0" smtClean="0"/>
                <a:t>既存四角形メッシュからのパッチ構造の抽出</a:t>
              </a:r>
              <a:endParaRPr kumimoji="1" lang="ja-JP" altLang="en-US" dirty="0"/>
            </a:p>
          </p:txBody>
        </p:sp>
        <p:sp>
          <p:nvSpPr>
            <p:cNvPr id="31" name="テキスト ボックス 30"/>
            <p:cNvSpPr txBox="1"/>
            <p:nvPr/>
          </p:nvSpPr>
          <p:spPr>
            <a:xfrm>
              <a:off x="6156176" y="3383414"/>
              <a:ext cx="1963855" cy="261610"/>
            </a:xfrm>
            <a:prstGeom prst="rect">
              <a:avLst/>
            </a:prstGeom>
            <a:noFill/>
          </p:spPr>
          <p:txBody>
            <a:bodyPr wrap="square" rtlCol="0">
              <a:spAutoFit/>
            </a:bodyPr>
            <a:lstStyle/>
            <a:p>
              <a:pPr algn="ctr"/>
              <a:r>
                <a:rPr kumimoji="1" lang="en-US" altLang="ja-JP" sz="1100" dirty="0" smtClean="0"/>
                <a:t>[</a:t>
              </a:r>
              <a:r>
                <a:rPr kumimoji="1" lang="en-US" altLang="ja-JP" sz="1100" dirty="0" err="1" smtClean="0"/>
                <a:t>Tarini</a:t>
              </a:r>
              <a:r>
                <a:rPr kumimoji="1" lang="en-US" altLang="ja-JP" sz="1100" dirty="0" smtClean="0"/>
                <a:t> et al. 2010]</a:t>
              </a:r>
              <a:endParaRPr kumimoji="1" lang="ja-JP" altLang="en-US" sz="1100" dirty="0"/>
            </a:p>
          </p:txBody>
        </p:sp>
      </p:grpSp>
      <p:sp>
        <p:nvSpPr>
          <p:cNvPr id="3" name="スライド番号プレースホルダー 2"/>
          <p:cNvSpPr>
            <a:spLocks noGrp="1"/>
          </p:cNvSpPr>
          <p:nvPr>
            <p:ph type="sldNum" sz="quarter" idx="12"/>
          </p:nvPr>
        </p:nvSpPr>
        <p:spPr/>
        <p:txBody>
          <a:bodyPr/>
          <a:lstStyle/>
          <a:p>
            <a:fld id="{6D1D10BF-5A7D-BB40-8492-A9C98C1E9B06}" type="slidenum">
              <a:rPr lang="en-US" smtClean="0"/>
              <a:t>44</a:t>
            </a:fld>
            <a:endParaRPr lang="en-US"/>
          </a:p>
        </p:txBody>
      </p:sp>
      <p:pic>
        <p:nvPicPr>
          <p:cNvPr id="5" name="オーディオ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3085377842"/>
      </p:ext>
    </p:extLst>
  </p:cSld>
  <p:clrMapOvr>
    <a:masterClrMapping/>
  </p:clrMapOvr>
  <mc:AlternateContent xmlns:mc="http://schemas.openxmlformats.org/markup-compatibility/2006" xmlns:p14="http://schemas.microsoft.com/office/powerpoint/2010/main">
    <mc:Choice Requires="p14">
      <p:transition spd="slow" p14:dur="2000" advTm="52078"/>
    </mc:Choice>
    <mc:Fallback xmlns="">
      <p:transition spd="slow" advTm="52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ja-JP" altLang="en-US" dirty="0" smtClean="0"/>
              <a:t>謝辞</a:t>
            </a:r>
            <a:endParaRPr lang="en-US" dirty="0"/>
          </a:p>
        </p:txBody>
      </p:sp>
      <p:sp>
        <p:nvSpPr>
          <p:cNvPr id="2" name="コンテンツ プレースホルダー 1"/>
          <p:cNvSpPr>
            <a:spLocks noGrp="1"/>
          </p:cNvSpPr>
          <p:nvPr>
            <p:ph idx="1"/>
          </p:nvPr>
        </p:nvSpPr>
        <p:spPr/>
        <p:txBody>
          <a:bodyPr>
            <a:normAutofit fontScale="77500" lnSpcReduction="20000"/>
          </a:bodyPr>
          <a:lstStyle/>
          <a:p>
            <a:r>
              <a:rPr kumimoji="1" lang="en-US" altLang="ja-JP" dirty="0"/>
              <a:t>Maurizio </a:t>
            </a:r>
            <a:r>
              <a:rPr kumimoji="1" lang="en-US" altLang="ja-JP" dirty="0" smtClean="0"/>
              <a:t>Nitti (Disney)</a:t>
            </a:r>
          </a:p>
          <a:p>
            <a:pPr lvl="1"/>
            <a:r>
              <a:rPr kumimoji="1" lang="ja-JP" altLang="en-US" dirty="0" smtClean="0"/>
              <a:t>ディスカッション、コンセプトスケッチ、ユーザ評価</a:t>
            </a:r>
            <a:endParaRPr kumimoji="1" lang="en-US" altLang="ja-JP" dirty="0"/>
          </a:p>
          <a:p>
            <a:r>
              <a:rPr kumimoji="1" lang="en-US" altLang="ja-JP" dirty="0" err="1" smtClean="0"/>
              <a:t>Alessia</a:t>
            </a:r>
            <a:r>
              <a:rPr kumimoji="1" lang="en-US" altLang="ja-JP" dirty="0"/>
              <a:t> </a:t>
            </a:r>
            <a:r>
              <a:rPr kumimoji="1" lang="en-US" altLang="ja-JP" dirty="0" err="1"/>
              <a:t>Marra</a:t>
            </a:r>
            <a:r>
              <a:rPr kumimoji="1" lang="en-US" altLang="ja-JP" dirty="0"/>
              <a:t> (Disney</a:t>
            </a:r>
            <a:r>
              <a:rPr kumimoji="1" lang="en-US" altLang="ja-JP" dirty="0" smtClean="0"/>
              <a:t>)</a:t>
            </a:r>
          </a:p>
          <a:p>
            <a:pPr lvl="1"/>
            <a:r>
              <a:rPr kumimoji="1" lang="ja-JP" altLang="en-US" dirty="0"/>
              <a:t>ユーザ</a:t>
            </a:r>
            <a:r>
              <a:rPr kumimoji="1" lang="ja-JP" altLang="en-US" dirty="0" smtClean="0"/>
              <a:t>評価</a:t>
            </a:r>
            <a:endParaRPr kumimoji="1" lang="en-US" altLang="ja-JP" dirty="0" smtClean="0"/>
          </a:p>
          <a:p>
            <a:r>
              <a:rPr kumimoji="1" lang="ja-JP" altLang="en-US" dirty="0"/>
              <a:t>齊藤 </a:t>
            </a:r>
            <a:r>
              <a:rPr kumimoji="1" lang="ja-JP" altLang="en-US" dirty="0" smtClean="0"/>
              <a:t>淳 </a:t>
            </a:r>
            <a:r>
              <a:rPr kumimoji="1" lang="en-US" altLang="ja-JP" dirty="0" smtClean="0"/>
              <a:t>(</a:t>
            </a:r>
            <a:r>
              <a:rPr kumimoji="1" lang="en-US" altLang="ja-JP" dirty="0" err="1" smtClean="0"/>
              <a:t>Marza</a:t>
            </a:r>
            <a:r>
              <a:rPr kumimoji="1" lang="en-US" altLang="ja-JP" dirty="0" smtClean="0"/>
              <a:t>)</a:t>
            </a:r>
          </a:p>
          <a:p>
            <a:pPr lvl="1"/>
            <a:r>
              <a:rPr kumimoji="1" lang="ja-JP" altLang="en-US" dirty="0" smtClean="0"/>
              <a:t>ディスカッション</a:t>
            </a:r>
            <a:endParaRPr kumimoji="1" lang="en-US" altLang="ja-JP" sz="2000" dirty="0">
              <a:solidFill>
                <a:schemeClr val="tx1">
                  <a:lumMod val="50000"/>
                  <a:lumOff val="50000"/>
                </a:schemeClr>
              </a:solidFill>
            </a:endParaRPr>
          </a:p>
          <a:p>
            <a:pPr lvl="1"/>
            <a:endParaRPr kumimoji="1" lang="en-US" altLang="ja-JP" dirty="0" smtClean="0"/>
          </a:p>
          <a:p>
            <a:r>
              <a:rPr kumimoji="1" lang="ja-JP" altLang="en-US" dirty="0" smtClean="0"/>
              <a:t>資金等援助</a:t>
            </a:r>
            <a:endParaRPr kumimoji="1" lang="en-US" altLang="ja-JP" dirty="0" smtClean="0"/>
          </a:p>
          <a:p>
            <a:pPr lvl="1"/>
            <a:r>
              <a:rPr kumimoji="1" lang="en-US" altLang="ja-JP" dirty="0" smtClean="0"/>
              <a:t>ERC</a:t>
            </a:r>
          </a:p>
          <a:p>
            <a:pPr lvl="1"/>
            <a:r>
              <a:rPr kumimoji="1" lang="en-US" altLang="ja-JP" dirty="0" smtClean="0"/>
              <a:t>SNF</a:t>
            </a:r>
          </a:p>
          <a:p>
            <a:pPr lvl="1"/>
            <a:r>
              <a:rPr kumimoji="1" lang="en-US" altLang="ja-JP" dirty="0" smtClean="0"/>
              <a:t>Adobe</a:t>
            </a:r>
          </a:p>
          <a:p>
            <a:pPr lvl="1"/>
            <a:r>
              <a:rPr kumimoji="1" lang="en-US" altLang="ja-JP" dirty="0" smtClean="0"/>
              <a:t>JSPS</a:t>
            </a:r>
          </a:p>
        </p:txBody>
      </p:sp>
      <p:sp>
        <p:nvSpPr>
          <p:cNvPr id="3" name="テキスト ボックス 2"/>
          <p:cNvSpPr txBox="1"/>
          <p:nvPr/>
        </p:nvSpPr>
        <p:spPr>
          <a:xfrm>
            <a:off x="3635896" y="5652537"/>
            <a:ext cx="5256584" cy="584775"/>
          </a:xfrm>
          <a:prstGeom prst="rect">
            <a:avLst/>
          </a:prstGeom>
          <a:noFill/>
        </p:spPr>
        <p:txBody>
          <a:bodyPr wrap="square" rtlCol="0">
            <a:spAutoFit/>
          </a:bodyPr>
          <a:lstStyle/>
          <a:p>
            <a:pPr algn="r"/>
            <a:r>
              <a:rPr kumimoji="1" lang="ja-JP" altLang="en-US" sz="3200" dirty="0" smtClean="0"/>
              <a:t>ありがとうございました。</a:t>
            </a:r>
            <a:endParaRPr kumimoji="1" lang="ja-JP" altLang="en-US" sz="3200" dirty="0"/>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t>45</a:t>
            </a:fld>
            <a:endParaRPr lang="en-US"/>
          </a:p>
        </p:txBody>
      </p:sp>
      <p:pic>
        <p:nvPicPr>
          <p:cNvPr id="15" name="オーディオ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554204066"/>
      </p:ext>
    </p:extLst>
  </p:cSld>
  <p:clrMapOvr>
    <a:masterClrMapping/>
  </p:clrMapOvr>
  <mc:AlternateContent xmlns:mc="http://schemas.openxmlformats.org/markup-compatibility/2006" xmlns:p14="http://schemas.microsoft.com/office/powerpoint/2010/main">
    <mc:Choice Requires="p14">
      <p:transition spd="slow" p14:dur="2000" advTm="31077"/>
    </mc:Choice>
    <mc:Fallback xmlns="">
      <p:transition spd="slow" advTm="31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5"/>
                </p:tgtEl>
              </p:cMediaNode>
            </p:audio>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Autofit/>
              </a:bodyPr>
              <a:lstStyle/>
              <a:p>
                <a:r>
                  <a:rPr kumimoji="1" lang="en-US" altLang="ja-JP" sz="3600" dirty="0"/>
                  <a:t>relation between </a:t>
                </a:r>
                <a:br>
                  <a:rPr kumimoji="1" lang="en-US" altLang="ja-JP" sz="3600" dirty="0"/>
                </a:br>
                <a14:m>
                  <m:oMath xmlns:m="http://schemas.openxmlformats.org/officeDocument/2006/math">
                    <m:r>
                      <a:rPr kumimoji="1" lang="en-US" altLang="ja-JP" sz="3600">
                        <a:latin typeface="Cambria Math"/>
                      </a:rPr>
                      <m:t>(</m:t>
                    </m:r>
                    <m:r>
                      <a:rPr kumimoji="1" lang="en-US" altLang="ja-JP" sz="3600" i="1">
                        <a:latin typeface="Cambria Math"/>
                      </a:rPr>
                      <m:t>𝛼</m:t>
                    </m:r>
                    <m:r>
                      <a:rPr kumimoji="1" lang="en-US" altLang="ja-JP" sz="3600" i="1">
                        <a:latin typeface="Cambria Math"/>
                      </a:rPr>
                      <m:t>,</m:t>
                    </m:r>
                    <m:r>
                      <a:rPr kumimoji="1" lang="en-US" altLang="ja-JP" sz="3600" i="1">
                        <a:latin typeface="Cambria Math"/>
                      </a:rPr>
                      <m:t>𝛽</m:t>
                    </m:r>
                    <m:r>
                      <a:rPr kumimoji="1" lang="en-US" altLang="ja-JP" sz="3600" i="1">
                        <a:latin typeface="Cambria Math"/>
                      </a:rPr>
                      <m:t>,</m:t>
                    </m:r>
                    <m:sSub>
                      <m:sSubPr>
                        <m:ctrlPr>
                          <a:rPr kumimoji="1" lang="en-US" altLang="ja-JP" sz="3600" i="1">
                            <a:latin typeface="Cambria Math"/>
                          </a:rPr>
                        </m:ctrlPr>
                      </m:sSubPr>
                      <m:e>
                        <m:r>
                          <a:rPr kumimoji="1" lang="en-US" altLang="ja-JP" sz="3600" i="1">
                            <a:latin typeface="Cambria Math"/>
                          </a:rPr>
                          <m:t>𝑝</m:t>
                        </m:r>
                      </m:e>
                      <m:sub>
                        <m:r>
                          <a:rPr kumimoji="1" lang="en-US" altLang="ja-JP" sz="3600" i="1">
                            <a:latin typeface="Cambria Math"/>
                          </a:rPr>
                          <m:t>𝑋</m:t>
                        </m:r>
                      </m:sub>
                    </m:sSub>
                    <m:r>
                      <a:rPr kumimoji="1" lang="en-US" altLang="ja-JP" sz="3600" i="1">
                        <a:latin typeface="Cambria Math"/>
                      </a:rPr>
                      <m:t>,</m:t>
                    </m:r>
                    <m:sSub>
                      <m:sSubPr>
                        <m:ctrlPr>
                          <a:rPr kumimoji="1" lang="en-US" altLang="ja-JP" sz="3600" i="1">
                            <a:latin typeface="Cambria Math"/>
                          </a:rPr>
                        </m:ctrlPr>
                      </m:sSubPr>
                      <m:e>
                        <m:r>
                          <a:rPr kumimoji="1" lang="en-US" altLang="ja-JP" sz="3600" i="1">
                            <a:latin typeface="Cambria Math"/>
                          </a:rPr>
                          <m:t>𝑝</m:t>
                        </m:r>
                      </m:e>
                      <m:sub>
                        <m:r>
                          <a:rPr kumimoji="1" lang="en-US" altLang="ja-JP" sz="3600" i="1">
                            <a:latin typeface="Cambria Math"/>
                          </a:rPr>
                          <m:t>𝑌</m:t>
                        </m:r>
                      </m:sub>
                    </m:sSub>
                    <m:r>
                      <a:rPr kumimoji="1" lang="en-US" altLang="ja-JP" sz="3600" i="1">
                        <a:latin typeface="Cambria Math"/>
                      </a:rPr>
                      <m:t>)</m:t>
                    </m:r>
                  </m:oMath>
                </a14:m>
                <a:r>
                  <a:rPr kumimoji="1" lang="ja-JP" altLang="en-US" sz="3600" dirty="0"/>
                  <a:t> </a:t>
                </a:r>
                <a:r>
                  <a:rPr kumimoji="1" lang="en-US" altLang="ja-JP" sz="3600" dirty="0"/>
                  <a:t>and (B,R,T,L)</a:t>
                </a:r>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1">
                <a:blip r:embed="rId3"/>
                <a:stretch>
                  <a:fillRect t="-88750" b="-121250"/>
                </a:stretch>
              </a:blipFill>
            </p:spPr>
            <p:txBody>
              <a:bodyPr/>
              <a:lstStyle/>
              <a:p>
                <a:r>
                  <a:rPr lang="ja-JP" altLang="en-US">
                    <a:noFill/>
                  </a:rPr>
                  <a:t> </a:t>
                </a:r>
              </a:p>
            </p:txBody>
          </p:sp>
        </mc:Fallback>
      </mc:AlternateContent>
      <p:grpSp>
        <p:nvGrpSpPr>
          <p:cNvPr id="42" name="pattern2"/>
          <p:cNvGrpSpPr/>
          <p:nvPr/>
        </p:nvGrpSpPr>
        <p:grpSpPr>
          <a:xfrm>
            <a:off x="4210087" y="1844824"/>
            <a:ext cx="3799831" cy="3797475"/>
            <a:chOff x="4210087" y="1844824"/>
            <a:chExt cx="3799831" cy="3797475"/>
          </a:xfrm>
        </p:grpSpPr>
        <p:sp>
          <p:nvSpPr>
            <p:cNvPr id="4" name="正方形/長方形 3"/>
            <p:cNvSpPr/>
            <p:nvPr/>
          </p:nvSpPr>
          <p:spPr>
            <a:xfrm>
              <a:off x="4265702" y="2852936"/>
              <a:ext cx="2736104" cy="2736104"/>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a:spLocks/>
            </p:cNvSpPr>
            <p:nvPr/>
          </p:nvSpPr>
          <p:spPr>
            <a:xfrm>
              <a:off x="4210087" y="553429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6947266" y="553429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a:spLocks/>
            </p:cNvSpPr>
            <p:nvPr/>
          </p:nvSpPr>
          <p:spPr>
            <a:xfrm>
              <a:off x="4210087" y="2802125"/>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6034873" y="553429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18" idx="3"/>
              <a:endCxn id="19" idx="7"/>
            </p:cNvCxnSpPr>
            <p:nvPr/>
          </p:nvCxnSpPr>
          <p:spPr>
            <a:xfrm flipH="1">
              <a:off x="5214664" y="2894309"/>
              <a:ext cx="1748418" cy="26558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角丸四角形 9"/>
            <p:cNvSpPr/>
            <p:nvPr/>
          </p:nvSpPr>
          <p:spPr>
            <a:xfrm>
              <a:off x="4265702" y="1844824"/>
              <a:ext cx="3744216" cy="900828"/>
            </a:xfrm>
            <a:prstGeom prst="roundRect">
              <a:avLst>
                <a:gd name="adj" fmla="val 17231"/>
              </a:avLst>
            </a:prstGeom>
            <a:solidFill>
              <a:srgbClr val="00B05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rot="16200000">
              <a:off x="5687396" y="3266519"/>
              <a:ext cx="3744216" cy="900828"/>
            </a:xfrm>
            <a:prstGeom prst="roundRect">
              <a:avLst>
                <a:gd name="adj" fmla="val 17231"/>
              </a:avLst>
            </a:prstGeom>
            <a:solidFill>
              <a:srgbClr val="FF0000">
                <a:alpha val="50000"/>
              </a:srgb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4333422" y="4123247"/>
              <a:ext cx="2240280" cy="1417505"/>
            </a:xfrm>
            <a:custGeom>
              <a:avLst/>
              <a:gdLst>
                <a:gd name="connsiteX0" fmla="*/ 2240280 w 2240280"/>
                <a:gd name="connsiteY0" fmla="*/ 1417505 h 1417505"/>
                <a:gd name="connsiteX1" fmla="*/ 1696720 w 2240280"/>
                <a:gd name="connsiteY1" fmla="*/ 233865 h 1417505"/>
                <a:gd name="connsiteX2" fmla="*/ 0 w 2240280"/>
                <a:gd name="connsiteY2" fmla="*/ 185 h 1417505"/>
              </a:gdLst>
              <a:ahLst/>
              <a:cxnLst>
                <a:cxn ang="0">
                  <a:pos x="connsiteX0" y="connsiteY0"/>
                </a:cxn>
                <a:cxn ang="0">
                  <a:pos x="connsiteX1" y="connsiteY1"/>
                </a:cxn>
                <a:cxn ang="0">
                  <a:pos x="connsiteX2" y="connsiteY2"/>
                </a:cxn>
              </a:cxnLst>
              <a:rect l="l" t="t" r="r" b="b"/>
              <a:pathLst>
                <a:path w="2240280" h="1417505">
                  <a:moveTo>
                    <a:pt x="2240280" y="1417505"/>
                  </a:moveTo>
                  <a:cubicBezTo>
                    <a:pt x="2155190" y="943795"/>
                    <a:pt x="2070100" y="470085"/>
                    <a:pt x="1696720" y="233865"/>
                  </a:cubicBezTo>
                  <a:cubicBezTo>
                    <a:pt x="1323340" y="-2355"/>
                    <a:pt x="661670" y="-1085"/>
                    <a:pt x="0" y="185"/>
                  </a:cubicBezTo>
                </a:path>
              </a:pathLst>
            </a:custGeom>
            <a:noFill/>
            <a:ln w="127000" cap="rnd">
              <a:solidFill>
                <a:srgbClr val="7030A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5674542" y="4189472"/>
              <a:ext cx="1280160" cy="1330960"/>
            </a:xfrm>
            <a:custGeom>
              <a:avLst/>
              <a:gdLst>
                <a:gd name="connsiteX0" fmla="*/ 0 w 1280160"/>
                <a:gd name="connsiteY0" fmla="*/ 1330960 h 1330960"/>
                <a:gd name="connsiteX1" fmla="*/ 568960 w 1280160"/>
                <a:gd name="connsiteY1" fmla="*/ 386080 h 1330960"/>
                <a:gd name="connsiteX2" fmla="*/ 1280160 w 1280160"/>
                <a:gd name="connsiteY2" fmla="*/ 0 h 1330960"/>
              </a:gdLst>
              <a:ahLst/>
              <a:cxnLst>
                <a:cxn ang="0">
                  <a:pos x="connsiteX0" y="connsiteY0"/>
                </a:cxn>
                <a:cxn ang="0">
                  <a:pos x="connsiteX1" y="connsiteY1"/>
                </a:cxn>
                <a:cxn ang="0">
                  <a:pos x="connsiteX2" y="connsiteY2"/>
                </a:cxn>
              </a:cxnLst>
              <a:rect l="l" t="t" r="r" b="b"/>
              <a:pathLst>
                <a:path w="1280160" h="1330960">
                  <a:moveTo>
                    <a:pt x="0" y="1330960"/>
                  </a:moveTo>
                  <a:cubicBezTo>
                    <a:pt x="177800" y="969433"/>
                    <a:pt x="355600" y="607907"/>
                    <a:pt x="568960" y="386080"/>
                  </a:cubicBezTo>
                  <a:cubicBezTo>
                    <a:pt x="782320" y="164253"/>
                    <a:pt x="1031240" y="82126"/>
                    <a:pt x="1280160" y="0"/>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p:cNvSpPr txBox="1"/>
                <p:nvPr/>
              </p:nvSpPr>
              <p:spPr>
                <a:xfrm>
                  <a:off x="5489738" y="1916832"/>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𝑌</m:t>
                            </m:r>
                          </m:sub>
                        </m:sSub>
                      </m:oMath>
                    </m:oMathPara>
                  </a14:m>
                  <a:endParaRPr kumimoji="1" lang="ja-JP" altLang="en-US" sz="3200"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5489738" y="1916832"/>
                  <a:ext cx="575964" cy="584775"/>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7271522" y="3717032"/>
                  <a:ext cx="5759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a:rPr>
                            </m:ctrlPr>
                          </m:sSubPr>
                          <m:e>
                            <m:r>
                              <a:rPr kumimoji="1" lang="en-US" altLang="ja-JP" sz="3200" b="0" i="1" smtClean="0">
                                <a:latin typeface="Cambria Math"/>
                              </a:rPr>
                              <m:t>𝑝</m:t>
                            </m:r>
                          </m:e>
                          <m:sub>
                            <m:r>
                              <a:rPr kumimoji="1" lang="en-US" altLang="ja-JP" sz="3200" b="0" i="1" smtClean="0">
                                <a:latin typeface="Cambria Math"/>
                              </a:rPr>
                              <m:t>𝑋</m:t>
                            </m:r>
                          </m:sub>
                        </m:sSub>
                      </m:oMath>
                    </m:oMathPara>
                  </a14:m>
                  <a:endParaRPr kumimoji="1" lang="ja-JP" altLang="en-US" sz="32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7271522" y="3717032"/>
                  <a:ext cx="575964" cy="584775"/>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6562812" y="3429000"/>
                  <a:ext cx="438994"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3200" b="0" i="1" smtClean="0">
                            <a:solidFill>
                              <a:srgbClr val="0070C0"/>
                            </a:solidFill>
                            <a:latin typeface="Cambria Math"/>
                          </a:rPr>
                          <m:t>𝛼</m:t>
                        </m:r>
                      </m:oMath>
                    </m:oMathPara>
                  </a14:m>
                  <a:endParaRPr kumimoji="1" lang="ja-JP" altLang="en-US" sz="3200" dirty="0">
                    <a:solidFill>
                      <a:srgbClr val="0070C0"/>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6562812" y="3429000"/>
                  <a:ext cx="438994" cy="584775"/>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4481524" y="3284984"/>
                  <a:ext cx="450516"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3200" b="0" i="1" smtClean="0">
                            <a:solidFill>
                              <a:srgbClr val="7030A0"/>
                            </a:solidFill>
                            <a:latin typeface="Cambria Math"/>
                          </a:rPr>
                          <m:t>𝛽</m:t>
                        </m:r>
                      </m:oMath>
                    </m:oMathPara>
                  </a14:m>
                  <a:endParaRPr kumimoji="1" lang="ja-JP" altLang="en-US" sz="3200" dirty="0">
                    <a:solidFill>
                      <a:srgbClr val="7030A0"/>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481524" y="3284984"/>
                  <a:ext cx="450516" cy="584775"/>
                </a:xfrm>
                <a:prstGeom prst="rect">
                  <a:avLst/>
                </a:prstGeom>
                <a:blipFill rotWithShape="1">
                  <a:blip r:embed="rId7"/>
                  <a:stretch>
                    <a:fillRect/>
                  </a:stretch>
                </a:blipFill>
              </p:spPr>
              <p:txBody>
                <a:bodyPr/>
                <a:lstStyle/>
                <a:p>
                  <a:r>
                    <a:rPr lang="ja-JP" altLang="en-US">
                      <a:noFill/>
                    </a:rPr>
                    <a:t> </a:t>
                  </a:r>
                </a:p>
              </p:txBody>
            </p:sp>
          </mc:Fallback>
        </mc:AlternateContent>
        <p:sp>
          <p:nvSpPr>
            <p:cNvPr id="18" name="円/楕円 17"/>
            <p:cNvSpPr>
              <a:spLocks/>
            </p:cNvSpPr>
            <p:nvPr/>
          </p:nvSpPr>
          <p:spPr>
            <a:xfrm>
              <a:off x="6947266" y="2802125"/>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a:spLocks/>
            </p:cNvSpPr>
            <p:nvPr/>
          </p:nvSpPr>
          <p:spPr>
            <a:xfrm>
              <a:off x="5122480" y="553429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eq_B: 3+"/>
          <p:cNvSpPr txBox="1"/>
          <p:nvPr/>
        </p:nvSpPr>
        <p:spPr>
          <a:xfrm>
            <a:off x="745230" y="2360536"/>
            <a:ext cx="1450505" cy="461665"/>
          </a:xfrm>
          <a:prstGeom prst="rect">
            <a:avLst/>
          </a:prstGeom>
          <a:noFill/>
        </p:spPr>
        <p:txBody>
          <a:bodyPr wrap="square" rtlCol="0">
            <a:spAutoFit/>
          </a:bodyPr>
          <a:lstStyle/>
          <a:p>
            <a:r>
              <a:rPr kumimoji="1" lang="en-US" altLang="ja-JP" sz="2400" dirty="0" smtClean="0"/>
              <a:t>B = 3 +</a:t>
            </a:r>
            <a:endParaRPr kumimoji="1" lang="ja-JP" altLang="en-US" sz="2400" dirty="0"/>
          </a:p>
        </p:txBody>
      </p:sp>
      <mc:AlternateContent xmlns:mc="http://schemas.openxmlformats.org/markup-compatibility/2006" xmlns:a14="http://schemas.microsoft.com/office/drawing/2010/main">
        <mc:Choice Requires="a14">
          <p:sp>
            <p:nvSpPr>
              <p:cNvPr id="21" name="eq_B: alpha+"/>
              <p:cNvSpPr txBox="1"/>
              <p:nvPr/>
            </p:nvSpPr>
            <p:spPr>
              <a:xfrm>
                <a:off x="1763688" y="2360536"/>
                <a:ext cx="648072"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𝛼</m:t>
                    </m:r>
                  </m:oMath>
                </a14:m>
                <a:r>
                  <a:rPr kumimoji="1" lang="en-US" altLang="ja-JP" sz="2400" dirty="0" smtClean="0"/>
                  <a:t> +</a:t>
                </a:r>
                <a:endParaRPr kumimoji="1" lang="ja-JP" altLang="en-US" sz="2400" dirty="0"/>
              </a:p>
            </p:txBody>
          </p:sp>
        </mc:Choice>
        <mc:Fallback xmlns="">
          <p:sp>
            <p:nvSpPr>
              <p:cNvPr id="21" name="eq_B: alpha+"/>
              <p:cNvSpPr txBox="1">
                <a:spLocks noRot="1" noChangeAspect="1" noMove="1" noResize="1" noEditPoints="1" noAdjustHandles="1" noChangeArrowheads="1" noChangeShapeType="1" noTextEdit="1"/>
              </p:cNvSpPr>
              <p:nvPr/>
            </p:nvSpPr>
            <p:spPr>
              <a:xfrm>
                <a:off x="1763688" y="2360536"/>
                <a:ext cx="648072" cy="461665"/>
              </a:xfrm>
              <a:prstGeom prst="rect">
                <a:avLst/>
              </a:prstGeom>
              <a:blipFill rotWithShape="1">
                <a:blip r:embed="rId8"/>
                <a:stretch>
                  <a:fillRect t="-10526" r="-10280"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eq_B: beta+"/>
              <p:cNvSpPr txBox="1"/>
              <p:nvPr/>
            </p:nvSpPr>
            <p:spPr>
              <a:xfrm>
                <a:off x="2339752" y="2360536"/>
                <a:ext cx="648072"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a:t>
                </a:r>
                <a:endParaRPr kumimoji="1" lang="ja-JP" altLang="en-US" sz="2400" dirty="0"/>
              </a:p>
            </p:txBody>
          </p:sp>
        </mc:Choice>
        <mc:Fallback xmlns="">
          <p:sp>
            <p:nvSpPr>
              <p:cNvPr id="22" name="eq_B: beta+"/>
              <p:cNvSpPr txBox="1">
                <a:spLocks noRot="1" noChangeAspect="1" noMove="1" noResize="1" noEditPoints="1" noAdjustHandles="1" noChangeArrowheads="1" noChangeShapeType="1" noTextEdit="1"/>
              </p:cNvSpPr>
              <p:nvPr/>
            </p:nvSpPr>
            <p:spPr>
              <a:xfrm>
                <a:off x="2339752" y="2360536"/>
                <a:ext cx="648072" cy="461665"/>
              </a:xfrm>
              <a:prstGeom prst="rect">
                <a:avLst/>
              </a:prstGeom>
              <a:blipFill rotWithShape="1">
                <a:blip r:embed="rId9"/>
                <a:stretch>
                  <a:fillRect l="-8491" t="-10526" r="-11321"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eq_B: pX"/>
              <p:cNvSpPr txBox="1"/>
              <p:nvPr/>
            </p:nvSpPr>
            <p:spPr>
              <a:xfrm>
                <a:off x="2843808" y="2360536"/>
                <a:ext cx="6480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m:oMathPara>
                </a14:m>
                <a:endParaRPr kumimoji="1" lang="ja-JP" altLang="en-US" sz="2400" dirty="0"/>
              </a:p>
            </p:txBody>
          </p:sp>
        </mc:Choice>
        <mc:Fallback xmlns="">
          <p:sp>
            <p:nvSpPr>
              <p:cNvPr id="23" name="eq_B: pX"/>
              <p:cNvSpPr txBox="1">
                <a:spLocks noRot="1" noChangeAspect="1" noMove="1" noResize="1" noEditPoints="1" noAdjustHandles="1" noChangeArrowheads="1" noChangeShapeType="1" noTextEdit="1"/>
              </p:cNvSpPr>
              <p:nvPr/>
            </p:nvSpPr>
            <p:spPr>
              <a:xfrm>
                <a:off x="2843808" y="2360536"/>
                <a:ext cx="648072" cy="461665"/>
              </a:xfrm>
              <a:prstGeom prst="rect">
                <a:avLst/>
              </a:prstGeom>
              <a:blipFill rotWithShape="1">
                <a:blip r:embed="rId10"/>
                <a:stretch>
                  <a:fillRect b="-11842"/>
                </a:stretch>
              </a:blipFill>
            </p:spPr>
            <p:txBody>
              <a:bodyPr/>
              <a:lstStyle/>
              <a:p>
                <a:r>
                  <a:rPr lang="ja-JP" altLang="en-US">
                    <a:noFill/>
                  </a:rPr>
                  <a:t> </a:t>
                </a:r>
              </a:p>
            </p:txBody>
          </p:sp>
        </mc:Fallback>
      </mc:AlternateContent>
      <p:sp>
        <p:nvSpPr>
          <p:cNvPr id="27" name="frame_pX"/>
          <p:cNvSpPr/>
          <p:nvPr/>
        </p:nvSpPr>
        <p:spPr>
          <a:xfrm>
            <a:off x="7110094" y="1845765"/>
            <a:ext cx="867865" cy="3743475"/>
          </a:xfrm>
          <a:prstGeom prst="roundRect">
            <a:avLst/>
          </a:prstGeom>
          <a:noFill/>
          <a:ln w="38100" cap="rnd">
            <a:solidFill>
              <a:srgbClr val="FFFF00"/>
            </a:solidFill>
            <a:prstDash val="sysDash"/>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frame_pY"/>
          <p:cNvSpPr/>
          <p:nvPr/>
        </p:nvSpPr>
        <p:spPr>
          <a:xfrm>
            <a:off x="4251052" y="1834856"/>
            <a:ext cx="3718156" cy="896233"/>
          </a:xfrm>
          <a:prstGeom prst="roundRect">
            <a:avLst/>
          </a:prstGeom>
          <a:noFill/>
          <a:ln w="38100" cap="rnd">
            <a:solidFill>
              <a:srgbClr val="FFFF00"/>
            </a:solidFill>
            <a:prstDash val="sysDash"/>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frame_alpha"/>
          <p:cNvSpPr/>
          <p:nvPr/>
        </p:nvSpPr>
        <p:spPr>
          <a:xfrm>
            <a:off x="6569075" y="3530600"/>
            <a:ext cx="431800" cy="485775"/>
          </a:xfrm>
          <a:prstGeom prst="roundRect">
            <a:avLst/>
          </a:prstGeom>
          <a:noFill/>
          <a:ln w="38100" cap="rnd">
            <a:solidFill>
              <a:srgbClr val="FFFF00"/>
            </a:solidFill>
            <a:prstDash val="sysDash"/>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frame_beta"/>
          <p:cNvSpPr/>
          <p:nvPr/>
        </p:nvSpPr>
        <p:spPr>
          <a:xfrm>
            <a:off x="4484699" y="3371284"/>
            <a:ext cx="431800" cy="485775"/>
          </a:xfrm>
          <a:prstGeom prst="roundRect">
            <a:avLst/>
          </a:prstGeom>
          <a:noFill/>
          <a:ln w="38100" cap="rnd">
            <a:solidFill>
              <a:srgbClr val="FFFF00"/>
            </a:solidFill>
            <a:prstDash val="sysDash"/>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edge_B"/>
          <p:cNvGrpSpPr/>
          <p:nvPr/>
        </p:nvGrpSpPr>
        <p:grpSpPr>
          <a:xfrm>
            <a:off x="4182566" y="5337151"/>
            <a:ext cx="2894775" cy="1080000"/>
            <a:chOff x="4182566" y="5337151"/>
            <a:chExt cx="2894775" cy="1080000"/>
          </a:xfrm>
        </p:grpSpPr>
        <p:sp>
          <p:nvSpPr>
            <p:cNvPr id="32" name="円弧 31"/>
            <p:cNvSpPr/>
            <p:nvPr/>
          </p:nvSpPr>
          <p:spPr>
            <a:xfrm>
              <a:off x="4182566" y="5337151"/>
              <a:ext cx="1080000" cy="1080000"/>
            </a:xfrm>
            <a:prstGeom prst="arc">
              <a:avLst>
                <a:gd name="adj1" fmla="val 13513004"/>
                <a:gd name="adj2" fmla="val 19136694"/>
              </a:avLst>
            </a:prstGeom>
            <a:ln w="38100" cap="rnd">
              <a:solidFill>
                <a:srgbClr val="FFFF00"/>
              </a:solidFill>
              <a:prstDash val="sysDash"/>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p:cNvSpPr/>
            <p:nvPr/>
          </p:nvSpPr>
          <p:spPr>
            <a:xfrm>
              <a:off x="5095109" y="5337151"/>
              <a:ext cx="1080000" cy="1080000"/>
            </a:xfrm>
            <a:prstGeom prst="arc">
              <a:avLst>
                <a:gd name="adj1" fmla="val 13513004"/>
                <a:gd name="adj2" fmla="val 19136694"/>
              </a:avLst>
            </a:prstGeom>
            <a:ln w="38100" cap="rnd">
              <a:solidFill>
                <a:srgbClr val="FFFF00"/>
              </a:solidFill>
              <a:prstDash val="sysDash"/>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p:cNvSpPr/>
            <p:nvPr/>
          </p:nvSpPr>
          <p:spPr>
            <a:xfrm>
              <a:off x="5997341" y="5337151"/>
              <a:ext cx="1080000" cy="1080000"/>
            </a:xfrm>
            <a:prstGeom prst="arc">
              <a:avLst>
                <a:gd name="adj1" fmla="val 13513004"/>
                <a:gd name="adj2" fmla="val 19136694"/>
              </a:avLst>
            </a:prstGeom>
            <a:ln w="38100" cap="rnd">
              <a:solidFill>
                <a:srgbClr val="FFFF00"/>
              </a:solidFill>
              <a:prstDash val="sysDash"/>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3" name="edge_R"/>
          <p:cNvSpPr/>
          <p:nvPr/>
        </p:nvSpPr>
        <p:spPr>
          <a:xfrm>
            <a:off x="6715289" y="2124513"/>
            <a:ext cx="2888883" cy="4229611"/>
          </a:xfrm>
          <a:prstGeom prst="arc">
            <a:avLst>
              <a:gd name="adj1" fmla="val 8170880"/>
              <a:gd name="adj2" fmla="val 13513888"/>
            </a:avLst>
          </a:prstGeom>
          <a:ln w="38100" cap="rnd">
            <a:solidFill>
              <a:srgbClr val="FFFF00"/>
            </a:solidFill>
            <a:prstDash val="sysDash"/>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edge_T"/>
          <p:cNvSpPr/>
          <p:nvPr/>
        </p:nvSpPr>
        <p:spPr>
          <a:xfrm>
            <a:off x="3622000" y="218998"/>
            <a:ext cx="4012391" cy="3031974"/>
          </a:xfrm>
          <a:prstGeom prst="arc">
            <a:avLst>
              <a:gd name="adj1" fmla="val 2643718"/>
              <a:gd name="adj2" fmla="val 8249146"/>
            </a:avLst>
          </a:prstGeom>
          <a:ln w="38100" cap="rnd">
            <a:solidFill>
              <a:srgbClr val="FFFF00"/>
            </a:solidFill>
            <a:prstDash val="sysDash"/>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edge_L"/>
          <p:cNvSpPr/>
          <p:nvPr/>
        </p:nvSpPr>
        <p:spPr>
          <a:xfrm>
            <a:off x="1641557" y="2211717"/>
            <a:ext cx="3052417" cy="4016254"/>
          </a:xfrm>
          <a:prstGeom prst="arc">
            <a:avLst>
              <a:gd name="adj1" fmla="val 18842289"/>
              <a:gd name="adj2" fmla="val 2688251"/>
            </a:avLst>
          </a:prstGeom>
          <a:ln w="38100" cap="rnd">
            <a:solidFill>
              <a:srgbClr val="FFFF00"/>
            </a:solidFill>
            <a:prstDash val="sysDash"/>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1" name="bracket_B"/>
          <p:cNvGrpSpPr/>
          <p:nvPr/>
        </p:nvGrpSpPr>
        <p:grpSpPr>
          <a:xfrm>
            <a:off x="4277802" y="5692138"/>
            <a:ext cx="3690482" cy="606507"/>
            <a:chOff x="4271637" y="5732430"/>
            <a:chExt cx="3690482" cy="606507"/>
          </a:xfrm>
        </p:grpSpPr>
        <p:sp>
          <p:nvSpPr>
            <p:cNvPr id="28" name="左中かっこ 27"/>
            <p:cNvSpPr/>
            <p:nvPr/>
          </p:nvSpPr>
          <p:spPr>
            <a:xfrm rot="16200000">
              <a:off x="6016444" y="3987623"/>
              <a:ext cx="200867" cy="3690482"/>
            </a:xfrm>
            <a:prstGeom prst="leftBrace">
              <a:avLst>
                <a:gd name="adj1" fmla="val 58345"/>
                <a:gd name="adj2" fmla="val 50000"/>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テキスト ボックス 28"/>
            <p:cNvSpPr txBox="1"/>
            <p:nvPr/>
          </p:nvSpPr>
          <p:spPr>
            <a:xfrm>
              <a:off x="5876206" y="5877272"/>
              <a:ext cx="481343" cy="461665"/>
            </a:xfrm>
            <a:prstGeom prst="rect">
              <a:avLst/>
            </a:prstGeom>
            <a:noFill/>
          </p:spPr>
          <p:txBody>
            <a:bodyPr wrap="square" rtlCol="0">
              <a:spAutoFit/>
            </a:bodyPr>
            <a:lstStyle/>
            <a:p>
              <a:pPr algn="ctr"/>
              <a:r>
                <a:rPr kumimoji="1" lang="en-US" altLang="ja-JP" sz="2400" dirty="0" smtClean="0"/>
                <a:t>B</a:t>
              </a:r>
              <a:endParaRPr kumimoji="1" lang="ja-JP" altLang="en-US" sz="2400" dirty="0"/>
            </a:p>
          </p:txBody>
        </p:sp>
      </p:grpSp>
      <p:grpSp>
        <p:nvGrpSpPr>
          <p:cNvPr id="51" name="bracket_R"/>
          <p:cNvGrpSpPr/>
          <p:nvPr/>
        </p:nvGrpSpPr>
        <p:grpSpPr>
          <a:xfrm rot="16200000">
            <a:off x="6532435" y="3431317"/>
            <a:ext cx="3690482" cy="616348"/>
            <a:chOff x="4271637" y="5732430"/>
            <a:chExt cx="3690482" cy="616348"/>
          </a:xfrm>
        </p:grpSpPr>
        <p:sp>
          <p:nvSpPr>
            <p:cNvPr id="52" name="左中かっこ 51"/>
            <p:cNvSpPr/>
            <p:nvPr/>
          </p:nvSpPr>
          <p:spPr>
            <a:xfrm rot="16200000">
              <a:off x="6016444" y="3987623"/>
              <a:ext cx="200867" cy="3690482"/>
            </a:xfrm>
            <a:prstGeom prst="leftBrace">
              <a:avLst>
                <a:gd name="adj1" fmla="val 58345"/>
                <a:gd name="adj2" fmla="val 50000"/>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テキスト ボックス 52"/>
            <p:cNvSpPr txBox="1"/>
            <p:nvPr/>
          </p:nvSpPr>
          <p:spPr>
            <a:xfrm rot="5400000">
              <a:off x="5876206" y="5877274"/>
              <a:ext cx="481343" cy="461665"/>
            </a:xfrm>
            <a:prstGeom prst="rect">
              <a:avLst/>
            </a:prstGeom>
            <a:noFill/>
          </p:spPr>
          <p:txBody>
            <a:bodyPr wrap="square" rtlCol="0">
              <a:spAutoFit/>
            </a:bodyPr>
            <a:lstStyle/>
            <a:p>
              <a:pPr algn="ctr"/>
              <a:r>
                <a:rPr kumimoji="1" lang="en-US" altLang="ja-JP" sz="2400" dirty="0" smtClean="0"/>
                <a:t>R</a:t>
              </a:r>
              <a:endParaRPr kumimoji="1" lang="ja-JP" altLang="en-US" sz="2400" dirty="0"/>
            </a:p>
          </p:txBody>
        </p:sp>
      </p:grpSp>
      <p:grpSp>
        <p:nvGrpSpPr>
          <p:cNvPr id="48" name="bracket_T"/>
          <p:cNvGrpSpPr/>
          <p:nvPr/>
        </p:nvGrpSpPr>
        <p:grpSpPr>
          <a:xfrm rot="10800000">
            <a:off x="4277802" y="1166309"/>
            <a:ext cx="3690482" cy="606507"/>
            <a:chOff x="4271637" y="5732430"/>
            <a:chExt cx="3690482" cy="606507"/>
          </a:xfrm>
        </p:grpSpPr>
        <p:sp>
          <p:nvSpPr>
            <p:cNvPr id="49" name="左中かっこ 48"/>
            <p:cNvSpPr/>
            <p:nvPr/>
          </p:nvSpPr>
          <p:spPr>
            <a:xfrm rot="16200000">
              <a:off x="6016444" y="3987623"/>
              <a:ext cx="200867" cy="3690482"/>
            </a:xfrm>
            <a:prstGeom prst="leftBrace">
              <a:avLst>
                <a:gd name="adj1" fmla="val 58345"/>
                <a:gd name="adj2" fmla="val 50000"/>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0" name="テキスト ボックス 49"/>
            <p:cNvSpPr txBox="1"/>
            <p:nvPr/>
          </p:nvSpPr>
          <p:spPr>
            <a:xfrm rot="10800000">
              <a:off x="5876206" y="5877272"/>
              <a:ext cx="481343" cy="461665"/>
            </a:xfrm>
            <a:prstGeom prst="rect">
              <a:avLst/>
            </a:prstGeom>
            <a:noFill/>
          </p:spPr>
          <p:txBody>
            <a:bodyPr wrap="square" rtlCol="0">
              <a:spAutoFit/>
            </a:bodyPr>
            <a:lstStyle/>
            <a:p>
              <a:pPr algn="ctr"/>
              <a:r>
                <a:rPr kumimoji="1" lang="en-US" altLang="ja-JP" sz="2400" dirty="0" smtClean="0"/>
                <a:t>T</a:t>
              </a:r>
              <a:endParaRPr kumimoji="1" lang="ja-JP" altLang="en-US" sz="2400" dirty="0"/>
            </a:p>
          </p:txBody>
        </p:sp>
      </p:grpSp>
      <p:grpSp>
        <p:nvGrpSpPr>
          <p:cNvPr id="54" name="bracket_L"/>
          <p:cNvGrpSpPr/>
          <p:nvPr/>
        </p:nvGrpSpPr>
        <p:grpSpPr>
          <a:xfrm rot="5400000">
            <a:off x="1998058" y="3431318"/>
            <a:ext cx="3690482" cy="616345"/>
            <a:chOff x="4271637" y="5732431"/>
            <a:chExt cx="3690482" cy="616345"/>
          </a:xfrm>
        </p:grpSpPr>
        <p:sp>
          <p:nvSpPr>
            <p:cNvPr id="55" name="左中かっこ 54"/>
            <p:cNvSpPr/>
            <p:nvPr/>
          </p:nvSpPr>
          <p:spPr>
            <a:xfrm rot="16200000">
              <a:off x="6016444" y="3987624"/>
              <a:ext cx="200867" cy="3690482"/>
            </a:xfrm>
            <a:prstGeom prst="leftBrace">
              <a:avLst>
                <a:gd name="adj1" fmla="val 58345"/>
                <a:gd name="adj2" fmla="val 50000"/>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6" name="テキスト ボックス 55"/>
            <p:cNvSpPr txBox="1"/>
            <p:nvPr/>
          </p:nvSpPr>
          <p:spPr>
            <a:xfrm rot="16200000">
              <a:off x="5876209" y="5877272"/>
              <a:ext cx="481343" cy="461665"/>
            </a:xfrm>
            <a:prstGeom prst="rect">
              <a:avLst/>
            </a:prstGeom>
            <a:noFill/>
          </p:spPr>
          <p:txBody>
            <a:bodyPr wrap="square" rtlCol="0">
              <a:spAutoFit/>
            </a:bodyPr>
            <a:lstStyle/>
            <a:p>
              <a:pPr algn="ctr"/>
              <a:r>
                <a:rPr kumimoji="1" lang="en-US" altLang="ja-JP" sz="2400" dirty="0" smtClean="0"/>
                <a:t>L</a:t>
              </a:r>
              <a:endParaRPr kumimoji="1" lang="ja-JP" altLang="en-US" sz="2400" dirty="0"/>
            </a:p>
          </p:txBody>
        </p:sp>
      </p:grpSp>
      <p:sp>
        <p:nvSpPr>
          <p:cNvPr id="57" name="eq_R: 1+"/>
          <p:cNvSpPr txBox="1"/>
          <p:nvPr/>
        </p:nvSpPr>
        <p:spPr>
          <a:xfrm>
            <a:off x="745230" y="3083933"/>
            <a:ext cx="1450505" cy="461665"/>
          </a:xfrm>
          <a:prstGeom prst="rect">
            <a:avLst/>
          </a:prstGeom>
          <a:noFill/>
        </p:spPr>
        <p:txBody>
          <a:bodyPr wrap="square" rtlCol="0">
            <a:spAutoFit/>
          </a:bodyPr>
          <a:lstStyle/>
          <a:p>
            <a:r>
              <a:rPr kumimoji="1" lang="en-US" altLang="ja-JP" sz="2400" dirty="0"/>
              <a:t>R</a:t>
            </a:r>
            <a:r>
              <a:rPr kumimoji="1" lang="en-US" altLang="ja-JP" sz="2400" dirty="0" smtClean="0"/>
              <a:t> = 1 +</a:t>
            </a:r>
            <a:endParaRPr kumimoji="1" lang="ja-JP" altLang="en-US" sz="2400" dirty="0"/>
          </a:p>
        </p:txBody>
      </p:sp>
      <mc:AlternateContent xmlns:mc="http://schemas.openxmlformats.org/markup-compatibility/2006" xmlns:a14="http://schemas.microsoft.com/office/drawing/2010/main">
        <mc:Choice Requires="a14">
          <p:sp>
            <p:nvSpPr>
              <p:cNvPr id="58" name="eq_R: alpha+"/>
              <p:cNvSpPr txBox="1"/>
              <p:nvPr/>
            </p:nvSpPr>
            <p:spPr>
              <a:xfrm>
                <a:off x="1763688" y="3083933"/>
                <a:ext cx="648072"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𝛼</m:t>
                    </m:r>
                  </m:oMath>
                </a14:m>
                <a:r>
                  <a:rPr kumimoji="1" lang="en-US" altLang="ja-JP" sz="2400" dirty="0" smtClean="0"/>
                  <a:t> +</a:t>
                </a:r>
                <a:endParaRPr kumimoji="1" lang="ja-JP" altLang="en-US" sz="2400" dirty="0"/>
              </a:p>
            </p:txBody>
          </p:sp>
        </mc:Choice>
        <mc:Fallback xmlns="">
          <p:sp>
            <p:nvSpPr>
              <p:cNvPr id="58" name="eq_R: alpha+"/>
              <p:cNvSpPr txBox="1">
                <a:spLocks noRot="1" noChangeAspect="1" noMove="1" noResize="1" noEditPoints="1" noAdjustHandles="1" noChangeArrowheads="1" noChangeShapeType="1" noTextEdit="1"/>
              </p:cNvSpPr>
              <p:nvPr/>
            </p:nvSpPr>
            <p:spPr>
              <a:xfrm>
                <a:off x="1763688" y="3083933"/>
                <a:ext cx="648072" cy="461665"/>
              </a:xfrm>
              <a:prstGeom prst="rect">
                <a:avLst/>
              </a:prstGeom>
              <a:blipFill rotWithShape="1">
                <a:blip r:embed="rId11"/>
                <a:stretch>
                  <a:fillRect t="-10526" r="-10280"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eq_R: pY"/>
              <p:cNvSpPr txBox="1"/>
              <p:nvPr/>
            </p:nvSpPr>
            <p:spPr>
              <a:xfrm>
                <a:off x="2267744" y="3083933"/>
                <a:ext cx="6480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m:oMathPara>
                </a14:m>
                <a:endParaRPr kumimoji="1" lang="ja-JP" altLang="en-US" sz="2400" dirty="0"/>
              </a:p>
            </p:txBody>
          </p:sp>
        </mc:Choice>
        <mc:Fallback xmlns="">
          <p:sp>
            <p:nvSpPr>
              <p:cNvPr id="60" name="eq_R: pY"/>
              <p:cNvSpPr txBox="1">
                <a:spLocks noRot="1" noChangeAspect="1" noMove="1" noResize="1" noEditPoints="1" noAdjustHandles="1" noChangeArrowheads="1" noChangeShapeType="1" noTextEdit="1"/>
              </p:cNvSpPr>
              <p:nvPr/>
            </p:nvSpPr>
            <p:spPr>
              <a:xfrm>
                <a:off x="2267744" y="3083933"/>
                <a:ext cx="648072" cy="461665"/>
              </a:xfrm>
              <a:prstGeom prst="rect">
                <a:avLst/>
              </a:prstGeom>
              <a:blipFill rotWithShape="1">
                <a:blip r:embed="rId12"/>
                <a:stretch>
                  <a:fillRect b="-11842"/>
                </a:stretch>
              </a:blipFill>
            </p:spPr>
            <p:txBody>
              <a:bodyPr/>
              <a:lstStyle/>
              <a:p>
                <a:r>
                  <a:rPr lang="ja-JP" altLang="en-US">
                    <a:noFill/>
                  </a:rPr>
                  <a:t> </a:t>
                </a:r>
              </a:p>
            </p:txBody>
          </p:sp>
        </mc:Fallback>
      </mc:AlternateContent>
      <p:sp>
        <p:nvSpPr>
          <p:cNvPr id="61" name="eq_T: 1+"/>
          <p:cNvSpPr txBox="1"/>
          <p:nvPr/>
        </p:nvSpPr>
        <p:spPr>
          <a:xfrm>
            <a:off x="745230" y="3807330"/>
            <a:ext cx="1184359" cy="461665"/>
          </a:xfrm>
          <a:prstGeom prst="rect">
            <a:avLst/>
          </a:prstGeom>
          <a:noFill/>
        </p:spPr>
        <p:txBody>
          <a:bodyPr wrap="square" rtlCol="0">
            <a:spAutoFit/>
          </a:bodyPr>
          <a:lstStyle/>
          <a:p>
            <a:r>
              <a:rPr kumimoji="1" lang="en-US" altLang="ja-JP" sz="2400" dirty="0" smtClean="0"/>
              <a:t>T = 1 +</a:t>
            </a:r>
            <a:endParaRPr kumimoji="1" lang="ja-JP" altLang="en-US" sz="2400" dirty="0"/>
          </a:p>
        </p:txBody>
      </p:sp>
      <mc:AlternateContent xmlns:mc="http://schemas.openxmlformats.org/markup-compatibility/2006" xmlns:a14="http://schemas.microsoft.com/office/drawing/2010/main">
        <mc:Choice Requires="a14">
          <p:sp>
            <p:nvSpPr>
              <p:cNvPr id="63" name="eq_T: pX"/>
              <p:cNvSpPr txBox="1"/>
              <p:nvPr/>
            </p:nvSpPr>
            <p:spPr>
              <a:xfrm>
                <a:off x="1691680" y="3807330"/>
                <a:ext cx="6480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m:oMathPara>
                </a14:m>
                <a:endParaRPr kumimoji="1" lang="ja-JP" altLang="en-US" sz="2400" dirty="0"/>
              </a:p>
            </p:txBody>
          </p:sp>
        </mc:Choice>
        <mc:Fallback xmlns="">
          <p:sp>
            <p:nvSpPr>
              <p:cNvPr id="63" name="eq_T: pX"/>
              <p:cNvSpPr txBox="1">
                <a:spLocks noRot="1" noChangeAspect="1" noMove="1" noResize="1" noEditPoints="1" noAdjustHandles="1" noChangeArrowheads="1" noChangeShapeType="1" noTextEdit="1"/>
              </p:cNvSpPr>
              <p:nvPr/>
            </p:nvSpPr>
            <p:spPr>
              <a:xfrm>
                <a:off x="1691680" y="3807330"/>
                <a:ext cx="648072" cy="461665"/>
              </a:xfrm>
              <a:prstGeom prst="rect">
                <a:avLst/>
              </a:prstGeom>
              <a:blipFill rotWithShape="1">
                <a:blip r:embed="rId13"/>
                <a:stretch>
                  <a:fillRect b="-13333"/>
                </a:stretch>
              </a:blipFill>
            </p:spPr>
            <p:txBody>
              <a:bodyPr/>
              <a:lstStyle/>
              <a:p>
                <a:r>
                  <a:rPr lang="ja-JP" altLang="en-US">
                    <a:noFill/>
                  </a:rPr>
                  <a:t> </a:t>
                </a:r>
              </a:p>
            </p:txBody>
          </p:sp>
        </mc:Fallback>
      </mc:AlternateContent>
      <p:sp>
        <p:nvSpPr>
          <p:cNvPr id="64" name="eq_L: 1+"/>
          <p:cNvSpPr txBox="1"/>
          <p:nvPr/>
        </p:nvSpPr>
        <p:spPr>
          <a:xfrm>
            <a:off x="745231" y="4530728"/>
            <a:ext cx="1090466" cy="461665"/>
          </a:xfrm>
          <a:prstGeom prst="rect">
            <a:avLst/>
          </a:prstGeom>
          <a:noFill/>
        </p:spPr>
        <p:txBody>
          <a:bodyPr wrap="square" rtlCol="0">
            <a:spAutoFit/>
          </a:bodyPr>
          <a:lstStyle/>
          <a:p>
            <a:r>
              <a:rPr kumimoji="1" lang="en-US" altLang="ja-JP" sz="2400" dirty="0" smtClean="0"/>
              <a:t>L = 1 +</a:t>
            </a:r>
            <a:endParaRPr kumimoji="1" lang="ja-JP" altLang="en-US" sz="2400" dirty="0"/>
          </a:p>
        </p:txBody>
      </p:sp>
      <mc:AlternateContent xmlns:mc="http://schemas.openxmlformats.org/markup-compatibility/2006" xmlns:a14="http://schemas.microsoft.com/office/drawing/2010/main">
        <mc:Choice Requires="a14">
          <p:sp>
            <p:nvSpPr>
              <p:cNvPr id="65" name="eq_L: beta+"/>
              <p:cNvSpPr txBox="1"/>
              <p:nvPr/>
            </p:nvSpPr>
            <p:spPr>
              <a:xfrm>
                <a:off x="1763688" y="4530728"/>
                <a:ext cx="648072"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a:t>
                </a:r>
                <a:endParaRPr kumimoji="1" lang="ja-JP" altLang="en-US" sz="2400" dirty="0"/>
              </a:p>
            </p:txBody>
          </p:sp>
        </mc:Choice>
        <mc:Fallback xmlns="">
          <p:sp>
            <p:nvSpPr>
              <p:cNvPr id="65" name="eq_L: beta+"/>
              <p:cNvSpPr txBox="1">
                <a:spLocks noRot="1" noChangeAspect="1" noMove="1" noResize="1" noEditPoints="1" noAdjustHandles="1" noChangeArrowheads="1" noChangeShapeType="1" noTextEdit="1"/>
              </p:cNvSpPr>
              <p:nvPr/>
            </p:nvSpPr>
            <p:spPr>
              <a:xfrm>
                <a:off x="1763688" y="4530728"/>
                <a:ext cx="648072" cy="461665"/>
              </a:xfrm>
              <a:prstGeom prst="rect">
                <a:avLst/>
              </a:prstGeom>
              <a:blipFill rotWithShape="1">
                <a:blip r:embed="rId14"/>
                <a:stretch>
                  <a:fillRect l="-7477" t="-10526" r="-11215"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eq_L: pY"/>
              <p:cNvSpPr txBox="1"/>
              <p:nvPr/>
            </p:nvSpPr>
            <p:spPr>
              <a:xfrm>
                <a:off x="2267744" y="4530728"/>
                <a:ext cx="6480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m:oMathPara>
                </a14:m>
                <a:endParaRPr kumimoji="1" lang="ja-JP" altLang="en-US" sz="2400" dirty="0"/>
              </a:p>
            </p:txBody>
          </p:sp>
        </mc:Choice>
        <mc:Fallback xmlns="">
          <p:sp>
            <p:nvSpPr>
              <p:cNvPr id="66" name="eq_L: pY"/>
              <p:cNvSpPr txBox="1">
                <a:spLocks noRot="1" noChangeAspect="1" noMove="1" noResize="1" noEditPoints="1" noAdjustHandles="1" noChangeArrowheads="1" noChangeShapeType="1" noTextEdit="1"/>
              </p:cNvSpPr>
              <p:nvPr/>
            </p:nvSpPr>
            <p:spPr>
              <a:xfrm>
                <a:off x="2267744" y="4530728"/>
                <a:ext cx="648072" cy="461665"/>
              </a:xfrm>
              <a:prstGeom prst="rect">
                <a:avLst/>
              </a:prstGeom>
              <a:blipFill rotWithShape="1">
                <a:blip r:embed="rId15"/>
                <a:stretch>
                  <a:fillRect b="-11842"/>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6D1D10BF-5A7D-BB40-8492-A9C98C1E9B06}" type="slidenum">
              <a:rPr lang="en-US" smtClean="0"/>
              <a:t>46</a:t>
            </a:fld>
            <a:endParaRPr lang="en-US"/>
          </a:p>
        </p:txBody>
      </p:sp>
    </p:spTree>
    <p:extLst>
      <p:ext uri="{BB962C8B-B14F-4D97-AF65-F5344CB8AC3E}">
        <p14:creationId xmlns:p14="http://schemas.microsoft.com/office/powerpoint/2010/main" val="244886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2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4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xit" presetSubtype="0" fill="hold" grpId="3" nodeType="withEffect">
                                  <p:stCondLst>
                                    <p:cond delay="0"/>
                                  </p:stCondLst>
                                  <p:childTnLst>
                                    <p:set>
                                      <p:cBhvr>
                                        <p:cTn id="62" dur="1" fill="hold">
                                          <p:stCondLst>
                                            <p:cond delay="0"/>
                                          </p:stCondLst>
                                        </p:cTn>
                                        <p:tgtEl>
                                          <p:spTgt spid="3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5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48"/>
                                        </p:tgtEl>
                                        <p:attrNameLst>
                                          <p:attrName>style.visibility</p:attrName>
                                        </p:attrNameLst>
                                      </p:cBhvr>
                                      <p:to>
                                        <p:strVal val="hidden"/>
                                      </p:to>
                                    </p:set>
                                  </p:childTnLst>
                                </p:cTn>
                              </p:par>
                              <p:par>
                                <p:cTn id="93" presetID="1" presetClass="exit" presetSubtype="0" fill="hold" grpId="3"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par>
                                <p:cTn id="99" presetID="1" presetClass="entr" presetSubtype="0" fill="hold" grpId="2" nodeType="with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4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grpId="2" nodeType="with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par>
                                <p:cTn id="109" presetID="1" presetClass="exit" presetSubtype="0" fill="hold" grpId="3" nodeType="withEffect">
                                  <p:stCondLst>
                                    <p:cond delay="0"/>
                                  </p:stCondLst>
                                  <p:childTnLst>
                                    <p:set>
                                      <p:cBhvr>
                                        <p:cTn id="11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7" grpId="0" animBg="1"/>
      <p:bldP spid="27" grpId="1" animBg="1"/>
      <p:bldP spid="27" grpId="2" animBg="1"/>
      <p:bldP spid="27" grpId="3" animBg="1"/>
      <p:bldP spid="47" grpId="0" animBg="1"/>
      <p:bldP spid="47" grpId="1" animBg="1"/>
      <p:bldP spid="47" grpId="2" animBg="1"/>
      <p:bldP spid="36" grpId="0" animBg="1"/>
      <p:bldP spid="36" grpId="1" animBg="1"/>
      <p:bldP spid="36" grpId="2" animBg="1"/>
      <p:bldP spid="36" grpId="3" animBg="1"/>
      <p:bldP spid="37" grpId="0" animBg="1"/>
      <p:bldP spid="37" grpId="1" animBg="1"/>
      <p:bldP spid="37" grpId="2" animBg="1"/>
      <p:bldP spid="37" grpId="3" animBg="1"/>
      <p:bldP spid="43" grpId="0" animBg="1"/>
      <p:bldP spid="43" grpId="1" animBg="1"/>
      <p:bldP spid="45" grpId="0" animBg="1"/>
      <p:bldP spid="45" grpId="1" animBg="1"/>
      <p:bldP spid="46" grpId="0" animBg="1"/>
      <p:bldP spid="46" grpId="1" animBg="1"/>
      <p:bldP spid="57" grpId="0"/>
      <p:bldP spid="58" grpId="0"/>
      <p:bldP spid="60" grpId="0"/>
      <p:bldP spid="61" grpId="0"/>
      <p:bldP spid="63" grpId="0"/>
      <p:bldP spid="64" grpId="0"/>
      <p:bldP spid="65" grpId="0"/>
      <p:bldP spid="66"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正方形/長方形 92"/>
          <p:cNvSpPr/>
          <p:nvPr/>
        </p:nvSpPr>
        <p:spPr>
          <a:xfrm>
            <a:off x="4932040" y="2360536"/>
            <a:ext cx="3356181" cy="2674602"/>
          </a:xfrm>
          <a:prstGeom prst="rect">
            <a:avLst/>
          </a:prstGeom>
          <a:solidFill>
            <a:schemeClr val="accent5">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745230" y="2360536"/>
            <a:ext cx="2704552" cy="2674602"/>
          </a:xfrm>
          <a:prstGeom prst="rect">
            <a:avLst/>
          </a:prstGeom>
          <a:solidFill>
            <a:schemeClr val="accent6">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Autofit/>
              </a:bodyPr>
              <a:lstStyle/>
              <a:p>
                <a:r>
                  <a:rPr kumimoji="1" lang="en-US" altLang="ja-JP" sz="3600" dirty="0"/>
                  <a:t>relation between </a:t>
                </a:r>
                <a:br>
                  <a:rPr kumimoji="1" lang="en-US" altLang="ja-JP" sz="3600" dirty="0"/>
                </a:br>
                <a14:m>
                  <m:oMath xmlns:m="http://schemas.openxmlformats.org/officeDocument/2006/math">
                    <m:r>
                      <a:rPr kumimoji="1" lang="en-US" altLang="ja-JP" sz="3600">
                        <a:latin typeface="Cambria Math"/>
                      </a:rPr>
                      <m:t>(</m:t>
                    </m:r>
                    <m:r>
                      <a:rPr kumimoji="1" lang="en-US" altLang="ja-JP" sz="3600" i="1">
                        <a:latin typeface="Cambria Math"/>
                      </a:rPr>
                      <m:t>𝛼</m:t>
                    </m:r>
                    <m:r>
                      <a:rPr kumimoji="1" lang="en-US" altLang="ja-JP" sz="3600" i="1">
                        <a:latin typeface="Cambria Math"/>
                      </a:rPr>
                      <m:t>,</m:t>
                    </m:r>
                    <m:r>
                      <a:rPr kumimoji="1" lang="en-US" altLang="ja-JP" sz="3600" i="1">
                        <a:latin typeface="Cambria Math"/>
                      </a:rPr>
                      <m:t>𝛽</m:t>
                    </m:r>
                    <m:r>
                      <a:rPr kumimoji="1" lang="en-US" altLang="ja-JP" sz="3600" i="1">
                        <a:latin typeface="Cambria Math"/>
                      </a:rPr>
                      <m:t>,</m:t>
                    </m:r>
                    <m:sSub>
                      <m:sSubPr>
                        <m:ctrlPr>
                          <a:rPr kumimoji="1" lang="en-US" altLang="ja-JP" sz="3600" i="1">
                            <a:latin typeface="Cambria Math"/>
                          </a:rPr>
                        </m:ctrlPr>
                      </m:sSubPr>
                      <m:e>
                        <m:r>
                          <a:rPr kumimoji="1" lang="en-US" altLang="ja-JP" sz="3600" i="1">
                            <a:latin typeface="Cambria Math"/>
                          </a:rPr>
                          <m:t>𝑝</m:t>
                        </m:r>
                      </m:e>
                      <m:sub>
                        <m:r>
                          <a:rPr kumimoji="1" lang="en-US" altLang="ja-JP" sz="3600" i="1">
                            <a:latin typeface="Cambria Math"/>
                          </a:rPr>
                          <m:t>𝑋</m:t>
                        </m:r>
                      </m:sub>
                    </m:sSub>
                    <m:r>
                      <a:rPr kumimoji="1" lang="en-US" altLang="ja-JP" sz="3600" i="1">
                        <a:latin typeface="Cambria Math"/>
                      </a:rPr>
                      <m:t>,</m:t>
                    </m:r>
                    <m:sSub>
                      <m:sSubPr>
                        <m:ctrlPr>
                          <a:rPr kumimoji="1" lang="en-US" altLang="ja-JP" sz="3600" i="1">
                            <a:latin typeface="Cambria Math"/>
                          </a:rPr>
                        </m:ctrlPr>
                      </m:sSubPr>
                      <m:e>
                        <m:r>
                          <a:rPr kumimoji="1" lang="en-US" altLang="ja-JP" sz="3600" i="1">
                            <a:latin typeface="Cambria Math"/>
                          </a:rPr>
                          <m:t>𝑝</m:t>
                        </m:r>
                      </m:e>
                      <m:sub>
                        <m:r>
                          <a:rPr kumimoji="1" lang="en-US" altLang="ja-JP" sz="3600" i="1">
                            <a:latin typeface="Cambria Math"/>
                          </a:rPr>
                          <m:t>𝑌</m:t>
                        </m:r>
                      </m:sub>
                    </m:sSub>
                    <m:r>
                      <a:rPr kumimoji="1" lang="en-US" altLang="ja-JP" sz="3600" i="1">
                        <a:latin typeface="Cambria Math"/>
                      </a:rPr>
                      <m:t>)</m:t>
                    </m:r>
                  </m:oMath>
                </a14:m>
                <a:r>
                  <a:rPr kumimoji="1" lang="ja-JP" altLang="en-US" sz="3600" dirty="0"/>
                  <a:t> </a:t>
                </a:r>
                <a:r>
                  <a:rPr kumimoji="1" lang="en-US" altLang="ja-JP" sz="3600" dirty="0"/>
                  <a:t>and (B,R,T,L)</a:t>
                </a:r>
                <a:endParaRPr kumimoji="1" lang="ja-JP" altLang="en-US" sz="360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1">
                <a:blip r:embed="rId5"/>
                <a:stretch>
                  <a:fillRect t="-88750" b="-121250"/>
                </a:stretch>
              </a:blipFill>
            </p:spPr>
            <p:txBody>
              <a:bodyPr/>
              <a:lstStyle/>
              <a:p>
                <a:r>
                  <a:rPr lang="ja-JP" altLang="en-US">
                    <a:noFill/>
                  </a:rPr>
                  <a:t> </a:t>
                </a:r>
              </a:p>
            </p:txBody>
          </p:sp>
        </mc:Fallback>
      </mc:AlternateContent>
      <p:sp>
        <p:nvSpPr>
          <p:cNvPr id="77" name="eq_B: 3+"/>
          <p:cNvSpPr txBox="1"/>
          <p:nvPr/>
        </p:nvSpPr>
        <p:spPr>
          <a:xfrm>
            <a:off x="745230" y="2360536"/>
            <a:ext cx="1450505" cy="461665"/>
          </a:xfrm>
          <a:prstGeom prst="rect">
            <a:avLst/>
          </a:prstGeom>
          <a:noFill/>
        </p:spPr>
        <p:txBody>
          <a:bodyPr wrap="square" rtlCol="0">
            <a:spAutoFit/>
          </a:bodyPr>
          <a:lstStyle/>
          <a:p>
            <a:r>
              <a:rPr kumimoji="1" lang="en-US" altLang="ja-JP" sz="2400" dirty="0" smtClean="0"/>
              <a:t>B = 3 +</a:t>
            </a:r>
            <a:endParaRPr kumimoji="1" lang="ja-JP" altLang="en-US" sz="2400" dirty="0"/>
          </a:p>
        </p:txBody>
      </p:sp>
      <mc:AlternateContent xmlns:mc="http://schemas.openxmlformats.org/markup-compatibility/2006" xmlns:a14="http://schemas.microsoft.com/office/drawing/2010/main">
        <mc:Choice Requires="a14">
          <p:sp>
            <p:nvSpPr>
              <p:cNvPr id="78" name="eq_B: alpha+"/>
              <p:cNvSpPr txBox="1"/>
              <p:nvPr/>
            </p:nvSpPr>
            <p:spPr>
              <a:xfrm>
                <a:off x="1763688" y="2360536"/>
                <a:ext cx="648072"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𝛼</m:t>
                    </m:r>
                  </m:oMath>
                </a14:m>
                <a:r>
                  <a:rPr kumimoji="1" lang="en-US" altLang="ja-JP" sz="2400" dirty="0" smtClean="0"/>
                  <a:t> +</a:t>
                </a:r>
                <a:endParaRPr kumimoji="1" lang="ja-JP" altLang="en-US" sz="2400" dirty="0"/>
              </a:p>
            </p:txBody>
          </p:sp>
        </mc:Choice>
        <mc:Fallback xmlns="">
          <p:sp>
            <p:nvSpPr>
              <p:cNvPr id="78" name="eq_B: alpha+"/>
              <p:cNvSpPr txBox="1">
                <a:spLocks noRot="1" noChangeAspect="1" noMove="1" noResize="1" noEditPoints="1" noAdjustHandles="1" noChangeArrowheads="1" noChangeShapeType="1" noTextEdit="1"/>
              </p:cNvSpPr>
              <p:nvPr/>
            </p:nvSpPr>
            <p:spPr>
              <a:xfrm>
                <a:off x="1763688" y="2360536"/>
                <a:ext cx="648072" cy="461665"/>
              </a:xfrm>
              <a:prstGeom prst="rect">
                <a:avLst/>
              </a:prstGeom>
              <a:blipFill rotWithShape="1">
                <a:blip r:embed="rId6"/>
                <a:stretch>
                  <a:fillRect t="-10526" r="-10280"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eq_B: beta+"/>
              <p:cNvSpPr txBox="1"/>
              <p:nvPr/>
            </p:nvSpPr>
            <p:spPr>
              <a:xfrm>
                <a:off x="2339752" y="2360536"/>
                <a:ext cx="648072"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a:t>
                </a:r>
                <a:endParaRPr kumimoji="1" lang="ja-JP" altLang="en-US" sz="2400" dirty="0"/>
              </a:p>
            </p:txBody>
          </p:sp>
        </mc:Choice>
        <mc:Fallback xmlns="">
          <p:sp>
            <p:nvSpPr>
              <p:cNvPr id="79" name="eq_B: beta+"/>
              <p:cNvSpPr txBox="1">
                <a:spLocks noRot="1" noChangeAspect="1" noMove="1" noResize="1" noEditPoints="1" noAdjustHandles="1" noChangeArrowheads="1" noChangeShapeType="1" noTextEdit="1"/>
              </p:cNvSpPr>
              <p:nvPr/>
            </p:nvSpPr>
            <p:spPr>
              <a:xfrm>
                <a:off x="2339752" y="2360536"/>
                <a:ext cx="648072" cy="461665"/>
              </a:xfrm>
              <a:prstGeom prst="rect">
                <a:avLst/>
              </a:prstGeom>
              <a:blipFill rotWithShape="1">
                <a:blip r:embed="rId7"/>
                <a:stretch>
                  <a:fillRect l="-8491" t="-10526" r="-11321"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eq_B: pX"/>
              <p:cNvSpPr txBox="1"/>
              <p:nvPr/>
            </p:nvSpPr>
            <p:spPr>
              <a:xfrm>
                <a:off x="2843808" y="2360536"/>
                <a:ext cx="6480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m:oMathPara>
                </a14:m>
                <a:endParaRPr kumimoji="1" lang="ja-JP" altLang="en-US" sz="2400" dirty="0"/>
              </a:p>
            </p:txBody>
          </p:sp>
        </mc:Choice>
        <mc:Fallback xmlns="">
          <p:sp>
            <p:nvSpPr>
              <p:cNvPr id="80" name="eq_B: pX"/>
              <p:cNvSpPr txBox="1">
                <a:spLocks noRot="1" noChangeAspect="1" noMove="1" noResize="1" noEditPoints="1" noAdjustHandles="1" noChangeArrowheads="1" noChangeShapeType="1" noTextEdit="1"/>
              </p:cNvSpPr>
              <p:nvPr/>
            </p:nvSpPr>
            <p:spPr>
              <a:xfrm>
                <a:off x="2843808" y="2360536"/>
                <a:ext cx="648072" cy="461665"/>
              </a:xfrm>
              <a:prstGeom prst="rect">
                <a:avLst/>
              </a:prstGeom>
              <a:blipFill rotWithShape="1">
                <a:blip r:embed="rId8"/>
                <a:stretch>
                  <a:fillRect b="-11842"/>
                </a:stretch>
              </a:blipFill>
            </p:spPr>
            <p:txBody>
              <a:bodyPr/>
              <a:lstStyle/>
              <a:p>
                <a:r>
                  <a:rPr lang="ja-JP" altLang="en-US">
                    <a:noFill/>
                  </a:rPr>
                  <a:t> </a:t>
                </a:r>
              </a:p>
            </p:txBody>
          </p:sp>
        </mc:Fallback>
      </mc:AlternateContent>
      <p:sp>
        <p:nvSpPr>
          <p:cNvPr id="81" name="eq_R: 1+"/>
          <p:cNvSpPr txBox="1"/>
          <p:nvPr/>
        </p:nvSpPr>
        <p:spPr>
          <a:xfrm>
            <a:off x="745230" y="3083933"/>
            <a:ext cx="1450505" cy="461665"/>
          </a:xfrm>
          <a:prstGeom prst="rect">
            <a:avLst/>
          </a:prstGeom>
          <a:noFill/>
        </p:spPr>
        <p:txBody>
          <a:bodyPr wrap="square" rtlCol="0">
            <a:spAutoFit/>
          </a:bodyPr>
          <a:lstStyle/>
          <a:p>
            <a:r>
              <a:rPr kumimoji="1" lang="en-US" altLang="ja-JP" sz="2400" dirty="0"/>
              <a:t>R</a:t>
            </a:r>
            <a:r>
              <a:rPr kumimoji="1" lang="en-US" altLang="ja-JP" sz="2400" dirty="0" smtClean="0"/>
              <a:t> = 1 +</a:t>
            </a:r>
            <a:endParaRPr kumimoji="1" lang="ja-JP" altLang="en-US" sz="2400" dirty="0"/>
          </a:p>
        </p:txBody>
      </p:sp>
      <mc:AlternateContent xmlns:mc="http://schemas.openxmlformats.org/markup-compatibility/2006" xmlns:a14="http://schemas.microsoft.com/office/drawing/2010/main">
        <mc:Choice Requires="a14">
          <p:sp>
            <p:nvSpPr>
              <p:cNvPr id="82" name="eq_R: alpha+"/>
              <p:cNvSpPr txBox="1"/>
              <p:nvPr/>
            </p:nvSpPr>
            <p:spPr>
              <a:xfrm>
                <a:off x="1763688" y="3083933"/>
                <a:ext cx="648072"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𝛼</m:t>
                    </m:r>
                  </m:oMath>
                </a14:m>
                <a:r>
                  <a:rPr kumimoji="1" lang="en-US" altLang="ja-JP" sz="2400" dirty="0" smtClean="0"/>
                  <a:t> +</a:t>
                </a:r>
                <a:endParaRPr kumimoji="1" lang="ja-JP" altLang="en-US" sz="2400" dirty="0"/>
              </a:p>
            </p:txBody>
          </p:sp>
        </mc:Choice>
        <mc:Fallback xmlns="">
          <p:sp>
            <p:nvSpPr>
              <p:cNvPr id="82" name="eq_R: alpha+"/>
              <p:cNvSpPr txBox="1">
                <a:spLocks noRot="1" noChangeAspect="1" noMove="1" noResize="1" noEditPoints="1" noAdjustHandles="1" noChangeArrowheads="1" noChangeShapeType="1" noTextEdit="1"/>
              </p:cNvSpPr>
              <p:nvPr/>
            </p:nvSpPr>
            <p:spPr>
              <a:xfrm>
                <a:off x="1763688" y="3083933"/>
                <a:ext cx="648072" cy="461665"/>
              </a:xfrm>
              <a:prstGeom prst="rect">
                <a:avLst/>
              </a:prstGeom>
              <a:blipFill rotWithShape="1">
                <a:blip r:embed="rId9"/>
                <a:stretch>
                  <a:fillRect t="-10526" r="-10280"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eq_R: pY"/>
              <p:cNvSpPr txBox="1"/>
              <p:nvPr/>
            </p:nvSpPr>
            <p:spPr>
              <a:xfrm>
                <a:off x="2267744" y="3083933"/>
                <a:ext cx="6480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m:oMathPara>
                </a14:m>
                <a:endParaRPr kumimoji="1" lang="ja-JP" altLang="en-US" sz="2400" dirty="0"/>
              </a:p>
            </p:txBody>
          </p:sp>
        </mc:Choice>
        <mc:Fallback xmlns="">
          <p:sp>
            <p:nvSpPr>
              <p:cNvPr id="83" name="eq_R: pY"/>
              <p:cNvSpPr txBox="1">
                <a:spLocks noRot="1" noChangeAspect="1" noMove="1" noResize="1" noEditPoints="1" noAdjustHandles="1" noChangeArrowheads="1" noChangeShapeType="1" noTextEdit="1"/>
              </p:cNvSpPr>
              <p:nvPr/>
            </p:nvSpPr>
            <p:spPr>
              <a:xfrm>
                <a:off x="2267744" y="3083933"/>
                <a:ext cx="648072" cy="461665"/>
              </a:xfrm>
              <a:prstGeom prst="rect">
                <a:avLst/>
              </a:prstGeom>
              <a:blipFill rotWithShape="1">
                <a:blip r:embed="rId10"/>
                <a:stretch>
                  <a:fillRect b="-11842"/>
                </a:stretch>
              </a:blipFill>
            </p:spPr>
            <p:txBody>
              <a:bodyPr/>
              <a:lstStyle/>
              <a:p>
                <a:r>
                  <a:rPr lang="ja-JP" altLang="en-US">
                    <a:noFill/>
                  </a:rPr>
                  <a:t> </a:t>
                </a:r>
              </a:p>
            </p:txBody>
          </p:sp>
        </mc:Fallback>
      </mc:AlternateContent>
      <p:sp>
        <p:nvSpPr>
          <p:cNvPr id="84" name="eq_T: 1+"/>
          <p:cNvSpPr txBox="1"/>
          <p:nvPr/>
        </p:nvSpPr>
        <p:spPr>
          <a:xfrm>
            <a:off x="745230" y="3807330"/>
            <a:ext cx="1184359" cy="461665"/>
          </a:xfrm>
          <a:prstGeom prst="rect">
            <a:avLst/>
          </a:prstGeom>
          <a:noFill/>
        </p:spPr>
        <p:txBody>
          <a:bodyPr wrap="square" rtlCol="0">
            <a:spAutoFit/>
          </a:bodyPr>
          <a:lstStyle/>
          <a:p>
            <a:r>
              <a:rPr kumimoji="1" lang="en-US" altLang="ja-JP" sz="2400" dirty="0" smtClean="0"/>
              <a:t>T = 1 +</a:t>
            </a:r>
            <a:endParaRPr kumimoji="1" lang="ja-JP" altLang="en-US" sz="2400" dirty="0"/>
          </a:p>
        </p:txBody>
      </p:sp>
      <mc:AlternateContent xmlns:mc="http://schemas.openxmlformats.org/markup-compatibility/2006" xmlns:a14="http://schemas.microsoft.com/office/drawing/2010/main">
        <mc:Choice Requires="a14">
          <p:sp>
            <p:nvSpPr>
              <p:cNvPr id="85" name="eq_T: pX"/>
              <p:cNvSpPr txBox="1"/>
              <p:nvPr/>
            </p:nvSpPr>
            <p:spPr>
              <a:xfrm>
                <a:off x="1691680" y="3807330"/>
                <a:ext cx="6480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m:oMathPara>
                </a14:m>
                <a:endParaRPr kumimoji="1" lang="ja-JP" altLang="en-US" sz="2400" dirty="0"/>
              </a:p>
            </p:txBody>
          </p:sp>
        </mc:Choice>
        <mc:Fallback xmlns="">
          <p:sp>
            <p:nvSpPr>
              <p:cNvPr id="85" name="eq_T: pX"/>
              <p:cNvSpPr txBox="1">
                <a:spLocks noRot="1" noChangeAspect="1" noMove="1" noResize="1" noEditPoints="1" noAdjustHandles="1" noChangeArrowheads="1" noChangeShapeType="1" noTextEdit="1"/>
              </p:cNvSpPr>
              <p:nvPr/>
            </p:nvSpPr>
            <p:spPr>
              <a:xfrm>
                <a:off x="1691680" y="3807330"/>
                <a:ext cx="648072" cy="461665"/>
              </a:xfrm>
              <a:prstGeom prst="rect">
                <a:avLst/>
              </a:prstGeom>
              <a:blipFill rotWithShape="1">
                <a:blip r:embed="rId11"/>
                <a:stretch>
                  <a:fillRect b="-13333"/>
                </a:stretch>
              </a:blipFill>
            </p:spPr>
            <p:txBody>
              <a:bodyPr/>
              <a:lstStyle/>
              <a:p>
                <a:r>
                  <a:rPr lang="ja-JP" altLang="en-US">
                    <a:noFill/>
                  </a:rPr>
                  <a:t> </a:t>
                </a:r>
              </a:p>
            </p:txBody>
          </p:sp>
        </mc:Fallback>
      </mc:AlternateContent>
      <p:sp>
        <p:nvSpPr>
          <p:cNvPr id="86" name="eq_L: 1+"/>
          <p:cNvSpPr txBox="1"/>
          <p:nvPr/>
        </p:nvSpPr>
        <p:spPr>
          <a:xfrm>
            <a:off x="745231" y="4530728"/>
            <a:ext cx="1090466" cy="461665"/>
          </a:xfrm>
          <a:prstGeom prst="rect">
            <a:avLst/>
          </a:prstGeom>
          <a:noFill/>
        </p:spPr>
        <p:txBody>
          <a:bodyPr wrap="square" rtlCol="0">
            <a:spAutoFit/>
          </a:bodyPr>
          <a:lstStyle/>
          <a:p>
            <a:r>
              <a:rPr kumimoji="1" lang="en-US" altLang="ja-JP" sz="2400" dirty="0" smtClean="0"/>
              <a:t>L = 1 +</a:t>
            </a:r>
            <a:endParaRPr kumimoji="1" lang="ja-JP" altLang="en-US" sz="2400" dirty="0"/>
          </a:p>
        </p:txBody>
      </p:sp>
      <mc:AlternateContent xmlns:mc="http://schemas.openxmlformats.org/markup-compatibility/2006" xmlns:a14="http://schemas.microsoft.com/office/drawing/2010/main">
        <mc:Choice Requires="a14">
          <p:sp>
            <p:nvSpPr>
              <p:cNvPr id="87" name="eq_L: beta+"/>
              <p:cNvSpPr txBox="1"/>
              <p:nvPr/>
            </p:nvSpPr>
            <p:spPr>
              <a:xfrm>
                <a:off x="1763688" y="4530728"/>
                <a:ext cx="648072"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a:t>
                </a:r>
                <a:endParaRPr kumimoji="1" lang="ja-JP" altLang="en-US" sz="2400" dirty="0"/>
              </a:p>
            </p:txBody>
          </p:sp>
        </mc:Choice>
        <mc:Fallback xmlns="">
          <p:sp>
            <p:nvSpPr>
              <p:cNvPr id="87" name="eq_L: beta+"/>
              <p:cNvSpPr txBox="1">
                <a:spLocks noRot="1" noChangeAspect="1" noMove="1" noResize="1" noEditPoints="1" noAdjustHandles="1" noChangeArrowheads="1" noChangeShapeType="1" noTextEdit="1"/>
              </p:cNvSpPr>
              <p:nvPr/>
            </p:nvSpPr>
            <p:spPr>
              <a:xfrm>
                <a:off x="1763688" y="4530728"/>
                <a:ext cx="648072" cy="461665"/>
              </a:xfrm>
              <a:prstGeom prst="rect">
                <a:avLst/>
              </a:prstGeom>
              <a:blipFill rotWithShape="1">
                <a:blip r:embed="rId12"/>
                <a:stretch>
                  <a:fillRect l="-7477" t="-10526" r="-11215"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eq_L: pY"/>
              <p:cNvSpPr txBox="1"/>
              <p:nvPr/>
            </p:nvSpPr>
            <p:spPr>
              <a:xfrm>
                <a:off x="2267744" y="4530728"/>
                <a:ext cx="6480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m:oMathPara>
                </a14:m>
                <a:endParaRPr kumimoji="1" lang="ja-JP" altLang="en-US" sz="2400" dirty="0"/>
              </a:p>
            </p:txBody>
          </p:sp>
        </mc:Choice>
        <mc:Fallback xmlns="">
          <p:sp>
            <p:nvSpPr>
              <p:cNvPr id="88" name="eq_L: pY"/>
              <p:cNvSpPr txBox="1">
                <a:spLocks noRot="1" noChangeAspect="1" noMove="1" noResize="1" noEditPoints="1" noAdjustHandles="1" noChangeArrowheads="1" noChangeShapeType="1" noTextEdit="1"/>
              </p:cNvSpPr>
              <p:nvPr/>
            </p:nvSpPr>
            <p:spPr>
              <a:xfrm>
                <a:off x="2267744" y="4530728"/>
                <a:ext cx="648072" cy="461665"/>
              </a:xfrm>
              <a:prstGeom prst="rect">
                <a:avLst/>
              </a:prstGeom>
              <a:blipFill rotWithShape="1">
                <a:blip r:embed="rId13"/>
                <a:stretch>
                  <a:fillRect b="-11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eq_B: 3+"/>
              <p:cNvSpPr txBox="1"/>
              <p:nvPr/>
            </p:nvSpPr>
            <p:spPr>
              <a:xfrm>
                <a:off x="4932041" y="2360536"/>
                <a:ext cx="3378843" cy="461665"/>
              </a:xfrm>
              <a:prstGeom prst="rect">
                <a:avLst/>
              </a:prstGeom>
              <a:noFill/>
            </p:spPr>
            <p:txBody>
              <a:bodyPr wrap="square" rtlCol="0">
                <a:spAutoFit/>
              </a:bodyPr>
              <a:lstStyle/>
              <a:p>
                <a14:m>
                  <m:oMath xmlns:m="http://schemas.openxmlformats.org/officeDocument/2006/math">
                    <m:r>
                      <a:rPr kumimoji="1" lang="en-US" altLang="ja-JP" sz="2400" i="1" smtClean="0">
                        <a:latin typeface="Cambria Math"/>
                      </a:rPr>
                      <m:t>𝛼</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89" name="eq_B: 3+"/>
              <p:cNvSpPr txBox="1">
                <a:spLocks noRot="1" noChangeAspect="1" noMove="1" noResize="1" noEditPoints="1" noAdjustHandles="1" noChangeArrowheads="1" noChangeShapeType="1" noTextEdit="1"/>
              </p:cNvSpPr>
              <p:nvPr/>
            </p:nvSpPr>
            <p:spPr>
              <a:xfrm>
                <a:off x="4932041" y="2360536"/>
                <a:ext cx="3378843" cy="461665"/>
              </a:xfrm>
              <a:prstGeom prst="rect">
                <a:avLst/>
              </a:prstGeom>
              <a:blipFill rotWithShape="1">
                <a:blip r:embed="rId14"/>
                <a:stretch>
                  <a:fillRect t="-10526" r="-1444"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eq_B: 3+"/>
              <p:cNvSpPr txBox="1"/>
              <p:nvPr/>
            </p:nvSpPr>
            <p:spPr>
              <a:xfrm>
                <a:off x="4932041" y="3083933"/>
                <a:ext cx="3378843" cy="461665"/>
              </a:xfrm>
              <a:prstGeom prst="rect">
                <a:avLst/>
              </a:prstGeom>
              <a:noFill/>
            </p:spPr>
            <p:txBody>
              <a:bodyPr wrap="square" rtlCol="0">
                <a:spAutoFit/>
              </a:bodyPr>
              <a:lstStyle/>
              <a:p>
                <a14:m>
                  <m:oMath xmlns:m="http://schemas.openxmlformats.org/officeDocument/2006/math">
                    <m:r>
                      <a:rPr kumimoji="1" lang="en-US" altLang="ja-JP" sz="2400" b="0" i="1" smtClean="0">
                        <a:latin typeface="Cambria Math"/>
                      </a:rPr>
                      <m:t>𝛽</m:t>
                    </m:r>
                  </m:oMath>
                </a14:m>
                <a:r>
                  <a:rPr kumimoji="1" lang="en-US" altLang="ja-JP" sz="2400" dirty="0" smtClean="0"/>
                  <a:t> = ½ (B</a:t>
                </a:r>
                <a:r>
                  <a:rPr kumimoji="1" lang="en-US" altLang="ja-JP" sz="2400" dirty="0"/>
                  <a:t> – R</a:t>
                </a:r>
                <a:r>
                  <a:rPr kumimoji="1" lang="en-US" altLang="ja-JP" sz="2400" dirty="0" smtClean="0"/>
                  <a:t> – T + L – 2)</a:t>
                </a:r>
              </a:p>
            </p:txBody>
          </p:sp>
        </mc:Choice>
        <mc:Fallback xmlns="">
          <p:sp>
            <p:nvSpPr>
              <p:cNvPr id="90" name="eq_B: 3+"/>
              <p:cNvSpPr txBox="1">
                <a:spLocks noRot="1" noChangeAspect="1" noMove="1" noResize="1" noEditPoints="1" noAdjustHandles="1" noChangeArrowheads="1" noChangeShapeType="1" noTextEdit="1"/>
              </p:cNvSpPr>
              <p:nvPr/>
            </p:nvSpPr>
            <p:spPr>
              <a:xfrm>
                <a:off x="4932041" y="3083933"/>
                <a:ext cx="3378843" cy="461665"/>
              </a:xfrm>
              <a:prstGeom prst="rect">
                <a:avLst/>
              </a:prstGeom>
              <a:blipFill rotWithShape="1">
                <a:blip r:embed="rId15"/>
                <a:stretch>
                  <a:fillRect l="-1444" t="-10526" r="-1625"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eq_B: 3+"/>
              <p:cNvSpPr txBox="1"/>
              <p:nvPr/>
            </p:nvSpPr>
            <p:spPr>
              <a:xfrm>
                <a:off x="4932041" y="3807330"/>
                <a:ext cx="2736304"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𝑋</m:t>
                        </m:r>
                      </m:sub>
                    </m:sSub>
                  </m:oMath>
                </a14:m>
                <a:r>
                  <a:rPr kumimoji="1" lang="en-US" altLang="ja-JP" sz="2400" dirty="0" smtClean="0"/>
                  <a:t> = T – 1</a:t>
                </a:r>
              </a:p>
            </p:txBody>
          </p:sp>
        </mc:Choice>
        <mc:Fallback xmlns="">
          <p:sp>
            <p:nvSpPr>
              <p:cNvPr id="91" name="eq_B: 3+"/>
              <p:cNvSpPr txBox="1">
                <a:spLocks noRot="1" noChangeAspect="1" noMove="1" noResize="1" noEditPoints="1" noAdjustHandles="1" noChangeArrowheads="1" noChangeShapeType="1" noTextEdit="1"/>
              </p:cNvSpPr>
              <p:nvPr/>
            </p:nvSpPr>
            <p:spPr>
              <a:xfrm>
                <a:off x="4932041" y="3807330"/>
                <a:ext cx="2736304" cy="461665"/>
              </a:xfrm>
              <a:prstGeom prst="rect">
                <a:avLst/>
              </a:prstGeom>
              <a:blipFill rotWithShape="1">
                <a:blip r:embed="rId16"/>
                <a:stretch>
                  <a:fillRect l="-445" t="-10667" b="-3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eq_B: 3+"/>
              <p:cNvSpPr txBox="1"/>
              <p:nvPr/>
            </p:nvSpPr>
            <p:spPr>
              <a:xfrm>
                <a:off x="4932042" y="4530728"/>
                <a:ext cx="3456384" cy="461665"/>
              </a:xfrm>
              <a:prstGeom prst="rect">
                <a:avLst/>
              </a:prstGeom>
              <a:noFill/>
            </p:spPr>
            <p:txBody>
              <a:bodyPr wrap="square" rtlCol="0">
                <a:spAutoFit/>
              </a:bodyPr>
              <a:lstStyle/>
              <a:p>
                <a14:m>
                  <m:oMath xmlns:m="http://schemas.openxmlformats.org/officeDocument/2006/math">
                    <m:sSub>
                      <m:sSubPr>
                        <m:ctrlPr>
                          <a:rPr kumimoji="1" lang="en-US" altLang="ja-JP" sz="2400" b="0" i="1" smtClean="0">
                            <a:latin typeface="Cambria Math"/>
                          </a:rPr>
                        </m:ctrlPr>
                      </m:sSubPr>
                      <m:e>
                        <m:r>
                          <a:rPr kumimoji="1" lang="en-US" altLang="ja-JP" sz="2400" b="0" i="1" smtClean="0">
                            <a:latin typeface="Cambria Math"/>
                          </a:rPr>
                          <m:t>𝑝</m:t>
                        </m:r>
                      </m:e>
                      <m:sub>
                        <m:r>
                          <a:rPr kumimoji="1" lang="en-US" altLang="ja-JP" sz="2400" b="0" i="1" smtClean="0">
                            <a:latin typeface="Cambria Math"/>
                          </a:rPr>
                          <m:t>𝑌</m:t>
                        </m:r>
                      </m:sub>
                    </m:sSub>
                  </m:oMath>
                </a14:m>
                <a:r>
                  <a:rPr kumimoji="1" lang="en-US" altLang="ja-JP" sz="2400" dirty="0" smtClean="0"/>
                  <a:t> = ½ (–B + R + T + L)</a:t>
                </a:r>
              </a:p>
            </p:txBody>
          </p:sp>
        </mc:Choice>
        <mc:Fallback xmlns="">
          <p:sp>
            <p:nvSpPr>
              <p:cNvPr id="92" name="eq_B: 3+"/>
              <p:cNvSpPr txBox="1">
                <a:spLocks noRot="1" noChangeAspect="1" noMove="1" noResize="1" noEditPoints="1" noAdjustHandles="1" noChangeArrowheads="1" noChangeShapeType="1" noTextEdit="1"/>
              </p:cNvSpPr>
              <p:nvPr/>
            </p:nvSpPr>
            <p:spPr>
              <a:xfrm>
                <a:off x="4932042" y="4530728"/>
                <a:ext cx="3456384" cy="461665"/>
              </a:xfrm>
              <a:prstGeom prst="rect">
                <a:avLst/>
              </a:prstGeom>
              <a:blipFill rotWithShape="1">
                <a:blip r:embed="rId17"/>
                <a:stretch>
                  <a:fillRect l="-353" t="-10526" b="-28947"/>
                </a:stretch>
              </a:blipFill>
            </p:spPr>
            <p:txBody>
              <a:bodyPr/>
              <a:lstStyle/>
              <a:p>
                <a:r>
                  <a:rPr lang="ja-JP" altLang="en-US">
                    <a:noFill/>
                  </a:rPr>
                  <a:t> </a:t>
                </a:r>
              </a:p>
            </p:txBody>
          </p:sp>
        </mc:Fallback>
      </mc:AlternateContent>
      <p:sp>
        <p:nvSpPr>
          <p:cNvPr id="94" name="右矢印 93"/>
          <p:cNvSpPr/>
          <p:nvPr/>
        </p:nvSpPr>
        <p:spPr>
          <a:xfrm>
            <a:off x="4013433" y="3553821"/>
            <a:ext cx="354957" cy="288032"/>
          </a:xfrm>
          <a:prstGeom prst="rightArrow">
            <a:avLst/>
          </a:prstGeom>
          <a:solidFill>
            <a:srgbClr val="FFFF00"/>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t>47</a:t>
            </a:fld>
            <a:endParaRPr lang="en-US"/>
          </a:p>
        </p:txBody>
      </p:sp>
      <p:pic>
        <p:nvPicPr>
          <p:cNvPr id="5" name="オーディオ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1333117063"/>
      </p:ext>
    </p:extLst>
  </p:cSld>
  <p:clrMapOvr>
    <a:masterClrMapping/>
  </p:clrMapOvr>
  <mc:AlternateContent xmlns:mc="http://schemas.openxmlformats.org/markup-compatibility/2006" xmlns:p14="http://schemas.microsoft.com/office/powerpoint/2010/main">
    <mc:Choice Requires="p14">
      <p:transition spd="slow" p14:dur="2000" advTm="1639"/>
    </mc:Choice>
    <mc:Fallback xmlns="">
      <p:transition spd="slow" advTm="1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normAutofit fontScale="92500" lnSpcReduction="10000"/>
              </a:bodyPr>
              <a:lstStyle/>
              <a:p>
                <a:r>
                  <a:rPr kumimoji="1" lang="en-US" altLang="ja-JP" dirty="0" smtClean="0"/>
                  <a:t>notation:</a:t>
                </a:r>
              </a:p>
              <a:p>
                <a:pPr marL="457200" lvl="1" indent="0">
                  <a:buNone/>
                </a:pPr>
                <a14:m>
                  <m:oMath xmlns:m="http://schemas.openxmlformats.org/officeDocument/2006/math">
                    <m:sSub>
                      <m:sSubPr>
                        <m:ctrlPr>
                          <a:rPr kumimoji="1" lang="en-US" altLang="ja-JP" b="0" i="1" smtClean="0">
                            <a:latin typeface="Cambria Math"/>
                          </a:rPr>
                        </m:ctrlPr>
                      </m:sSubPr>
                      <m:e>
                        <m:r>
                          <a:rPr kumimoji="1" lang="en-US" altLang="ja-JP" b="0" i="1" smtClean="0">
                            <a:latin typeface="Cambria Math"/>
                          </a:rPr>
                          <m:t>𝑑</m:t>
                        </m:r>
                      </m:e>
                      <m:sub>
                        <m:r>
                          <a:rPr kumimoji="1" lang="en-US" altLang="ja-JP" b="0" i="1" smtClean="0">
                            <a:latin typeface="Cambria Math"/>
                          </a:rPr>
                          <m:t>𝑋</m:t>
                        </m:r>
                      </m:sub>
                    </m:sSub>
                  </m:oMath>
                </a14:m>
                <a:r>
                  <a:rPr kumimoji="1" lang="en-US" altLang="ja-JP" dirty="0" smtClean="0"/>
                  <a:t> = B – T</a:t>
                </a:r>
              </a:p>
              <a:p>
                <a:pPr marL="457200" lvl="1" indent="0">
                  <a:buNone/>
                </a:pPr>
                <a14:m>
                  <m:oMath xmlns:m="http://schemas.openxmlformats.org/officeDocument/2006/math">
                    <m:sSub>
                      <m:sSubPr>
                        <m:ctrlPr>
                          <a:rPr kumimoji="1" lang="en-US" altLang="ja-JP" i="1">
                            <a:latin typeface="Cambria Math"/>
                          </a:rPr>
                        </m:ctrlPr>
                      </m:sSubPr>
                      <m:e>
                        <m:r>
                          <a:rPr kumimoji="1" lang="en-US" altLang="ja-JP" i="1">
                            <a:latin typeface="Cambria Math"/>
                          </a:rPr>
                          <m:t>𝑑</m:t>
                        </m:r>
                      </m:e>
                      <m:sub>
                        <m:r>
                          <a:rPr kumimoji="1" lang="en-US" altLang="ja-JP" b="0" i="1" smtClean="0">
                            <a:latin typeface="Cambria Math"/>
                          </a:rPr>
                          <m:t>𝑌</m:t>
                        </m:r>
                      </m:sub>
                    </m:sSub>
                  </m:oMath>
                </a14:m>
                <a:r>
                  <a:rPr kumimoji="1" lang="en-US" altLang="ja-JP" dirty="0"/>
                  <a:t> = </a:t>
                </a:r>
                <a:r>
                  <a:rPr kumimoji="1" lang="en-US" altLang="ja-JP" dirty="0" smtClean="0"/>
                  <a:t>R </a:t>
                </a:r>
                <a:r>
                  <a:rPr kumimoji="1" lang="en-US" altLang="ja-JP" dirty="0"/>
                  <a:t>– L</a:t>
                </a:r>
                <a:endParaRPr kumimoji="1" lang="en-US" altLang="ja-JP" dirty="0" smtClean="0"/>
              </a:p>
              <a:p>
                <a:endParaRPr kumimoji="1" lang="en-US" altLang="ja-JP" dirty="0" smtClean="0"/>
              </a:p>
              <a:p>
                <a:r>
                  <a:rPr kumimoji="1" lang="en-US" altLang="ja-JP" dirty="0" smtClean="0"/>
                  <a:t>assumption:</a:t>
                </a:r>
              </a:p>
              <a:p>
                <a:pPr marL="457200" lvl="1" indent="0">
                  <a:buNone/>
                </a:pPr>
                <a14:m>
                  <m:oMath xmlns:m="http://schemas.openxmlformats.org/officeDocument/2006/math">
                    <m:sSub>
                      <m:sSubPr>
                        <m:ctrlPr>
                          <a:rPr kumimoji="1" lang="en-US" altLang="ja-JP" b="0" i="1" smtClean="0">
                            <a:latin typeface="Cambria Math"/>
                          </a:rPr>
                        </m:ctrlPr>
                      </m:sSubPr>
                      <m:e>
                        <m:r>
                          <a:rPr kumimoji="1" lang="en-US" altLang="ja-JP" b="0" i="1" smtClean="0">
                            <a:latin typeface="Cambria Math"/>
                          </a:rPr>
                          <m:t>𝑑</m:t>
                        </m:r>
                      </m:e>
                      <m:sub>
                        <m:r>
                          <a:rPr kumimoji="1" lang="en-US" altLang="ja-JP" b="0" i="1" smtClean="0">
                            <a:latin typeface="Cambria Math"/>
                          </a:rPr>
                          <m:t>𝑋</m:t>
                        </m:r>
                      </m:sub>
                    </m:sSub>
                    <m:r>
                      <a:rPr kumimoji="1" lang="en-US" altLang="ja-JP" b="0" i="1" smtClean="0">
                        <a:latin typeface="Cambria Math"/>
                      </a:rPr>
                      <m:t>≥</m:t>
                    </m:r>
                    <m:sSub>
                      <m:sSubPr>
                        <m:ctrlPr>
                          <a:rPr kumimoji="1" lang="en-US" altLang="ja-JP" b="0" i="1" smtClean="0">
                            <a:latin typeface="Cambria Math"/>
                          </a:rPr>
                        </m:ctrlPr>
                      </m:sSubPr>
                      <m:e>
                        <m:r>
                          <a:rPr kumimoji="1" lang="en-US" altLang="ja-JP" b="0" i="1" smtClean="0">
                            <a:latin typeface="Cambria Math"/>
                          </a:rPr>
                          <m:t>𝑑</m:t>
                        </m:r>
                      </m:e>
                      <m:sub>
                        <m:r>
                          <a:rPr kumimoji="1" lang="en-US" altLang="ja-JP" b="0" i="1" smtClean="0">
                            <a:latin typeface="Cambria Math"/>
                          </a:rPr>
                          <m:t>𝑌</m:t>
                        </m:r>
                      </m:sub>
                    </m:sSub>
                    <m:r>
                      <a:rPr kumimoji="1" lang="en-US" altLang="ja-JP" b="0" i="1" smtClean="0">
                        <a:latin typeface="Cambria Math"/>
                      </a:rPr>
                      <m:t>≥0</m:t>
                    </m:r>
                  </m:oMath>
                </a14:m>
                <a:r>
                  <a:rPr kumimoji="1" lang="en-US" altLang="ja-JP" dirty="0" smtClean="0"/>
                  <a:t> </a:t>
                </a:r>
                <a:endParaRPr kumimoji="1" lang="en-US" altLang="ja-JP" dirty="0"/>
              </a:p>
              <a:p>
                <a:endParaRPr kumimoji="1" lang="en-US" altLang="ja-JP" dirty="0"/>
              </a:p>
              <a:p>
                <a:r>
                  <a:rPr kumimoji="1" lang="en-US" altLang="ja-JP" dirty="0" smtClean="0"/>
                  <a:t>if: </a:t>
                </a:r>
                <a14:m>
                  <m:oMath xmlns:m="http://schemas.openxmlformats.org/officeDocument/2006/math">
                    <m:sSub>
                      <m:sSubPr>
                        <m:ctrlPr>
                          <a:rPr kumimoji="1" lang="en-US" altLang="ja-JP" b="0" i="1" smtClean="0">
                            <a:latin typeface="Cambria Math"/>
                          </a:rPr>
                        </m:ctrlPr>
                      </m:sSubPr>
                      <m:e>
                        <m:r>
                          <a:rPr kumimoji="1" lang="en-US" altLang="ja-JP" b="0" i="1" smtClean="0">
                            <a:latin typeface="Cambria Math"/>
                          </a:rPr>
                          <m:t>𝑑</m:t>
                        </m:r>
                      </m:e>
                      <m:sub>
                        <m:r>
                          <a:rPr kumimoji="1" lang="en-US" altLang="ja-JP" b="0" i="1" smtClean="0">
                            <a:latin typeface="Cambria Math"/>
                          </a:rPr>
                          <m:t>𝑋</m:t>
                        </m:r>
                      </m:sub>
                    </m:sSub>
                    <m:r>
                      <a:rPr kumimoji="1" lang="en-US" altLang="ja-JP" b="0" i="1" smtClean="0">
                        <a:latin typeface="Cambria Math"/>
                      </a:rPr>
                      <m:t>=</m:t>
                    </m:r>
                    <m:sSub>
                      <m:sSubPr>
                        <m:ctrlPr>
                          <a:rPr kumimoji="1" lang="en-US" altLang="ja-JP" b="0" i="1" smtClean="0">
                            <a:latin typeface="Cambria Math"/>
                          </a:rPr>
                        </m:ctrlPr>
                      </m:sSubPr>
                      <m:e>
                        <m:r>
                          <a:rPr kumimoji="1" lang="en-US" altLang="ja-JP" b="0" i="1" smtClean="0">
                            <a:latin typeface="Cambria Math"/>
                          </a:rPr>
                          <m:t>𝑑</m:t>
                        </m:r>
                      </m:e>
                      <m:sub>
                        <m:r>
                          <a:rPr kumimoji="1" lang="en-US" altLang="ja-JP" b="0" i="1" smtClean="0">
                            <a:latin typeface="Cambria Math"/>
                          </a:rPr>
                          <m:t>𝑌</m:t>
                        </m:r>
                      </m:sub>
                    </m:sSub>
                    <m:r>
                      <a:rPr kumimoji="1" lang="en-US" altLang="ja-JP" b="0" i="1" smtClean="0">
                        <a:latin typeface="Cambria Math"/>
                      </a:rPr>
                      <m:t>=0</m:t>
                    </m:r>
                  </m:oMath>
                </a14:m>
                <a:endParaRPr kumimoji="1" lang="en-US" altLang="ja-JP" dirty="0" smtClean="0"/>
              </a:p>
              <a:p>
                <a:pPr marL="457200" lvl="1" indent="0">
                  <a:buNone/>
                </a:pPr>
                <a:r>
                  <a:rPr kumimoji="1" lang="en-US" altLang="ja-JP" dirty="0" smtClean="0">
                    <a:sym typeface="Wingdings" pitchFamily="2" charset="2"/>
                  </a:rPr>
                  <a:t> regular grid</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rotWithShape="1">
                <a:blip r:embed="rId3"/>
                <a:stretch>
                  <a:fillRect l="-1111" t="-2667"/>
                </a:stretch>
              </a:blipFill>
            </p:spPr>
            <p:txBody>
              <a:bodyPr/>
              <a:lstStyle/>
              <a:p>
                <a:r>
                  <a:rPr lang="ja-JP" altLang="en-US">
                    <a:noFill/>
                  </a:rPr>
                  <a:t> </a:t>
                </a:r>
              </a:p>
            </p:txBody>
          </p:sp>
        </mc:Fallback>
      </mc:AlternateContent>
      <p:sp>
        <p:nvSpPr>
          <p:cNvPr id="4" name="タイトル 3"/>
          <p:cNvSpPr>
            <a:spLocks noGrp="1"/>
          </p:cNvSpPr>
          <p:nvPr>
            <p:ph type="title"/>
          </p:nvPr>
        </p:nvSpPr>
        <p:spPr/>
        <p:txBody>
          <a:bodyPr>
            <a:normAutofit fontScale="90000"/>
          </a:bodyPr>
          <a:lstStyle/>
          <a:p>
            <a:r>
              <a:rPr kumimoji="1" lang="en-US" altLang="ja-JP" dirty="0" smtClean="0"/>
              <a:t>pattern selection</a:t>
            </a:r>
            <a:endParaRPr kumimoji="1" lang="ja-JP" altLang="en-US" dirty="0"/>
          </a:p>
        </p:txBody>
      </p:sp>
      <p:sp>
        <p:nvSpPr>
          <p:cNvPr id="6" name="テキスト ボックス 5"/>
          <p:cNvSpPr txBox="1"/>
          <p:nvPr/>
        </p:nvSpPr>
        <p:spPr>
          <a:xfrm>
            <a:off x="5348553" y="5319022"/>
            <a:ext cx="1457398" cy="400110"/>
          </a:xfrm>
          <a:prstGeom prst="rect">
            <a:avLst/>
          </a:prstGeom>
          <a:noFill/>
        </p:spPr>
        <p:txBody>
          <a:bodyPr wrap="square" rtlCol="0">
            <a:spAutoFit/>
          </a:bodyPr>
          <a:lstStyle/>
          <a:p>
            <a:pPr algn="ctr"/>
            <a:r>
              <a:rPr kumimoji="1" lang="en-US" altLang="ja-JP" sz="2000" dirty="0" smtClean="0"/>
              <a:t>B=7</a:t>
            </a:r>
          </a:p>
        </p:txBody>
      </p:sp>
      <p:sp>
        <p:nvSpPr>
          <p:cNvPr id="7" name="テキスト ボックス 6"/>
          <p:cNvSpPr txBox="1"/>
          <p:nvPr/>
        </p:nvSpPr>
        <p:spPr>
          <a:xfrm>
            <a:off x="5609200" y="1304388"/>
            <a:ext cx="936104" cy="400110"/>
          </a:xfrm>
          <a:prstGeom prst="rect">
            <a:avLst/>
          </a:prstGeom>
          <a:noFill/>
        </p:spPr>
        <p:txBody>
          <a:bodyPr wrap="square" rtlCol="0">
            <a:spAutoFit/>
          </a:bodyPr>
          <a:lstStyle/>
          <a:p>
            <a:pPr algn="ctr"/>
            <a:r>
              <a:rPr kumimoji="1" lang="en-US" altLang="ja-JP" sz="2000" dirty="0" smtClean="0"/>
              <a:t>T=4</a:t>
            </a:r>
          </a:p>
        </p:txBody>
      </p:sp>
      <p:sp>
        <p:nvSpPr>
          <p:cNvPr id="8" name="テキスト ボックス 7"/>
          <p:cNvSpPr txBox="1"/>
          <p:nvPr/>
        </p:nvSpPr>
        <p:spPr>
          <a:xfrm>
            <a:off x="7744986" y="3312547"/>
            <a:ext cx="926836" cy="376923"/>
          </a:xfrm>
          <a:prstGeom prst="rect">
            <a:avLst/>
          </a:prstGeom>
          <a:noFill/>
        </p:spPr>
        <p:txBody>
          <a:bodyPr wrap="square" rtlCol="0">
            <a:spAutoFit/>
          </a:bodyPr>
          <a:lstStyle/>
          <a:p>
            <a:pPr algn="ctr"/>
            <a:r>
              <a:rPr kumimoji="1" lang="en-US" altLang="ja-JP" sz="2000" dirty="0" smtClean="0"/>
              <a:t>R=6</a:t>
            </a:r>
          </a:p>
        </p:txBody>
      </p:sp>
      <p:sp>
        <p:nvSpPr>
          <p:cNvPr id="9" name="テキスト ボックス 8"/>
          <p:cNvSpPr txBox="1"/>
          <p:nvPr/>
        </p:nvSpPr>
        <p:spPr>
          <a:xfrm>
            <a:off x="3485942" y="3300953"/>
            <a:ext cx="936104" cy="400110"/>
          </a:xfrm>
          <a:prstGeom prst="rect">
            <a:avLst/>
          </a:prstGeom>
          <a:noFill/>
        </p:spPr>
        <p:txBody>
          <a:bodyPr wrap="square" rtlCol="0">
            <a:spAutoFit/>
          </a:bodyPr>
          <a:lstStyle/>
          <a:p>
            <a:pPr algn="ctr"/>
            <a:r>
              <a:rPr kumimoji="1" lang="en-US" altLang="ja-JP" sz="2000" dirty="0" smtClean="0"/>
              <a:t>L=5</a:t>
            </a:r>
          </a:p>
        </p:txBody>
      </p:sp>
      <p:grpSp>
        <p:nvGrpSpPr>
          <p:cNvPr id="2" name="グループ化 1"/>
          <p:cNvGrpSpPr/>
          <p:nvPr/>
        </p:nvGrpSpPr>
        <p:grpSpPr>
          <a:xfrm>
            <a:off x="4222615" y="1646268"/>
            <a:ext cx="3709275" cy="3707999"/>
            <a:chOff x="4222615" y="1646268"/>
            <a:chExt cx="3709275" cy="3707999"/>
          </a:xfrm>
        </p:grpSpPr>
        <p:sp>
          <p:nvSpPr>
            <p:cNvPr id="5" name="正方形/長方形 4"/>
            <p:cNvSpPr/>
            <p:nvPr/>
          </p:nvSpPr>
          <p:spPr>
            <a:xfrm>
              <a:off x="4278230" y="1701008"/>
              <a:ext cx="3600000" cy="3600000"/>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a:spLocks/>
            </p:cNvSpPr>
            <p:nvPr/>
          </p:nvSpPr>
          <p:spPr>
            <a:xfrm>
              <a:off x="4222615" y="524626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a:spLocks/>
            </p:cNvSpPr>
            <p:nvPr/>
          </p:nvSpPr>
          <p:spPr>
            <a:xfrm>
              <a:off x="7823890" y="524626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a:spLocks/>
            </p:cNvSpPr>
            <p:nvPr/>
          </p:nvSpPr>
          <p:spPr>
            <a:xfrm>
              <a:off x="6280487"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a:spLocks/>
            </p:cNvSpPr>
            <p:nvPr/>
          </p:nvSpPr>
          <p:spPr>
            <a:xfrm>
              <a:off x="4737083"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a:spLocks/>
            </p:cNvSpPr>
            <p:nvPr/>
          </p:nvSpPr>
          <p:spPr>
            <a:xfrm>
              <a:off x="5251551"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a:spLocks/>
            </p:cNvSpPr>
            <p:nvPr/>
          </p:nvSpPr>
          <p:spPr>
            <a:xfrm>
              <a:off x="5766019"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a:spLocks/>
            </p:cNvSpPr>
            <p:nvPr/>
          </p:nvSpPr>
          <p:spPr>
            <a:xfrm>
              <a:off x="6794955"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a:spLocks/>
            </p:cNvSpPr>
            <p:nvPr/>
          </p:nvSpPr>
          <p:spPr>
            <a:xfrm>
              <a:off x="7309423" y="524626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a:spLocks/>
            </p:cNvSpPr>
            <p:nvPr/>
          </p:nvSpPr>
          <p:spPr>
            <a:xfrm>
              <a:off x="4222615" y="164626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a:spLocks/>
            </p:cNvSpPr>
            <p:nvPr/>
          </p:nvSpPr>
          <p:spPr>
            <a:xfrm>
              <a:off x="7823890" y="1646268"/>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a:spLocks/>
            </p:cNvSpPr>
            <p:nvPr/>
          </p:nvSpPr>
          <p:spPr>
            <a:xfrm>
              <a:off x="6023253" y="16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a:spLocks/>
            </p:cNvSpPr>
            <p:nvPr/>
          </p:nvSpPr>
          <p:spPr>
            <a:xfrm>
              <a:off x="5122934" y="16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a:spLocks/>
            </p:cNvSpPr>
            <p:nvPr/>
          </p:nvSpPr>
          <p:spPr>
            <a:xfrm>
              <a:off x="6923572" y="16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4222615" y="380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a:spLocks/>
            </p:cNvSpPr>
            <p:nvPr/>
          </p:nvSpPr>
          <p:spPr>
            <a:xfrm>
              <a:off x="4222615" y="308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a:spLocks/>
            </p:cNvSpPr>
            <p:nvPr/>
          </p:nvSpPr>
          <p:spPr>
            <a:xfrm>
              <a:off x="4222615" y="236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p:cNvSpPr>
            <p:nvPr/>
          </p:nvSpPr>
          <p:spPr>
            <a:xfrm>
              <a:off x="4222615" y="452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a:spLocks/>
            </p:cNvSpPr>
            <p:nvPr/>
          </p:nvSpPr>
          <p:spPr>
            <a:xfrm>
              <a:off x="7823890" y="22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a:spLocks/>
            </p:cNvSpPr>
            <p:nvPr/>
          </p:nvSpPr>
          <p:spPr>
            <a:xfrm>
              <a:off x="7823890" y="40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a:spLocks/>
            </p:cNvSpPr>
            <p:nvPr/>
          </p:nvSpPr>
          <p:spPr>
            <a:xfrm>
              <a:off x="7823890" y="34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a:spLocks/>
            </p:cNvSpPr>
            <p:nvPr/>
          </p:nvSpPr>
          <p:spPr>
            <a:xfrm>
              <a:off x="7823890" y="28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7823890" y="4646268"/>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p:cNvCxnSpPr/>
            <p:nvPr/>
          </p:nvCxnSpPr>
          <p:spPr>
            <a:xfrm>
              <a:off x="4791083"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7363423"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6848955"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6334487"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5820019"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305551" y="5037198"/>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5176934" y="1762780"/>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6977572" y="1762780"/>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6077253" y="1762780"/>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rot="5400000">
              <a:off x="4439863" y="232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a:off x="4439863" y="448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4439863" y="304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a:off x="4439863" y="376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rot="5400000">
              <a:off x="7715009" y="22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rot="5400000">
              <a:off x="7715009" y="46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rot="5400000">
              <a:off x="7715009" y="28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rot="5400000">
              <a:off x="7715009" y="34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rot="5400000">
              <a:off x="7715009" y="4000915"/>
              <a:ext cx="0" cy="19870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雲形吹き出し 54"/>
            <p:cNvSpPr/>
            <p:nvPr/>
          </p:nvSpPr>
          <p:spPr>
            <a:xfrm>
              <a:off x="4925614" y="2667008"/>
              <a:ext cx="2305233" cy="1668000"/>
            </a:xfrm>
            <a:prstGeom prst="cloudCallout">
              <a:avLst/>
            </a:prstGeom>
            <a:solidFill>
              <a:schemeClr val="bg1"/>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800" b="1" dirty="0" smtClean="0">
                  <a:solidFill>
                    <a:schemeClr val="tx1"/>
                  </a:solidFill>
                </a:rPr>
                <a:t>?</a:t>
              </a:r>
              <a:endParaRPr kumimoji="1" lang="ja-JP" altLang="en-US" sz="8800" b="1" dirty="0">
                <a:solidFill>
                  <a:schemeClr val="tx1"/>
                </a:solidFill>
              </a:endParaRPr>
            </a:p>
          </p:txBody>
        </p:sp>
        <p:grpSp>
          <p:nvGrpSpPr>
            <p:cNvPr id="59" name="グループ化 58"/>
            <p:cNvGrpSpPr/>
            <p:nvPr/>
          </p:nvGrpSpPr>
          <p:grpSpPr>
            <a:xfrm rot="20700000">
              <a:off x="6359153" y="3060388"/>
              <a:ext cx="279930" cy="267759"/>
              <a:chOff x="4988983" y="2737908"/>
              <a:chExt cx="279930" cy="267759"/>
            </a:xfrm>
          </p:grpSpPr>
          <p:cxnSp>
            <p:nvCxnSpPr>
              <p:cNvPr id="65" name="直線コネクタ 64"/>
              <p:cNvCxnSpPr/>
              <p:nvPr/>
            </p:nvCxnSpPr>
            <p:spPr>
              <a:xfrm flipV="1">
                <a:off x="5022850" y="2914650"/>
                <a:ext cx="59267" cy="7408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V="1">
                <a:off x="5134049" y="2737908"/>
                <a:ext cx="12097" cy="9644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V="1">
                <a:off x="5171024" y="2837921"/>
                <a:ext cx="97889" cy="2979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5151637" y="2931346"/>
                <a:ext cx="33138" cy="743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4988983" y="2796117"/>
                <a:ext cx="81874" cy="5481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円/楕円 69"/>
              <p:cNvSpPr>
                <a:spLocks noChangeAspect="1"/>
              </p:cNvSpPr>
              <p:nvPr/>
            </p:nvSpPr>
            <p:spPr>
              <a:xfrm>
                <a:off x="5065793" y="282483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60" name="グループ化 59"/>
            <p:cNvGrpSpPr/>
            <p:nvPr/>
          </p:nvGrpSpPr>
          <p:grpSpPr>
            <a:xfrm>
              <a:off x="5364613" y="3501008"/>
              <a:ext cx="269875" cy="234950"/>
              <a:chOff x="5434013" y="2532063"/>
              <a:chExt cx="269875" cy="234950"/>
            </a:xfrm>
          </p:grpSpPr>
          <p:cxnSp>
            <p:nvCxnSpPr>
              <p:cNvPr id="61" name="直線コネクタ 60"/>
              <p:cNvCxnSpPr/>
              <p:nvPr/>
            </p:nvCxnSpPr>
            <p:spPr>
              <a:xfrm flipV="1">
                <a:off x="5572063" y="2532063"/>
                <a:ext cx="9587" cy="9759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5612181" y="2693833"/>
                <a:ext cx="91707" cy="4778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5434013" y="2700601"/>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円/楕円 63"/>
              <p:cNvSpPr>
                <a:spLocks noChangeAspect="1"/>
              </p:cNvSpPr>
              <p:nvPr/>
            </p:nvSpPr>
            <p:spPr>
              <a:xfrm>
                <a:off x="5506885" y="262772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mc:AlternateContent xmlns:mc="http://schemas.openxmlformats.org/markup-compatibility/2006" xmlns:a14="http://schemas.microsoft.com/office/drawing/2010/main">
        <mc:Choice Requires="a14">
          <p:sp>
            <p:nvSpPr>
              <p:cNvPr id="27" name="テキスト ボックス 26"/>
              <p:cNvSpPr txBox="1"/>
              <p:nvPr/>
            </p:nvSpPr>
            <p:spPr>
              <a:xfrm>
                <a:off x="4859641" y="5837202"/>
                <a:ext cx="1368543" cy="400110"/>
              </a:xfrm>
              <a:prstGeom prst="rect">
                <a:avLst/>
              </a:prstGeom>
              <a:noFill/>
            </p:spPr>
            <p:txBody>
              <a:bodyPr wrap="square" rtlCol="0">
                <a:spAutoFit/>
              </a:bodyPr>
              <a:lstStyle/>
              <a:p>
                <a:r>
                  <a:rPr kumimoji="1" lang="en-US" altLang="ja-JP" sz="2000" dirty="0" smtClean="0">
                    <a:sym typeface="Wingdings" pitchFamily="2" charset="2"/>
                  </a:rPr>
                  <a:t> </a:t>
                </a:r>
                <a14:m>
                  <m:oMath xmlns:m="http://schemas.openxmlformats.org/officeDocument/2006/math">
                    <m:sSub>
                      <m:sSubPr>
                        <m:ctrlPr>
                          <a:rPr kumimoji="1" lang="en-US" altLang="ja-JP" sz="2000" b="0" i="1" smtClean="0">
                            <a:latin typeface="Cambria Math"/>
                            <a:sym typeface="Wingdings" pitchFamily="2" charset="2"/>
                          </a:rPr>
                        </m:ctrlPr>
                      </m:sSubPr>
                      <m:e>
                        <m:r>
                          <a:rPr kumimoji="1" lang="en-US" altLang="ja-JP" sz="2000" b="0" i="1" smtClean="0">
                            <a:latin typeface="Cambria Math"/>
                            <a:sym typeface="Wingdings" pitchFamily="2" charset="2"/>
                          </a:rPr>
                          <m:t>𝑑</m:t>
                        </m:r>
                      </m:e>
                      <m:sub>
                        <m:r>
                          <a:rPr kumimoji="1" lang="en-US" altLang="ja-JP" sz="2000" b="0" i="1" smtClean="0">
                            <a:latin typeface="Cambria Math"/>
                            <a:sym typeface="Wingdings" pitchFamily="2" charset="2"/>
                          </a:rPr>
                          <m:t>𝑋</m:t>
                        </m:r>
                      </m:sub>
                    </m:sSub>
                  </m:oMath>
                </a14:m>
                <a:r>
                  <a:rPr kumimoji="1" lang="en-US" altLang="ja-JP" sz="2000" dirty="0" smtClean="0"/>
                  <a:t> = 3,</a:t>
                </a:r>
                <a:endParaRPr kumimoji="1" lang="ja-JP" altLang="en-US" sz="20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859641" y="5837202"/>
                <a:ext cx="1368543" cy="400110"/>
              </a:xfrm>
              <a:prstGeom prst="rect">
                <a:avLst/>
              </a:prstGeom>
              <a:blipFill rotWithShape="1">
                <a:blip r:embed="rId4"/>
                <a:stretch>
                  <a:fillRect l="-4444" t="-9231" r="-1778"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p:cNvSpPr txBox="1"/>
              <p:nvPr/>
            </p:nvSpPr>
            <p:spPr>
              <a:xfrm>
                <a:off x="6080635" y="5837202"/>
                <a:ext cx="939637" cy="400110"/>
              </a:xfrm>
              <a:prstGeom prst="rect">
                <a:avLst/>
              </a:prstGeom>
              <a:noFill/>
            </p:spPr>
            <p:txBody>
              <a:bodyPr wrap="square" rtlCol="0">
                <a:spAutoFit/>
              </a:bodyPr>
              <a:lstStyle/>
              <a:p>
                <a14:m>
                  <m:oMath xmlns:m="http://schemas.openxmlformats.org/officeDocument/2006/math">
                    <m:sSub>
                      <m:sSubPr>
                        <m:ctrlPr>
                          <a:rPr kumimoji="1" lang="en-US" altLang="ja-JP" sz="2000" b="0" i="1" smtClean="0">
                            <a:latin typeface="Cambria Math"/>
                          </a:rPr>
                        </m:ctrlPr>
                      </m:sSubPr>
                      <m:e>
                        <m:r>
                          <a:rPr kumimoji="1" lang="en-US" altLang="ja-JP" sz="2000" b="0" i="1" smtClean="0">
                            <a:latin typeface="Cambria Math"/>
                          </a:rPr>
                          <m:t>𝑑</m:t>
                        </m:r>
                      </m:e>
                      <m:sub>
                        <m:r>
                          <a:rPr kumimoji="1" lang="en-US" altLang="ja-JP" sz="2000" b="0" i="1" smtClean="0">
                            <a:latin typeface="Cambria Math"/>
                          </a:rPr>
                          <m:t>𝑌</m:t>
                        </m:r>
                      </m:sub>
                    </m:sSub>
                  </m:oMath>
                </a14:m>
                <a:r>
                  <a:rPr kumimoji="1" lang="ja-JP" altLang="en-US" sz="2000" dirty="0" smtClean="0"/>
                  <a:t> </a:t>
                </a:r>
                <a:r>
                  <a:rPr kumimoji="1" lang="en-US" altLang="ja-JP" sz="2000" dirty="0" smtClean="0"/>
                  <a:t>= 1</a:t>
                </a:r>
                <a:endParaRPr kumimoji="1" lang="ja-JP" altLang="en-US" sz="2000" dirty="0"/>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6080635" y="5837202"/>
                <a:ext cx="939637" cy="400110"/>
              </a:xfrm>
              <a:prstGeom prst="rect">
                <a:avLst/>
              </a:prstGeom>
              <a:blipFill rotWithShape="1">
                <a:blip r:embed="rId5"/>
                <a:stretch>
                  <a:fillRect t="-9231" r="-645" b="-26154"/>
                </a:stretch>
              </a:blipFill>
            </p:spPr>
            <p:txBody>
              <a:bodyPr/>
              <a:lstStyle/>
              <a:p>
                <a:r>
                  <a:rPr lang="ja-JP" altLang="en-US">
                    <a:noFill/>
                  </a:rPr>
                  <a:t> </a:t>
                </a:r>
              </a:p>
            </p:txBody>
          </p:sp>
        </mc:Fallback>
      </mc:AlternateContent>
      <p:sp>
        <p:nvSpPr>
          <p:cNvPr id="34" name="角丸四角形 33"/>
          <p:cNvSpPr/>
          <p:nvPr/>
        </p:nvSpPr>
        <p:spPr>
          <a:xfrm>
            <a:off x="5728582" y="1327432"/>
            <a:ext cx="697340" cy="354022"/>
          </a:xfrm>
          <a:prstGeom prst="roundRect">
            <a:avLst/>
          </a:prstGeom>
          <a:noFill/>
          <a:ln w="38100" cap="rnd">
            <a:solidFill>
              <a:srgbClr val="FFFF00"/>
            </a:solidFill>
            <a:prstDash val="sysDash"/>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角丸四角形 71"/>
          <p:cNvSpPr/>
          <p:nvPr/>
        </p:nvSpPr>
        <p:spPr>
          <a:xfrm>
            <a:off x="5728582" y="5342066"/>
            <a:ext cx="697340" cy="354022"/>
          </a:xfrm>
          <a:prstGeom prst="roundRect">
            <a:avLst/>
          </a:prstGeom>
          <a:noFill/>
          <a:ln w="38100" cap="rnd">
            <a:solidFill>
              <a:srgbClr val="FFFF00"/>
            </a:solidFill>
            <a:prstDash val="sysDash"/>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角丸四角形 75"/>
          <p:cNvSpPr/>
          <p:nvPr/>
        </p:nvSpPr>
        <p:spPr>
          <a:xfrm>
            <a:off x="3605324" y="3323256"/>
            <a:ext cx="697340" cy="354022"/>
          </a:xfrm>
          <a:prstGeom prst="roundRect">
            <a:avLst/>
          </a:prstGeom>
          <a:noFill/>
          <a:ln w="38100" cap="rnd">
            <a:solidFill>
              <a:srgbClr val="FFFF00"/>
            </a:solidFill>
            <a:prstDash val="sysDash"/>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角丸四角形 76"/>
          <p:cNvSpPr/>
          <p:nvPr/>
        </p:nvSpPr>
        <p:spPr>
          <a:xfrm>
            <a:off x="7863186" y="3312367"/>
            <a:ext cx="690436" cy="375801"/>
          </a:xfrm>
          <a:prstGeom prst="roundRect">
            <a:avLst/>
          </a:prstGeom>
          <a:noFill/>
          <a:ln w="38100" cap="rnd">
            <a:solidFill>
              <a:srgbClr val="FFFF00"/>
            </a:solidFill>
            <a:prstDash val="sysDash"/>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スライド番号プレースホルダー 32"/>
          <p:cNvSpPr>
            <a:spLocks noGrp="1"/>
          </p:cNvSpPr>
          <p:nvPr>
            <p:ph type="sldNum" sz="quarter" idx="12"/>
          </p:nvPr>
        </p:nvSpPr>
        <p:spPr/>
        <p:txBody>
          <a:bodyPr/>
          <a:lstStyle/>
          <a:p>
            <a:fld id="{6D1D10BF-5A7D-BB40-8492-A9C98C1E9B06}" type="slidenum">
              <a:rPr lang="en-US" smtClean="0"/>
              <a:t>48</a:t>
            </a:fld>
            <a:endParaRPr lang="en-US"/>
          </a:p>
        </p:txBody>
      </p:sp>
    </p:spTree>
    <p:extLst>
      <p:ext uri="{BB962C8B-B14F-4D97-AF65-F5344CB8AC3E}">
        <p14:creationId xmlns:p14="http://schemas.microsoft.com/office/powerpoint/2010/main" val="3654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7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71" grpId="0"/>
      <p:bldP spid="34" grpId="0" animBg="1"/>
      <p:bldP spid="34" grpId="1" animBg="1"/>
      <p:bldP spid="72" grpId="0" animBg="1"/>
      <p:bldP spid="72" grpId="1" animBg="1"/>
      <p:bldP spid="76" grpId="0" animBg="1"/>
      <p:bldP spid="76" grpId="1" animBg="1"/>
      <p:bldP spid="77" grpId="0" animBg="1"/>
      <p:bldP spid="77" grpId="1"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pattern selection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371600"/>
                <a:ext cx="4114800" cy="4572001"/>
              </a:xfrm>
            </p:spPr>
            <p:txBody>
              <a:bodyPr/>
              <a:lstStyle/>
              <a:p>
                <a:r>
                  <a:rPr kumimoji="1" lang="en-US" altLang="ja-JP" dirty="0" smtClean="0"/>
                  <a:t>else if: </a:t>
                </a:r>
                <a14:m>
                  <m:oMath xmlns:m="http://schemas.openxmlformats.org/officeDocument/2006/math">
                    <m:sSub>
                      <m:sSubPr>
                        <m:ctrlPr>
                          <a:rPr kumimoji="1" lang="en-US" altLang="ja-JP" b="0" i="1" smtClean="0">
                            <a:latin typeface="Cambria Math"/>
                          </a:rPr>
                        </m:ctrlPr>
                      </m:sSubPr>
                      <m:e>
                        <m:r>
                          <a:rPr kumimoji="1" lang="en-US" altLang="ja-JP" b="0" i="1" smtClean="0">
                            <a:latin typeface="Cambria Math"/>
                          </a:rPr>
                          <m:t>𝑑</m:t>
                        </m:r>
                      </m:e>
                      <m:sub>
                        <m:r>
                          <a:rPr kumimoji="1" lang="en-US" altLang="ja-JP" b="0" i="1" smtClean="0">
                            <a:latin typeface="Cambria Math"/>
                          </a:rPr>
                          <m:t>𝑋</m:t>
                        </m:r>
                      </m:sub>
                    </m:sSub>
                    <m:r>
                      <a:rPr kumimoji="1" lang="en-US" altLang="ja-JP" b="0" i="1" smtClean="0">
                        <a:latin typeface="Cambria Math"/>
                      </a:rPr>
                      <m:t>=</m:t>
                    </m:r>
                    <m:sSub>
                      <m:sSubPr>
                        <m:ctrlPr>
                          <a:rPr kumimoji="1" lang="en-US" altLang="ja-JP" b="0" i="1" smtClean="0">
                            <a:latin typeface="Cambria Math"/>
                          </a:rPr>
                        </m:ctrlPr>
                      </m:sSubPr>
                      <m:e>
                        <m:r>
                          <a:rPr kumimoji="1" lang="en-US" altLang="ja-JP" b="0" i="1" smtClean="0">
                            <a:latin typeface="Cambria Math"/>
                          </a:rPr>
                          <m:t>𝑑</m:t>
                        </m:r>
                      </m:e>
                      <m:sub>
                        <m:r>
                          <a:rPr kumimoji="1" lang="en-US" altLang="ja-JP" b="0" i="1" smtClean="0">
                            <a:latin typeface="Cambria Math"/>
                          </a:rPr>
                          <m:t>𝑌</m:t>
                        </m:r>
                      </m:sub>
                    </m:sSub>
                  </m:oMath>
                </a14:m>
                <a:endParaRPr kumimoji="1" lang="en-US" altLang="ja-JP" dirty="0" smtClean="0"/>
              </a:p>
              <a:p>
                <a:pPr marL="457200" lvl="1" indent="0">
                  <a:buNone/>
                </a:pPr>
                <a:r>
                  <a:rPr kumimoji="1" lang="en-US" altLang="ja-JP" dirty="0" smtClean="0">
                    <a:sym typeface="Wingdings" pitchFamily="2" charset="2"/>
                  </a:rPr>
                  <a:t> pattern 1</a:t>
                </a:r>
              </a:p>
              <a:p>
                <a:endParaRPr kumimoji="1" lang="en-US" altLang="ja-JP" dirty="0" smtClean="0"/>
              </a:p>
              <a:p>
                <a:endParaRPr kumimoji="1" lang="en-US" altLang="ja-JP" dirty="0"/>
              </a:p>
              <a:p>
                <a:endParaRPr kumimoji="1" lang="en-US" altLang="ja-JP" dirty="0" smtClean="0">
                  <a:sym typeface="Wingdings"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371600"/>
                <a:ext cx="4114800" cy="4572001"/>
              </a:xfrm>
              <a:blipFill rotWithShape="1">
                <a:blip r:embed="rId3"/>
                <a:stretch>
                  <a:fillRect l="-2519" t="-1733"/>
                </a:stretch>
              </a:blipFill>
            </p:spPr>
            <p:txBody>
              <a:bodyPr/>
              <a:lstStyle/>
              <a:p>
                <a:r>
                  <a:rPr lang="ja-JP" altLang="en-US">
                    <a:noFill/>
                  </a:rPr>
                  <a:t> </a:t>
                </a:r>
              </a:p>
            </p:txBody>
          </p:sp>
        </mc:Fallback>
      </mc:AlternateContent>
      <p:grpSp>
        <p:nvGrpSpPr>
          <p:cNvPr id="37" name="グループ化 36"/>
          <p:cNvGrpSpPr/>
          <p:nvPr/>
        </p:nvGrpSpPr>
        <p:grpSpPr>
          <a:xfrm>
            <a:off x="5004048" y="3081983"/>
            <a:ext cx="2336471" cy="2051566"/>
            <a:chOff x="5652120" y="3923244"/>
            <a:chExt cx="2336471" cy="2051566"/>
          </a:xfrm>
        </p:grpSpPr>
        <p:sp>
          <p:nvSpPr>
            <p:cNvPr id="5" name="正方形/長方形 4"/>
            <p:cNvSpPr/>
            <p:nvPr/>
          </p:nvSpPr>
          <p:spPr>
            <a:xfrm>
              <a:off x="5971432" y="3979268"/>
              <a:ext cx="1657675" cy="1657675"/>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a:spLocks/>
            </p:cNvSpPr>
            <p:nvPr/>
          </p:nvSpPr>
          <p:spPr>
            <a:xfrm>
              <a:off x="5917432" y="558319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a:spLocks/>
            </p:cNvSpPr>
            <p:nvPr/>
          </p:nvSpPr>
          <p:spPr>
            <a:xfrm>
              <a:off x="7574386" y="558319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5917432" y="392324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7022068" y="558319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p:cNvCxnSpPr>
              <a:stCxn id="11" idx="3"/>
              <a:endCxn id="12" idx="7"/>
            </p:cNvCxnSpPr>
            <p:nvPr/>
          </p:nvCxnSpPr>
          <p:spPr>
            <a:xfrm flipH="1">
              <a:off x="6561934" y="4015428"/>
              <a:ext cx="1028268" cy="1583587"/>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p:cNvSpPr>
              <a:spLocks/>
            </p:cNvSpPr>
            <p:nvPr/>
          </p:nvSpPr>
          <p:spPr>
            <a:xfrm>
              <a:off x="7574386" y="3923244"/>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a:spLocks/>
            </p:cNvSpPr>
            <p:nvPr/>
          </p:nvSpPr>
          <p:spPr>
            <a:xfrm>
              <a:off x="6469750" y="5583199"/>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5652120" y="4499837"/>
              <a:ext cx="1736726" cy="1448338"/>
            </a:xfrm>
            <a:custGeom>
              <a:avLst/>
              <a:gdLst>
                <a:gd name="connsiteX0" fmla="*/ 2240280 w 2240280"/>
                <a:gd name="connsiteY0" fmla="*/ 1417505 h 1417505"/>
                <a:gd name="connsiteX1" fmla="*/ 1696720 w 2240280"/>
                <a:gd name="connsiteY1" fmla="*/ 233865 h 1417505"/>
                <a:gd name="connsiteX2" fmla="*/ 0 w 2240280"/>
                <a:gd name="connsiteY2" fmla="*/ 185 h 1417505"/>
              </a:gdLst>
              <a:ahLst/>
              <a:cxnLst>
                <a:cxn ang="0">
                  <a:pos x="connsiteX0" y="connsiteY0"/>
                </a:cxn>
                <a:cxn ang="0">
                  <a:pos x="connsiteX1" y="connsiteY1"/>
                </a:cxn>
                <a:cxn ang="0">
                  <a:pos x="connsiteX2" y="connsiteY2"/>
                </a:cxn>
              </a:cxnLst>
              <a:rect l="l" t="t" r="r" b="b"/>
              <a:pathLst>
                <a:path w="2240280" h="1417505">
                  <a:moveTo>
                    <a:pt x="2240280" y="1417505"/>
                  </a:moveTo>
                  <a:cubicBezTo>
                    <a:pt x="2155190" y="943795"/>
                    <a:pt x="2070100" y="470085"/>
                    <a:pt x="1696720" y="233865"/>
                  </a:cubicBezTo>
                  <a:cubicBezTo>
                    <a:pt x="1323340" y="-2355"/>
                    <a:pt x="661670" y="-1085"/>
                    <a:pt x="0" y="185"/>
                  </a:cubicBezTo>
                </a:path>
              </a:pathLst>
            </a:custGeom>
            <a:noFill/>
            <a:ln w="127000" cap="rnd">
              <a:solidFill>
                <a:srgbClr val="7030A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6772054" y="4566062"/>
              <a:ext cx="1216537" cy="1408748"/>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9257 w 1289417"/>
                <a:gd name="connsiteY0" fmla="*/ 1330960 h 1330960"/>
                <a:gd name="connsiteX1" fmla="*/ 578217 w 1289417"/>
                <a:gd name="connsiteY1" fmla="*/ 386080 h 1330960"/>
                <a:gd name="connsiteX2" fmla="*/ 1289417 w 1289417"/>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1280160 w 1280160"/>
                <a:gd name="connsiteY1" fmla="*/ 0 h 1330960"/>
                <a:gd name="connsiteX0" fmla="*/ 0 w 1280160"/>
                <a:gd name="connsiteY0" fmla="*/ 1330960 h 1330960"/>
                <a:gd name="connsiteX1" fmla="*/ 1280160 w 1280160"/>
                <a:gd name="connsiteY1" fmla="*/ 0 h 1330960"/>
                <a:gd name="connsiteX0" fmla="*/ 587 w 1280747"/>
                <a:gd name="connsiteY0" fmla="*/ 1330960 h 1330960"/>
                <a:gd name="connsiteX1" fmla="*/ 1280747 w 1280747"/>
                <a:gd name="connsiteY1" fmla="*/ 0 h 1330960"/>
                <a:gd name="connsiteX0" fmla="*/ 604 w 1280764"/>
                <a:gd name="connsiteY0" fmla="*/ 1330960 h 1330960"/>
                <a:gd name="connsiteX1" fmla="*/ 1280764 w 1280764"/>
                <a:gd name="connsiteY1" fmla="*/ 0 h 1330960"/>
                <a:gd name="connsiteX0" fmla="*/ 633 w 1248216"/>
                <a:gd name="connsiteY0" fmla="*/ 1408748 h 1408748"/>
                <a:gd name="connsiteX1" fmla="*/ 1248216 w 1248216"/>
                <a:gd name="connsiteY1" fmla="*/ 0 h 1408748"/>
              </a:gdLst>
              <a:ahLst/>
              <a:cxnLst>
                <a:cxn ang="0">
                  <a:pos x="connsiteX0" y="connsiteY0"/>
                </a:cxn>
                <a:cxn ang="0">
                  <a:pos x="connsiteX1" y="connsiteY1"/>
                </a:cxn>
              </a:cxnLst>
              <a:rect l="l" t="t" r="r" b="b"/>
              <a:pathLst>
                <a:path w="1248216" h="1408748">
                  <a:moveTo>
                    <a:pt x="633" y="1408748"/>
                  </a:moveTo>
                  <a:cubicBezTo>
                    <a:pt x="-23836" y="911120"/>
                    <a:pt x="666756" y="15028"/>
                    <a:pt x="1248216" y="0"/>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1372246" y="3079237"/>
            <a:ext cx="2047626" cy="2026220"/>
            <a:chOff x="5917432" y="1400434"/>
            <a:chExt cx="2047626" cy="2026220"/>
          </a:xfrm>
        </p:grpSpPr>
        <p:sp>
          <p:nvSpPr>
            <p:cNvPr id="19" name="正方形/長方形 18"/>
            <p:cNvSpPr/>
            <p:nvPr/>
          </p:nvSpPr>
          <p:spPr>
            <a:xfrm>
              <a:off x="5971432" y="1452846"/>
              <a:ext cx="1657675" cy="1657675"/>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a:spLocks/>
            </p:cNvSpPr>
            <p:nvPr/>
          </p:nvSpPr>
          <p:spPr>
            <a:xfrm>
              <a:off x="5917432" y="30544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a:spLocks/>
            </p:cNvSpPr>
            <p:nvPr/>
          </p:nvSpPr>
          <p:spPr>
            <a:xfrm>
              <a:off x="7574386" y="30544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p:cNvSpPr>
            <p:nvPr/>
          </p:nvSpPr>
          <p:spPr>
            <a:xfrm>
              <a:off x="7574386" y="140043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p:cNvSpPr/>
            <p:nvPr/>
          </p:nvSpPr>
          <p:spPr>
            <a:xfrm>
              <a:off x="6299633" y="1769658"/>
              <a:ext cx="1665425" cy="1656996"/>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Lst>
              <a:ahLst/>
              <a:cxnLst>
                <a:cxn ang="0">
                  <a:pos x="connsiteX0" y="connsiteY0"/>
                </a:cxn>
                <a:cxn ang="0">
                  <a:pos x="connsiteX1" y="connsiteY1"/>
                </a:cxn>
              </a:cxnLst>
              <a:rect l="l" t="t" r="r" b="b"/>
              <a:pathLst>
                <a:path w="1264285" h="1283420">
                  <a:moveTo>
                    <a:pt x="0" y="1283420"/>
                  </a:moveTo>
                  <a:cubicBezTo>
                    <a:pt x="11931" y="19362"/>
                    <a:pt x="16355" y="-26246"/>
                    <a:pt x="1264285" y="6435"/>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a:stCxn id="32" idx="4"/>
              <a:endCxn id="30" idx="0"/>
            </p:cNvCxnSpPr>
            <p:nvPr/>
          </p:nvCxnSpPr>
          <p:spPr>
            <a:xfrm>
              <a:off x="6799909" y="2335462"/>
              <a:ext cx="0" cy="7190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32" idx="6"/>
              <a:endCxn id="31" idx="2"/>
            </p:cNvCxnSpPr>
            <p:nvPr/>
          </p:nvCxnSpPr>
          <p:spPr>
            <a:xfrm>
              <a:off x="6853909" y="2281462"/>
              <a:ext cx="72047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29" idx="5"/>
              <a:endCxn id="32" idx="1"/>
            </p:cNvCxnSpPr>
            <p:nvPr/>
          </p:nvCxnSpPr>
          <p:spPr>
            <a:xfrm>
              <a:off x="6009616" y="1492618"/>
              <a:ext cx="752109" cy="75066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円/楕円 28"/>
            <p:cNvSpPr>
              <a:spLocks/>
            </p:cNvSpPr>
            <p:nvPr/>
          </p:nvSpPr>
          <p:spPr>
            <a:xfrm>
              <a:off x="5917432" y="1400434"/>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a:spLocks/>
            </p:cNvSpPr>
            <p:nvPr/>
          </p:nvSpPr>
          <p:spPr>
            <a:xfrm>
              <a:off x="6745909" y="305449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a:spLocks/>
            </p:cNvSpPr>
            <p:nvPr/>
          </p:nvSpPr>
          <p:spPr>
            <a:xfrm>
              <a:off x="7574386" y="2227462"/>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a:spLocks/>
            </p:cNvSpPr>
            <p:nvPr/>
          </p:nvSpPr>
          <p:spPr>
            <a:xfrm>
              <a:off x="6745909" y="222746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3" name="コンテンツ プレースホルダー 2"/>
              <p:cNvSpPr txBox="1">
                <a:spLocks/>
              </p:cNvSpPr>
              <p:nvPr/>
            </p:nvSpPr>
            <p:spPr>
              <a:xfrm>
                <a:off x="4355976" y="1371600"/>
                <a:ext cx="4392488" cy="45720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99CC33"/>
                  </a:buClr>
                  <a:buSzPct val="80000"/>
                  <a:buFont typeface="Calibri" pitchFamily="34" charset="0"/>
                  <a:buChar char="●"/>
                  <a:defRPr sz="3200" kern="1200">
                    <a:solidFill>
                      <a:schemeClr val="tx1"/>
                    </a:solidFill>
                    <a:latin typeface="Trebuchet MS"/>
                    <a:ea typeface="+mn-ea"/>
                    <a:cs typeface="Trebuchet MS"/>
                  </a:defRPr>
                </a:lvl1pPr>
                <a:lvl2pPr marL="742950" indent="-285750" algn="l" defTabSz="914400" rtl="0" eaLnBrk="1" latinLnBrk="0" hangingPunct="1">
                  <a:spcBef>
                    <a:spcPct val="20000"/>
                  </a:spcBef>
                  <a:buClr>
                    <a:srgbClr val="99CC33"/>
                  </a:buClr>
                  <a:buFont typeface="Wingdings" pitchFamily="2" charset="2"/>
                  <a:buChar char="§"/>
                  <a:defRPr sz="2800" kern="1200">
                    <a:solidFill>
                      <a:schemeClr val="tx1"/>
                    </a:solidFill>
                    <a:latin typeface="Trebuchet MS"/>
                    <a:ea typeface="+mn-ea"/>
                    <a:cs typeface="Trebuchet MS"/>
                  </a:defRPr>
                </a:lvl2pPr>
                <a:lvl3pPr marL="1143000" indent="-228600" algn="l" defTabSz="914400" rtl="0" eaLnBrk="1" latinLnBrk="0" hangingPunct="1">
                  <a:spcBef>
                    <a:spcPct val="20000"/>
                  </a:spcBef>
                  <a:buClr>
                    <a:srgbClr val="99CC33"/>
                  </a:buClr>
                  <a:buFont typeface="Arial" pitchFamily="34" charset="0"/>
                  <a:buChar char="•"/>
                  <a:defRPr sz="2400" kern="1200">
                    <a:solidFill>
                      <a:schemeClr val="tx1"/>
                    </a:solidFill>
                    <a:latin typeface="Trebuchet MS"/>
                    <a:ea typeface="+mn-ea"/>
                    <a:cs typeface="Trebuchet MS"/>
                  </a:defRPr>
                </a:lvl3pPr>
                <a:lvl4pPr marL="1600200" indent="-228600" algn="l" defTabSz="914400" rtl="0" eaLnBrk="1" latinLnBrk="0" hangingPunct="1">
                  <a:spcBef>
                    <a:spcPct val="20000"/>
                  </a:spcBef>
                  <a:buClr>
                    <a:srgbClr val="99CC33"/>
                  </a:buClr>
                  <a:buFont typeface="Wingdings" pitchFamily="2" charset="2"/>
                  <a:buChar char="§"/>
                  <a:defRPr sz="2000" kern="1200">
                    <a:solidFill>
                      <a:schemeClr val="tx1"/>
                    </a:solidFill>
                    <a:latin typeface="Trebuchet MS"/>
                    <a:ea typeface="+mn-ea"/>
                    <a:cs typeface="Trebuchet MS"/>
                  </a:defRPr>
                </a:lvl4pPr>
                <a:lvl5pPr marL="2057400" indent="-228600" algn="l" defTabSz="914400" rtl="0" eaLnBrk="1" latinLnBrk="0" hangingPunct="1">
                  <a:spcBef>
                    <a:spcPct val="20000"/>
                  </a:spcBef>
                  <a:buClr>
                    <a:schemeClr val="bg1">
                      <a:lumMod val="75000"/>
                    </a:schemeClr>
                  </a:buClr>
                  <a:buFont typeface="Arial" pitchFamily="34" charset="0"/>
                  <a:buChar char="•"/>
                  <a:defRPr sz="2000" kern="1200">
                    <a:solidFill>
                      <a:schemeClr val="tx1"/>
                    </a:solidFill>
                    <a:latin typeface="Trebuchet MS"/>
                    <a:ea typeface="+mn-ea"/>
                    <a:cs typeface="Trebuchet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ja-JP" dirty="0" smtClean="0"/>
                  <a:t>else </a:t>
                </a:r>
                <a:r>
                  <a:rPr kumimoji="1" lang="en-US" altLang="ja-JP" dirty="0"/>
                  <a:t>if: B </a:t>
                </a:r>
                <a14:m>
                  <m:oMath xmlns:m="http://schemas.openxmlformats.org/officeDocument/2006/math">
                    <m:r>
                      <a:rPr kumimoji="1" lang="en-US" altLang="ja-JP" i="1">
                        <a:latin typeface="Cambria Math"/>
                      </a:rPr>
                      <m:t>≤</m:t>
                    </m:r>
                  </m:oMath>
                </a14:m>
                <a:r>
                  <a:rPr kumimoji="1" lang="en-US" altLang="ja-JP" dirty="0"/>
                  <a:t> </a:t>
                </a:r>
                <a:r>
                  <a:rPr kumimoji="1" lang="en-US" altLang="ja-JP" dirty="0" smtClean="0"/>
                  <a:t>R + T + L</a:t>
                </a:r>
                <a:endParaRPr kumimoji="1" lang="en-US" altLang="ja-JP" dirty="0"/>
              </a:p>
              <a:p>
                <a:pPr marL="457200" lvl="1" indent="0">
                  <a:buFont typeface="Wingdings" pitchFamily="2" charset="2"/>
                  <a:buNone/>
                </a:pPr>
                <a:r>
                  <a:rPr kumimoji="1" lang="en-US" altLang="ja-JP" dirty="0">
                    <a:sym typeface="Wingdings" pitchFamily="2" charset="2"/>
                  </a:rPr>
                  <a:t> pattern 2</a:t>
                </a:r>
              </a:p>
              <a:p>
                <a:endParaRPr kumimoji="1" lang="en-US" altLang="ja-JP" dirty="0" smtClean="0">
                  <a:sym typeface="Wingdings" pitchFamily="2" charset="2"/>
                </a:endParaRPr>
              </a:p>
            </p:txBody>
          </p:sp>
        </mc:Choice>
        <mc:Fallback xmlns="">
          <p:sp>
            <p:nvSpPr>
              <p:cNvPr id="33" name="コンテンツ プレースホルダー 2"/>
              <p:cNvSpPr txBox="1">
                <a:spLocks noRot="1" noChangeAspect="1" noMove="1" noResize="1" noEditPoints="1" noAdjustHandles="1" noChangeArrowheads="1" noChangeShapeType="1" noTextEdit="1"/>
              </p:cNvSpPr>
              <p:nvPr/>
            </p:nvSpPr>
            <p:spPr>
              <a:xfrm>
                <a:off x="4355976" y="1371600"/>
                <a:ext cx="4392488" cy="4572001"/>
              </a:xfrm>
              <a:prstGeom prst="rect">
                <a:avLst/>
              </a:prstGeom>
              <a:blipFill rotWithShape="1">
                <a:blip r:embed="rId4"/>
                <a:stretch>
                  <a:fillRect l="-2500" t="-1733" r="-83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6D1D10BF-5A7D-BB40-8492-A9C98C1E9B06}" type="slidenum">
              <a:rPr lang="en-US" smtClean="0"/>
              <a:t>49</a:t>
            </a:fld>
            <a:endParaRPr lang="en-US"/>
          </a:p>
        </p:txBody>
      </p:sp>
    </p:spTree>
    <p:extLst>
      <p:ext uri="{BB962C8B-B14F-4D97-AF65-F5344CB8AC3E}">
        <p14:creationId xmlns:p14="http://schemas.microsoft.com/office/powerpoint/2010/main" val="185235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mtClean="0"/>
              <a:t>四角形メッシュの自動生成</a:t>
            </a:r>
            <a:endParaRPr lang="ja-JP" altLang="en-US" dirty="0"/>
          </a:p>
        </p:txBody>
      </p:sp>
      <p:sp>
        <p:nvSpPr>
          <p:cNvPr id="3" name="コンテンツ プレースホルダー 2"/>
          <p:cNvSpPr>
            <a:spLocks noGrp="1"/>
          </p:cNvSpPr>
          <p:nvPr>
            <p:ph idx="1"/>
          </p:nvPr>
        </p:nvSpPr>
        <p:spPr>
          <a:xfrm>
            <a:off x="457200" y="4149080"/>
            <a:ext cx="8229600" cy="1794521"/>
          </a:xfrm>
        </p:spPr>
        <p:txBody>
          <a:bodyPr>
            <a:normAutofit fontScale="92500"/>
          </a:bodyPr>
          <a:lstStyle/>
          <a:p>
            <a:r>
              <a:rPr lang="ja-JP" altLang="en-US" dirty="0" smtClean="0"/>
              <a:t>問題点</a:t>
            </a:r>
            <a:endParaRPr lang="en-US" altLang="ja-JP" dirty="0" smtClean="0"/>
          </a:p>
          <a:p>
            <a:pPr lvl="1"/>
            <a:r>
              <a:rPr lang="ja-JP" altLang="en-US" dirty="0" smtClean="0"/>
              <a:t>きれいなローポリメッシュの生成はまだ難しい</a:t>
            </a:r>
            <a:endParaRPr lang="en-US" altLang="ja-JP" dirty="0" smtClean="0"/>
          </a:p>
          <a:p>
            <a:pPr lvl="1"/>
            <a:r>
              <a:rPr lang="ja-JP" altLang="en-US" dirty="0" smtClean="0"/>
              <a:t>トポロジーを直接指定できない</a:t>
            </a:r>
            <a:endParaRPr lang="en-US" altLang="ja-JP" dirty="0" smtClean="0"/>
          </a:p>
        </p:txBody>
      </p:sp>
      <p:sp>
        <p:nvSpPr>
          <p:cNvPr id="4" name="スライド番号プレースホルダー 3"/>
          <p:cNvSpPr>
            <a:spLocks noGrp="1"/>
          </p:cNvSpPr>
          <p:nvPr>
            <p:ph type="sldNum" sz="quarter" idx="12"/>
          </p:nvPr>
        </p:nvSpPr>
        <p:spPr/>
        <p:txBody>
          <a:bodyPr/>
          <a:lstStyle/>
          <a:p>
            <a:fld id="{6D1D10BF-5A7D-BB40-8492-A9C98C1E9B06}" type="slidenum">
              <a:rPr lang="en-US" smtClean="0"/>
              <a:pPr/>
              <a:t>5</a:t>
            </a:fld>
            <a:endParaRPr lang="en-US"/>
          </a:p>
        </p:txBody>
      </p:sp>
      <p:grpSp>
        <p:nvGrpSpPr>
          <p:cNvPr id="16" name="グループ化 15"/>
          <p:cNvGrpSpPr/>
          <p:nvPr/>
        </p:nvGrpSpPr>
        <p:grpSpPr>
          <a:xfrm>
            <a:off x="322277" y="1286203"/>
            <a:ext cx="1117782" cy="1373495"/>
            <a:chOff x="467544" y="1047393"/>
            <a:chExt cx="1117782" cy="1373495"/>
          </a:xfrm>
        </p:grpSpPr>
        <p:pic>
          <p:nvPicPr>
            <p:cNvPr id="1038" name="Picture 14"/>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7476" y="1047393"/>
              <a:ext cx="777918" cy="1159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67544" y="2143889"/>
              <a:ext cx="1117782" cy="276999"/>
            </a:xfrm>
            <a:prstGeom prst="rect">
              <a:avLst/>
            </a:prstGeom>
            <a:noFill/>
          </p:spPr>
          <p:txBody>
            <a:bodyPr wrap="square" rtlCol="0">
              <a:spAutoFit/>
            </a:bodyPr>
            <a:lstStyle/>
            <a:p>
              <a:pPr algn="ctr"/>
              <a:r>
                <a:rPr kumimoji="1" lang="en-US" altLang="ja-JP" sz="1200" dirty="0" smtClean="0"/>
                <a:t>[Ray06]</a:t>
              </a:r>
              <a:endParaRPr kumimoji="1" lang="ja-JP" altLang="en-US" sz="1200" dirty="0"/>
            </a:p>
          </p:txBody>
        </p:sp>
      </p:grpSp>
      <p:grpSp>
        <p:nvGrpSpPr>
          <p:cNvPr id="17" name="グループ化 16"/>
          <p:cNvGrpSpPr/>
          <p:nvPr/>
        </p:nvGrpSpPr>
        <p:grpSpPr>
          <a:xfrm>
            <a:off x="1472926" y="1286203"/>
            <a:ext cx="1117782" cy="1373495"/>
            <a:chOff x="1510002" y="1047393"/>
            <a:chExt cx="1117782" cy="1373495"/>
          </a:xfrm>
        </p:grpSpPr>
        <p:pic>
          <p:nvPicPr>
            <p:cNvPr id="1036" name="Picture 1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85182" y="1047393"/>
              <a:ext cx="767423" cy="1159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テキスト ボックス 33"/>
            <p:cNvSpPr txBox="1"/>
            <p:nvPr/>
          </p:nvSpPr>
          <p:spPr>
            <a:xfrm>
              <a:off x="1510002" y="2143889"/>
              <a:ext cx="1117782" cy="276999"/>
            </a:xfrm>
            <a:prstGeom prst="rect">
              <a:avLst/>
            </a:prstGeom>
            <a:noFill/>
          </p:spPr>
          <p:txBody>
            <a:bodyPr wrap="square" rtlCol="0">
              <a:spAutoFit/>
            </a:bodyPr>
            <a:lstStyle/>
            <a:p>
              <a:pPr algn="ctr"/>
              <a:r>
                <a:rPr kumimoji="1" lang="en-US" altLang="ja-JP" sz="1200" dirty="0" smtClean="0"/>
                <a:t>[Dong06]</a:t>
              </a:r>
              <a:endParaRPr kumimoji="1" lang="ja-JP" altLang="en-US" sz="1200" dirty="0"/>
            </a:p>
          </p:txBody>
        </p:sp>
      </p:grpSp>
      <p:grpSp>
        <p:nvGrpSpPr>
          <p:cNvPr id="18" name="グループ化 17"/>
          <p:cNvGrpSpPr/>
          <p:nvPr/>
        </p:nvGrpSpPr>
        <p:grpSpPr>
          <a:xfrm>
            <a:off x="2516863" y="1338910"/>
            <a:ext cx="1117782" cy="1320788"/>
            <a:chOff x="2590122" y="1115893"/>
            <a:chExt cx="1117782" cy="1320788"/>
          </a:xfrm>
        </p:grpSpPr>
        <p:pic>
          <p:nvPicPr>
            <p:cNvPr id="1028"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6784" y="1115893"/>
              <a:ext cx="1024459" cy="1054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テキスト ボックス 34"/>
            <p:cNvSpPr txBox="1"/>
            <p:nvPr/>
          </p:nvSpPr>
          <p:spPr>
            <a:xfrm>
              <a:off x="2590122" y="2159682"/>
              <a:ext cx="1117782" cy="276999"/>
            </a:xfrm>
            <a:prstGeom prst="rect">
              <a:avLst/>
            </a:prstGeom>
            <a:noFill/>
          </p:spPr>
          <p:txBody>
            <a:bodyPr wrap="square" rtlCol="0">
              <a:spAutoFit/>
            </a:bodyPr>
            <a:lstStyle/>
            <a:p>
              <a:pPr algn="ctr"/>
              <a:r>
                <a:rPr kumimoji="1" lang="en-US" altLang="ja-JP" sz="1200" dirty="0" smtClean="0"/>
                <a:t>[Tong06]</a:t>
              </a:r>
              <a:endParaRPr kumimoji="1" lang="ja-JP" altLang="en-US" sz="1200" dirty="0"/>
            </a:p>
          </p:txBody>
        </p:sp>
      </p:grpSp>
      <p:grpSp>
        <p:nvGrpSpPr>
          <p:cNvPr id="19" name="グループ化 18"/>
          <p:cNvGrpSpPr/>
          <p:nvPr/>
        </p:nvGrpSpPr>
        <p:grpSpPr>
          <a:xfrm>
            <a:off x="3634645" y="1286203"/>
            <a:ext cx="1117782" cy="1373495"/>
            <a:chOff x="3949784" y="1047393"/>
            <a:chExt cx="1117782" cy="1373495"/>
          </a:xfrm>
        </p:grpSpPr>
        <p:pic>
          <p:nvPicPr>
            <p:cNvPr id="1033" name="Picture 9"/>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09451" y="1047393"/>
              <a:ext cx="998448" cy="1159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テキスト ボックス 35"/>
            <p:cNvSpPr txBox="1"/>
            <p:nvPr/>
          </p:nvSpPr>
          <p:spPr>
            <a:xfrm>
              <a:off x="3949784" y="2143889"/>
              <a:ext cx="1117782" cy="276999"/>
            </a:xfrm>
            <a:prstGeom prst="rect">
              <a:avLst/>
            </a:prstGeom>
            <a:noFill/>
          </p:spPr>
          <p:txBody>
            <a:bodyPr wrap="square" rtlCol="0">
              <a:spAutoFit/>
            </a:bodyPr>
            <a:lstStyle/>
            <a:p>
              <a:pPr algn="ctr"/>
              <a:r>
                <a:rPr kumimoji="1" lang="en-US" altLang="ja-JP" sz="1200" smtClean="0"/>
                <a:t>[Kälberer07</a:t>
              </a:r>
              <a:r>
                <a:rPr kumimoji="1" lang="en-US" altLang="ja-JP" sz="1200" dirty="0" smtClean="0"/>
                <a:t>]</a:t>
              </a:r>
              <a:endParaRPr kumimoji="1" lang="ja-JP" altLang="en-US" sz="1200" dirty="0"/>
            </a:p>
          </p:txBody>
        </p:sp>
      </p:grpSp>
      <p:grpSp>
        <p:nvGrpSpPr>
          <p:cNvPr id="20" name="グループ化 19"/>
          <p:cNvGrpSpPr/>
          <p:nvPr/>
        </p:nvGrpSpPr>
        <p:grpSpPr>
          <a:xfrm>
            <a:off x="4786773" y="1485354"/>
            <a:ext cx="1285079" cy="1174344"/>
            <a:chOff x="5069548" y="1246544"/>
            <a:chExt cx="1285079" cy="1174344"/>
          </a:xfrm>
        </p:grpSpPr>
        <p:pic>
          <p:nvPicPr>
            <p:cNvPr id="1035" name="Picture 11"/>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9548" y="1246544"/>
              <a:ext cx="1285079" cy="958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テキスト ボックス 36"/>
            <p:cNvSpPr txBox="1"/>
            <p:nvPr/>
          </p:nvSpPr>
          <p:spPr>
            <a:xfrm>
              <a:off x="5153196" y="2143889"/>
              <a:ext cx="1117782" cy="276999"/>
            </a:xfrm>
            <a:prstGeom prst="rect">
              <a:avLst/>
            </a:prstGeom>
            <a:noFill/>
          </p:spPr>
          <p:txBody>
            <a:bodyPr wrap="square" rtlCol="0">
              <a:spAutoFit/>
            </a:bodyPr>
            <a:lstStyle/>
            <a:p>
              <a:pPr algn="ctr"/>
              <a:r>
                <a:rPr kumimoji="1" lang="en-US" altLang="ja-JP" sz="1200" dirty="0" smtClean="0"/>
                <a:t>[Huang08]</a:t>
              </a:r>
              <a:endParaRPr kumimoji="1" lang="ja-JP" altLang="en-US" sz="1200" dirty="0"/>
            </a:p>
          </p:txBody>
        </p:sp>
      </p:grpSp>
      <p:grpSp>
        <p:nvGrpSpPr>
          <p:cNvPr id="21" name="グループ化 20"/>
          <p:cNvGrpSpPr/>
          <p:nvPr/>
        </p:nvGrpSpPr>
        <p:grpSpPr>
          <a:xfrm>
            <a:off x="5973247" y="1286203"/>
            <a:ext cx="1117782" cy="1373495"/>
            <a:chOff x="6500324" y="1047393"/>
            <a:chExt cx="1117782" cy="1373495"/>
          </a:xfrm>
        </p:grpSpPr>
        <p:pic>
          <p:nvPicPr>
            <p:cNvPr id="5" name="Picture 3"/>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r="2313"/>
            <a:stretch/>
          </p:blipFill>
          <p:spPr bwMode="auto">
            <a:xfrm>
              <a:off x="6623926" y="1047393"/>
              <a:ext cx="870579" cy="1159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テキスト ボックス 37"/>
            <p:cNvSpPr txBox="1"/>
            <p:nvPr/>
          </p:nvSpPr>
          <p:spPr>
            <a:xfrm>
              <a:off x="6500324" y="2143889"/>
              <a:ext cx="1117782" cy="276999"/>
            </a:xfrm>
            <a:prstGeom prst="rect">
              <a:avLst/>
            </a:prstGeom>
            <a:noFill/>
          </p:spPr>
          <p:txBody>
            <a:bodyPr wrap="square" rtlCol="0">
              <a:spAutoFit/>
            </a:bodyPr>
            <a:lstStyle/>
            <a:p>
              <a:pPr algn="ctr"/>
              <a:r>
                <a:rPr kumimoji="1" lang="en-US" altLang="ja-JP" sz="1200" dirty="0" smtClean="0"/>
                <a:t>[Bommes09]</a:t>
              </a:r>
              <a:endParaRPr kumimoji="1" lang="ja-JP" altLang="en-US" sz="1200" dirty="0"/>
            </a:p>
          </p:txBody>
        </p:sp>
      </p:grpSp>
      <p:grpSp>
        <p:nvGrpSpPr>
          <p:cNvPr id="22" name="グループ化 21"/>
          <p:cNvGrpSpPr/>
          <p:nvPr/>
        </p:nvGrpSpPr>
        <p:grpSpPr>
          <a:xfrm>
            <a:off x="7263935" y="1411470"/>
            <a:ext cx="1267254" cy="1248228"/>
            <a:chOff x="7538733" y="1172660"/>
            <a:chExt cx="1267254" cy="1248228"/>
          </a:xfrm>
        </p:grpSpPr>
        <p:pic>
          <p:nvPicPr>
            <p:cNvPr id="1027" name="Picture 3"/>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8733" y="1172660"/>
              <a:ext cx="1267254" cy="958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テキスト ボックス 39"/>
            <p:cNvSpPr txBox="1"/>
            <p:nvPr/>
          </p:nvSpPr>
          <p:spPr>
            <a:xfrm>
              <a:off x="7613469" y="2143889"/>
              <a:ext cx="1117782" cy="276999"/>
            </a:xfrm>
            <a:prstGeom prst="rect">
              <a:avLst/>
            </a:prstGeom>
            <a:noFill/>
          </p:spPr>
          <p:txBody>
            <a:bodyPr wrap="square" rtlCol="0">
              <a:spAutoFit/>
            </a:bodyPr>
            <a:lstStyle/>
            <a:p>
              <a:pPr algn="ctr"/>
              <a:r>
                <a:rPr kumimoji="1" lang="en-US" altLang="ja-JP" sz="1200" dirty="0" smtClean="0"/>
                <a:t>[Zhang10]</a:t>
              </a:r>
              <a:endParaRPr kumimoji="1" lang="ja-JP" altLang="en-US" sz="1200" dirty="0"/>
            </a:p>
          </p:txBody>
        </p:sp>
      </p:grpSp>
      <p:grpSp>
        <p:nvGrpSpPr>
          <p:cNvPr id="15" name="グループ化 14"/>
          <p:cNvGrpSpPr/>
          <p:nvPr/>
        </p:nvGrpSpPr>
        <p:grpSpPr>
          <a:xfrm>
            <a:off x="466293" y="2693697"/>
            <a:ext cx="1117782" cy="1235319"/>
            <a:chOff x="539552" y="2614696"/>
            <a:chExt cx="1117782" cy="1235319"/>
          </a:xfrm>
        </p:grpSpPr>
        <p:pic>
          <p:nvPicPr>
            <p:cNvPr id="1039" name="Picture 15"/>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5052" y="2614696"/>
              <a:ext cx="786783" cy="958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テキスト ボックス 40"/>
            <p:cNvSpPr txBox="1"/>
            <p:nvPr/>
          </p:nvSpPr>
          <p:spPr>
            <a:xfrm>
              <a:off x="539552" y="3573016"/>
              <a:ext cx="1117782" cy="276999"/>
            </a:xfrm>
            <a:prstGeom prst="rect">
              <a:avLst/>
            </a:prstGeom>
            <a:noFill/>
          </p:spPr>
          <p:txBody>
            <a:bodyPr wrap="square" rtlCol="0">
              <a:spAutoFit/>
            </a:bodyPr>
            <a:lstStyle/>
            <a:p>
              <a:pPr algn="ctr"/>
              <a:r>
                <a:rPr kumimoji="1" lang="en-US" altLang="ja-JP" sz="1200" dirty="0" smtClean="0"/>
                <a:t>[Kovacs10]</a:t>
              </a:r>
              <a:endParaRPr kumimoji="1" lang="ja-JP" altLang="en-US" sz="1200" dirty="0"/>
            </a:p>
          </p:txBody>
        </p:sp>
      </p:grpSp>
      <p:grpSp>
        <p:nvGrpSpPr>
          <p:cNvPr id="14" name="グループ化 13"/>
          <p:cNvGrpSpPr/>
          <p:nvPr/>
        </p:nvGrpSpPr>
        <p:grpSpPr>
          <a:xfrm>
            <a:off x="1618421" y="2693697"/>
            <a:ext cx="1117782" cy="1235319"/>
            <a:chOff x="1629353" y="2614696"/>
            <a:chExt cx="1117782" cy="1235319"/>
          </a:xfrm>
        </p:grpSpPr>
        <p:pic>
          <p:nvPicPr>
            <p:cNvPr id="1037" name="Picture 13"/>
            <p:cNvPicPr>
              <a:picLocks noChangeAspect="1" noChangeArrowheads="1"/>
            </p:cNvPicPr>
            <p:nvPr/>
          </p:nvPicPr>
          <p:blipFill>
            <a:blip r:embed="rId14">
              <a:clrChange>
                <a:clrFrom>
                  <a:srgbClr val="FFFFFF"/>
                </a:clrFrom>
                <a:clrTo>
                  <a:srgbClr val="FFFFFF">
                    <a:alpha val="0"/>
                  </a:srgbClr>
                </a:clrTo>
              </a:clrChange>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766855" y="2614696"/>
              <a:ext cx="842778" cy="958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テキスト ボックス 41"/>
            <p:cNvSpPr txBox="1"/>
            <p:nvPr/>
          </p:nvSpPr>
          <p:spPr>
            <a:xfrm>
              <a:off x="1629353" y="3573016"/>
              <a:ext cx="1117782" cy="276999"/>
            </a:xfrm>
            <a:prstGeom prst="rect">
              <a:avLst/>
            </a:prstGeom>
            <a:noFill/>
          </p:spPr>
          <p:txBody>
            <a:bodyPr wrap="square" rtlCol="0">
              <a:spAutoFit/>
            </a:bodyPr>
            <a:lstStyle/>
            <a:p>
              <a:pPr algn="ctr"/>
              <a:r>
                <a:rPr kumimoji="1" lang="en-US" altLang="ja-JP" sz="1200" dirty="0" smtClean="0"/>
                <a:t>[Daniels11]</a:t>
              </a:r>
              <a:endParaRPr kumimoji="1" lang="ja-JP" altLang="en-US" sz="1200" dirty="0"/>
            </a:p>
          </p:txBody>
        </p:sp>
      </p:grpSp>
      <p:grpSp>
        <p:nvGrpSpPr>
          <p:cNvPr id="13" name="グループ化 12"/>
          <p:cNvGrpSpPr/>
          <p:nvPr/>
        </p:nvGrpSpPr>
        <p:grpSpPr>
          <a:xfrm>
            <a:off x="2804895" y="2623564"/>
            <a:ext cx="1117782" cy="1305452"/>
            <a:chOff x="2699792" y="2544563"/>
            <a:chExt cx="1117782" cy="1305452"/>
          </a:xfrm>
        </p:grpSpPr>
        <p:pic>
          <p:nvPicPr>
            <p:cNvPr id="1046" name="Picture 22"/>
            <p:cNvPicPr>
              <a:picLocks noChangeAspect="1" noChangeArrowheads="1"/>
            </p:cNvPicPr>
            <p:nvPr/>
          </p:nvPicPr>
          <p:blipFill rotWithShape="1">
            <a:blip r:embed="rId16">
              <a:clrChange>
                <a:clrFrom>
                  <a:srgbClr val="FFFFFF"/>
                </a:clrFrom>
                <a:clrTo>
                  <a:srgbClr val="FFFFFF">
                    <a:alpha val="0"/>
                  </a:srgbClr>
                </a:clrTo>
              </a:clrChange>
              <a:extLst>
                <a:ext uri="{BEBA8EAE-BF5A-486C-A8C5-ECC9F3942E4B}">
                  <a14:imgProps xmlns:a14="http://schemas.microsoft.com/office/drawing/2010/main">
                    <a14:imgLayer r:embed="rId17">
                      <a14:imgEffect>
                        <a14:backgroundRemoval t="2308" b="86346" l="4863" r="97568"/>
                      </a14:imgEffect>
                    </a14:imgLayer>
                  </a14:imgProps>
                </a:ext>
                <a:ext uri="{28A0092B-C50C-407E-A947-70E740481C1C}">
                  <a14:useLocalDpi xmlns:a14="http://schemas.microsoft.com/office/drawing/2010/main" val="0"/>
                </a:ext>
              </a:extLst>
            </a:blip>
            <a:srcRect b="13262"/>
            <a:stretch/>
          </p:blipFill>
          <p:spPr bwMode="auto">
            <a:xfrm>
              <a:off x="2883589" y="2544563"/>
              <a:ext cx="750188" cy="102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テキスト ボックス 42"/>
            <p:cNvSpPr txBox="1"/>
            <p:nvPr/>
          </p:nvSpPr>
          <p:spPr>
            <a:xfrm>
              <a:off x="2699792" y="3573016"/>
              <a:ext cx="1117782" cy="276999"/>
            </a:xfrm>
            <a:prstGeom prst="rect">
              <a:avLst/>
            </a:prstGeom>
            <a:noFill/>
          </p:spPr>
          <p:txBody>
            <a:bodyPr wrap="square" rtlCol="0">
              <a:spAutoFit/>
            </a:bodyPr>
            <a:lstStyle/>
            <a:p>
              <a:pPr algn="ctr"/>
              <a:r>
                <a:rPr kumimoji="1" lang="en-US" altLang="ja-JP" sz="1200" dirty="0" smtClean="0"/>
                <a:t>[Tierny11]</a:t>
              </a:r>
              <a:endParaRPr kumimoji="1" lang="ja-JP" altLang="en-US" sz="1200" dirty="0"/>
            </a:p>
          </p:txBody>
        </p:sp>
      </p:grpSp>
      <p:grpSp>
        <p:nvGrpSpPr>
          <p:cNvPr id="11" name="グループ化 10"/>
          <p:cNvGrpSpPr/>
          <p:nvPr/>
        </p:nvGrpSpPr>
        <p:grpSpPr>
          <a:xfrm>
            <a:off x="5218821" y="2715913"/>
            <a:ext cx="1357304" cy="1213103"/>
            <a:chOff x="5013547" y="2636912"/>
            <a:chExt cx="1357304" cy="1213103"/>
          </a:xfrm>
        </p:grpSpPr>
        <p:pic>
          <p:nvPicPr>
            <p:cNvPr id="1034" name="Picture 10"/>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13547" y="2636912"/>
              <a:ext cx="1357304" cy="87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テキスト ボックス 44"/>
            <p:cNvSpPr txBox="1"/>
            <p:nvPr/>
          </p:nvSpPr>
          <p:spPr>
            <a:xfrm>
              <a:off x="5133308" y="3573016"/>
              <a:ext cx="1117782" cy="276999"/>
            </a:xfrm>
            <a:prstGeom prst="rect">
              <a:avLst/>
            </a:prstGeom>
            <a:noFill/>
          </p:spPr>
          <p:txBody>
            <a:bodyPr wrap="square" rtlCol="0">
              <a:spAutoFit/>
            </a:bodyPr>
            <a:lstStyle/>
            <a:p>
              <a:pPr algn="ctr"/>
              <a:r>
                <a:rPr kumimoji="1" lang="en-US" altLang="ja-JP" sz="1200" dirty="0" smtClean="0"/>
                <a:t>[Tarini11]</a:t>
              </a:r>
              <a:endParaRPr kumimoji="1" lang="ja-JP" altLang="en-US" sz="1200" dirty="0"/>
            </a:p>
          </p:txBody>
        </p:sp>
      </p:grpSp>
      <p:grpSp>
        <p:nvGrpSpPr>
          <p:cNvPr id="12" name="グループ化 11"/>
          <p:cNvGrpSpPr/>
          <p:nvPr/>
        </p:nvGrpSpPr>
        <p:grpSpPr>
          <a:xfrm>
            <a:off x="4029031" y="2643905"/>
            <a:ext cx="1117782" cy="1285111"/>
            <a:chOff x="3814258" y="2564904"/>
            <a:chExt cx="1117782" cy="1285111"/>
          </a:xfrm>
        </p:grpSpPr>
        <p:sp>
          <p:nvSpPr>
            <p:cNvPr id="44" name="テキスト ボックス 43"/>
            <p:cNvSpPr txBox="1"/>
            <p:nvPr/>
          </p:nvSpPr>
          <p:spPr>
            <a:xfrm>
              <a:off x="3814258" y="3573016"/>
              <a:ext cx="1117782" cy="276999"/>
            </a:xfrm>
            <a:prstGeom prst="rect">
              <a:avLst/>
            </a:prstGeom>
            <a:noFill/>
          </p:spPr>
          <p:txBody>
            <a:bodyPr wrap="square" rtlCol="0">
              <a:spAutoFit/>
            </a:bodyPr>
            <a:lstStyle/>
            <a:p>
              <a:pPr algn="ctr"/>
              <a:r>
                <a:rPr kumimoji="1" lang="en-US" altLang="ja-JP" sz="1200" dirty="0" smtClean="0"/>
                <a:t>[Bommes11]</a:t>
              </a:r>
              <a:endParaRPr kumimoji="1" lang="ja-JP" altLang="en-US" sz="1200" dirty="0"/>
            </a:p>
          </p:txBody>
        </p:sp>
        <p:pic>
          <p:nvPicPr>
            <p:cNvPr id="1051" name="Picture 27"/>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16542" y="2564904"/>
              <a:ext cx="713215" cy="1016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グループ化 9"/>
          <p:cNvGrpSpPr/>
          <p:nvPr/>
        </p:nvGrpSpPr>
        <p:grpSpPr>
          <a:xfrm>
            <a:off x="6693327" y="2525232"/>
            <a:ext cx="1117782" cy="1403784"/>
            <a:chOff x="6406546" y="2446231"/>
            <a:chExt cx="1117782" cy="1403784"/>
          </a:xfrm>
        </p:grpSpPr>
        <p:pic>
          <p:nvPicPr>
            <p:cNvPr id="1042" name="Picture 18"/>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60883" y="2446231"/>
              <a:ext cx="809109" cy="1159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テキスト ボックス 46"/>
            <p:cNvSpPr txBox="1"/>
            <p:nvPr/>
          </p:nvSpPr>
          <p:spPr>
            <a:xfrm>
              <a:off x="6406546" y="3573016"/>
              <a:ext cx="1117782" cy="276999"/>
            </a:xfrm>
            <a:prstGeom prst="rect">
              <a:avLst/>
            </a:prstGeom>
            <a:noFill/>
          </p:spPr>
          <p:txBody>
            <a:bodyPr wrap="square" rtlCol="0">
              <a:spAutoFit/>
            </a:bodyPr>
            <a:lstStyle/>
            <a:p>
              <a:pPr algn="ctr"/>
              <a:r>
                <a:rPr kumimoji="1" lang="en-US" altLang="ja-JP" sz="1200" dirty="0" smtClean="0"/>
                <a:t>[Campen12]</a:t>
              </a:r>
              <a:endParaRPr kumimoji="1" lang="ja-JP" altLang="en-US" sz="1200" dirty="0"/>
            </a:p>
          </p:txBody>
        </p:sp>
      </p:grpSp>
      <p:grpSp>
        <p:nvGrpSpPr>
          <p:cNvPr id="9" name="グループ化 8"/>
          <p:cNvGrpSpPr/>
          <p:nvPr/>
        </p:nvGrpSpPr>
        <p:grpSpPr>
          <a:xfrm>
            <a:off x="7917463" y="2476818"/>
            <a:ext cx="1117782" cy="1452198"/>
            <a:chOff x="7452320" y="2397817"/>
            <a:chExt cx="1117782" cy="1452198"/>
          </a:xfrm>
        </p:grpSpPr>
        <p:pic>
          <p:nvPicPr>
            <p:cNvPr id="1050" name="Picture 26"/>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89702" y="2397817"/>
              <a:ext cx="643019" cy="1256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テキスト ボックス 47"/>
            <p:cNvSpPr txBox="1"/>
            <p:nvPr/>
          </p:nvSpPr>
          <p:spPr>
            <a:xfrm>
              <a:off x="7452320" y="3573016"/>
              <a:ext cx="1117782" cy="276999"/>
            </a:xfrm>
            <a:prstGeom prst="rect">
              <a:avLst/>
            </a:prstGeom>
            <a:noFill/>
          </p:spPr>
          <p:txBody>
            <a:bodyPr wrap="square" rtlCol="0">
              <a:spAutoFit/>
            </a:bodyPr>
            <a:lstStyle/>
            <a:p>
              <a:pPr algn="ctr"/>
              <a:r>
                <a:rPr kumimoji="1" lang="en-US" altLang="ja-JP" sz="1200" dirty="0" smtClean="0"/>
                <a:t>[Bommes13]</a:t>
              </a:r>
              <a:endParaRPr kumimoji="1" lang="ja-JP" altLang="en-US" sz="1200" dirty="0"/>
            </a:p>
          </p:txBody>
        </p:sp>
      </p:grpSp>
      <p:pic>
        <p:nvPicPr>
          <p:cNvPr id="8" name="オーディオ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2"/>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3104188858"/>
      </p:ext>
    </p:extLst>
  </p:cSld>
  <p:clrMapOvr>
    <a:masterClrMapping/>
  </p:clrMapOvr>
  <mc:AlternateContent xmlns:mc="http://schemas.openxmlformats.org/markup-compatibility/2006" xmlns:p14="http://schemas.microsoft.com/office/powerpoint/2010/main">
    <mc:Choice Requires="p14">
      <p:transition spd="slow" p14:dur="2000" advTm="35799"/>
    </mc:Choice>
    <mc:Fallback xmlns="">
      <p:transition spd="slow" advTm="3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00"/>
                            </p:stCondLst>
                            <p:childTnLst>
                              <p:par>
                                <p:cTn id="15" presetID="1" presetClass="entr" presetSubtype="0" fill="hold" nodeType="afterEffect">
                                  <p:stCondLst>
                                    <p:cond delay="10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200"/>
                            </p:stCondLst>
                            <p:childTnLst>
                              <p:par>
                                <p:cTn id="18" presetID="1" presetClass="entr" presetSubtype="0" fill="hold" nodeType="afterEffect">
                                  <p:stCondLst>
                                    <p:cond delay="10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300"/>
                            </p:stCondLst>
                            <p:childTnLst>
                              <p:par>
                                <p:cTn id="21" presetID="1" presetClass="entr" presetSubtype="0" fill="hold" nodeType="afterEffect">
                                  <p:stCondLst>
                                    <p:cond delay="1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400"/>
                            </p:stCondLst>
                            <p:childTnLst>
                              <p:par>
                                <p:cTn id="24" presetID="1" presetClass="entr" presetSubtype="0" fill="hold" nodeType="afterEffect">
                                  <p:stCondLst>
                                    <p:cond delay="100"/>
                                  </p:stCondLst>
                                  <p:childTnLst>
                                    <p:set>
                                      <p:cBhvr>
                                        <p:cTn id="25" dur="1" fill="hold">
                                          <p:stCondLst>
                                            <p:cond delay="0"/>
                                          </p:stCondLst>
                                        </p:cTn>
                                        <p:tgtEl>
                                          <p:spTgt spid="21"/>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100"/>
                                  </p:stCondLst>
                                  <p:childTnLst>
                                    <p:set>
                                      <p:cBhvr>
                                        <p:cTn id="28" dur="1" fill="hold">
                                          <p:stCondLst>
                                            <p:cond delay="0"/>
                                          </p:stCondLst>
                                        </p:cTn>
                                        <p:tgtEl>
                                          <p:spTgt spid="22"/>
                                        </p:tgtEl>
                                        <p:attrNameLst>
                                          <p:attrName>style.visibility</p:attrName>
                                        </p:attrNameLst>
                                      </p:cBhvr>
                                      <p:to>
                                        <p:strVal val="visible"/>
                                      </p:to>
                                    </p:set>
                                  </p:childTnLst>
                                </p:cTn>
                              </p:par>
                            </p:childTnLst>
                          </p:cTn>
                        </p:par>
                        <p:par>
                          <p:cTn id="29" fill="hold">
                            <p:stCondLst>
                              <p:cond delay="600"/>
                            </p:stCondLst>
                            <p:childTnLst>
                              <p:par>
                                <p:cTn id="30" presetID="1" presetClass="entr" presetSubtype="0" fill="hold" nodeType="afterEffect">
                                  <p:stCondLst>
                                    <p:cond delay="100"/>
                                  </p:stCondLst>
                                  <p:childTnLst>
                                    <p:set>
                                      <p:cBhvr>
                                        <p:cTn id="31" dur="1" fill="hold">
                                          <p:stCondLst>
                                            <p:cond delay="0"/>
                                          </p:stCondLst>
                                        </p:cTn>
                                        <p:tgtEl>
                                          <p:spTgt spid="15"/>
                                        </p:tgtEl>
                                        <p:attrNameLst>
                                          <p:attrName>style.visibility</p:attrName>
                                        </p:attrNameLst>
                                      </p:cBhvr>
                                      <p:to>
                                        <p:strVal val="visible"/>
                                      </p:to>
                                    </p:set>
                                  </p:childTnLst>
                                </p:cTn>
                              </p:par>
                            </p:childTnLst>
                          </p:cTn>
                        </p:par>
                        <p:par>
                          <p:cTn id="32" fill="hold">
                            <p:stCondLst>
                              <p:cond delay="700"/>
                            </p:stCondLst>
                            <p:childTnLst>
                              <p:par>
                                <p:cTn id="33" presetID="1" presetClass="entr" presetSubtype="0" fill="hold" nodeType="afterEffect">
                                  <p:stCondLst>
                                    <p:cond delay="10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800"/>
                            </p:stCondLst>
                            <p:childTnLst>
                              <p:par>
                                <p:cTn id="36" presetID="1" presetClass="entr" presetSubtype="0" fill="hold" nodeType="afterEffect">
                                  <p:stCondLst>
                                    <p:cond delay="10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900"/>
                            </p:stCondLst>
                            <p:childTnLst>
                              <p:par>
                                <p:cTn id="39" presetID="1"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par>
                          <p:cTn id="41" fill="hold">
                            <p:stCondLst>
                              <p:cond delay="900"/>
                            </p:stCondLst>
                            <p:childTnLst>
                              <p:par>
                                <p:cTn id="42" presetID="1" presetClass="entr" presetSubtype="0" fill="hold" nodeType="afterEffect">
                                  <p:stCondLst>
                                    <p:cond delay="100"/>
                                  </p:stCondLst>
                                  <p:childTnLst>
                                    <p:set>
                                      <p:cBhvr>
                                        <p:cTn id="43" dur="1" fill="hold">
                                          <p:stCondLst>
                                            <p:cond delay="0"/>
                                          </p:stCondLst>
                                        </p:cTn>
                                        <p:tgtEl>
                                          <p:spTgt spid="11"/>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100"/>
                                  </p:stCondLst>
                                  <p:childTnLst>
                                    <p:set>
                                      <p:cBhvr>
                                        <p:cTn id="46" dur="1" fill="hold">
                                          <p:stCondLst>
                                            <p:cond delay="0"/>
                                          </p:stCondLst>
                                        </p:cTn>
                                        <p:tgtEl>
                                          <p:spTgt spid="10"/>
                                        </p:tgtEl>
                                        <p:attrNameLst>
                                          <p:attrName>style.visibility</p:attrName>
                                        </p:attrNameLst>
                                      </p:cBhvr>
                                      <p:to>
                                        <p:strVal val="visible"/>
                                      </p:to>
                                    </p:set>
                                  </p:childTnLst>
                                </p:cTn>
                              </p:par>
                            </p:childTnLst>
                          </p:cTn>
                        </p:par>
                        <p:par>
                          <p:cTn id="47" fill="hold">
                            <p:stCondLst>
                              <p:cond delay="1100"/>
                            </p:stCondLst>
                            <p:childTnLst>
                              <p:par>
                                <p:cTn id="48" presetID="1" presetClass="entr" presetSubtype="0" fill="hold" nodeType="afterEffect">
                                  <p:stCondLst>
                                    <p:cond delay="10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0" end="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8"/>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pattern selection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371600"/>
                <a:ext cx="5338936" cy="4572001"/>
              </a:xfrm>
            </p:spPr>
            <p:txBody>
              <a:bodyPr>
                <a:normAutofit/>
              </a:bodyPr>
              <a:lstStyle/>
              <a:p>
                <a:r>
                  <a:rPr kumimoji="1" lang="en-US" altLang="ja-JP" dirty="0" smtClean="0"/>
                  <a:t>else if: </a:t>
                </a:r>
                <a14:m>
                  <m:oMath xmlns:m="http://schemas.openxmlformats.org/officeDocument/2006/math">
                    <m:sSub>
                      <m:sSubPr>
                        <m:ctrlPr>
                          <a:rPr kumimoji="1" lang="en-US" altLang="ja-JP" b="0" i="1" smtClean="0">
                            <a:latin typeface="Cambria Math"/>
                          </a:rPr>
                        </m:ctrlPr>
                      </m:sSubPr>
                      <m:e>
                        <m:r>
                          <a:rPr kumimoji="1" lang="en-US" altLang="ja-JP" b="0" i="1" smtClean="0">
                            <a:latin typeface="Cambria Math"/>
                          </a:rPr>
                          <m:t>𝑑</m:t>
                        </m:r>
                      </m:e>
                      <m:sub>
                        <m:r>
                          <a:rPr kumimoji="1" lang="en-US" altLang="ja-JP" b="0" i="1" smtClean="0">
                            <a:latin typeface="Cambria Math"/>
                          </a:rPr>
                          <m:t>𝑌</m:t>
                        </m:r>
                      </m:sub>
                    </m:sSub>
                    <m:r>
                      <a:rPr kumimoji="1" lang="en-US" altLang="ja-JP" b="0" i="1" smtClean="0">
                        <a:latin typeface="Cambria Math"/>
                      </a:rPr>
                      <m:t>=0</m:t>
                    </m:r>
                  </m:oMath>
                </a14:m>
                <a:endParaRPr kumimoji="1" lang="en-US" altLang="ja-JP" dirty="0" smtClean="0"/>
              </a:p>
              <a:p>
                <a:pPr marL="457200" lvl="1" indent="0">
                  <a:buNone/>
                </a:pPr>
                <a:r>
                  <a:rPr kumimoji="1" lang="en-US" altLang="ja-JP" dirty="0" smtClean="0">
                    <a:sym typeface="Wingdings" pitchFamily="2" charset="2"/>
                  </a:rPr>
                  <a:t> pattern 3</a:t>
                </a:r>
              </a:p>
              <a:p>
                <a:endParaRPr kumimoji="1" lang="en-US" altLang="ja-JP" dirty="0" smtClean="0">
                  <a:sym typeface="Wingdings" pitchFamily="2" charset="2"/>
                </a:endParaRPr>
              </a:p>
              <a:p>
                <a:endParaRPr kumimoji="1" lang="en-US" altLang="ja-JP" dirty="0" smtClean="0">
                  <a:sym typeface="Wingdings" pitchFamily="2" charset="2"/>
                </a:endParaRPr>
              </a:p>
              <a:p>
                <a:endParaRPr kumimoji="1" lang="en-US" altLang="ja-JP" dirty="0" smtClean="0"/>
              </a:p>
              <a:p>
                <a:endParaRPr kumimoji="1" lang="en-US" altLang="ja-JP" dirty="0" smtClean="0"/>
              </a:p>
              <a:p>
                <a:pPr lvl="1"/>
                <a:endParaRPr kumimoji="1" lang="en-US" altLang="ja-JP" dirty="0"/>
              </a:p>
              <a:p>
                <a:r>
                  <a:rPr kumimoji="1" lang="en-US" altLang="ja-JP" dirty="0" smtClean="0"/>
                  <a:t>proved to cover all cases!</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371600"/>
                <a:ext cx="5338936" cy="4572001"/>
              </a:xfrm>
              <a:blipFill rotWithShape="1">
                <a:blip r:embed="rId3"/>
                <a:stretch>
                  <a:fillRect l="-1941" t="-1733" r="-571" b="-3467"/>
                </a:stretch>
              </a:blipFill>
            </p:spPr>
            <p:txBody>
              <a:bodyPr/>
              <a:lstStyle/>
              <a:p>
                <a:r>
                  <a:rPr lang="ja-JP" altLang="en-US">
                    <a:noFill/>
                  </a:rPr>
                  <a:t> </a:t>
                </a:r>
              </a:p>
            </p:txBody>
          </p:sp>
        </mc:Fallback>
      </mc:AlternateContent>
      <p:grpSp>
        <p:nvGrpSpPr>
          <p:cNvPr id="4" name="グループ化 3"/>
          <p:cNvGrpSpPr/>
          <p:nvPr/>
        </p:nvGrpSpPr>
        <p:grpSpPr>
          <a:xfrm>
            <a:off x="1366066" y="3056408"/>
            <a:ext cx="2485854" cy="2026417"/>
            <a:chOff x="4964874" y="1400434"/>
            <a:chExt cx="2485854" cy="2026417"/>
          </a:xfrm>
        </p:grpSpPr>
        <p:sp>
          <p:nvSpPr>
            <p:cNvPr id="5" name="正方形/長方形 4"/>
            <p:cNvSpPr/>
            <p:nvPr/>
          </p:nvSpPr>
          <p:spPr>
            <a:xfrm>
              <a:off x="5020343" y="1452846"/>
              <a:ext cx="2376264" cy="1657675"/>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a:stCxn id="14" idx="5"/>
              <a:endCxn id="16" idx="1"/>
            </p:cNvCxnSpPr>
            <p:nvPr/>
          </p:nvCxnSpPr>
          <p:spPr>
            <a:xfrm>
              <a:off x="5057058" y="1492618"/>
              <a:ext cx="716250" cy="75066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stCxn id="15" idx="3"/>
              <a:endCxn id="19" idx="7"/>
            </p:cNvCxnSpPr>
            <p:nvPr/>
          </p:nvCxnSpPr>
          <p:spPr>
            <a:xfrm flipH="1">
              <a:off x="6642294" y="1492618"/>
              <a:ext cx="716250" cy="75066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16" idx="6"/>
              <a:endCxn id="19" idx="2"/>
            </p:cNvCxnSpPr>
            <p:nvPr/>
          </p:nvCxnSpPr>
          <p:spPr>
            <a:xfrm>
              <a:off x="5865492" y="2281462"/>
              <a:ext cx="684618"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16" idx="4"/>
              <a:endCxn id="17" idx="0"/>
            </p:cNvCxnSpPr>
            <p:nvPr/>
          </p:nvCxnSpPr>
          <p:spPr>
            <a:xfrm>
              <a:off x="5811492" y="2335462"/>
              <a:ext cx="0" cy="7190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19" idx="4"/>
              <a:endCxn id="18" idx="0"/>
            </p:cNvCxnSpPr>
            <p:nvPr/>
          </p:nvCxnSpPr>
          <p:spPr>
            <a:xfrm>
              <a:off x="6604110" y="2335462"/>
              <a:ext cx="0" cy="71902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円/楕円 11"/>
            <p:cNvSpPr>
              <a:spLocks/>
            </p:cNvSpPr>
            <p:nvPr/>
          </p:nvSpPr>
          <p:spPr>
            <a:xfrm>
              <a:off x="4964874" y="30544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a:spLocks/>
            </p:cNvSpPr>
            <p:nvPr/>
          </p:nvSpPr>
          <p:spPr>
            <a:xfrm>
              <a:off x="7342728" y="3054490"/>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a:spLocks/>
            </p:cNvSpPr>
            <p:nvPr/>
          </p:nvSpPr>
          <p:spPr>
            <a:xfrm>
              <a:off x="4964874" y="1400434"/>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a:spLocks/>
            </p:cNvSpPr>
            <p:nvPr/>
          </p:nvSpPr>
          <p:spPr>
            <a:xfrm>
              <a:off x="7342728" y="1400434"/>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a:spLocks/>
            </p:cNvSpPr>
            <p:nvPr/>
          </p:nvSpPr>
          <p:spPr>
            <a:xfrm>
              <a:off x="5757492" y="222746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a:spLocks/>
            </p:cNvSpPr>
            <p:nvPr/>
          </p:nvSpPr>
          <p:spPr>
            <a:xfrm>
              <a:off x="5757492" y="305449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a:spLocks/>
            </p:cNvSpPr>
            <p:nvPr/>
          </p:nvSpPr>
          <p:spPr>
            <a:xfrm>
              <a:off x="6550110" y="305449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a:spLocks/>
            </p:cNvSpPr>
            <p:nvPr/>
          </p:nvSpPr>
          <p:spPr>
            <a:xfrm>
              <a:off x="6550110" y="222746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リーフォーム 19"/>
            <p:cNvSpPr/>
            <p:nvPr/>
          </p:nvSpPr>
          <p:spPr>
            <a:xfrm>
              <a:off x="5413623" y="1896304"/>
              <a:ext cx="1614625" cy="1530547"/>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 name="connsiteX0" fmla="*/ 0 w 1264285"/>
                <a:gd name="connsiteY0" fmla="*/ 1289067 h 1289067"/>
                <a:gd name="connsiteX1" fmla="*/ 651384 w 1264285"/>
                <a:gd name="connsiteY1" fmla="*/ 10291 h 1289067"/>
                <a:gd name="connsiteX2" fmla="*/ 1264285 w 1264285"/>
                <a:gd name="connsiteY2" fmla="*/ 12082 h 1289067"/>
                <a:gd name="connsiteX0" fmla="*/ 0 w 1264285"/>
                <a:gd name="connsiteY0" fmla="*/ 1475203 h 1475203"/>
                <a:gd name="connsiteX1" fmla="*/ 651384 w 1264285"/>
                <a:gd name="connsiteY1" fmla="*/ 196427 h 1475203"/>
                <a:gd name="connsiteX2" fmla="*/ 1264285 w 1264285"/>
                <a:gd name="connsiteY2" fmla="*/ 198218 h 1475203"/>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299391 h 1299391"/>
                <a:gd name="connsiteX1" fmla="*/ 651384 w 1264285"/>
                <a:gd name="connsiteY1" fmla="*/ 20615 h 1299391"/>
                <a:gd name="connsiteX2" fmla="*/ 1264285 w 1264285"/>
                <a:gd name="connsiteY2" fmla="*/ 22406 h 1299391"/>
                <a:gd name="connsiteX0" fmla="*/ 0 w 1264285"/>
                <a:gd name="connsiteY0" fmla="*/ 1323646 h 1323646"/>
                <a:gd name="connsiteX1" fmla="*/ 651384 w 1264285"/>
                <a:gd name="connsiteY1" fmla="*/ 44870 h 1323646"/>
                <a:gd name="connsiteX2" fmla="*/ 1264285 w 1264285"/>
                <a:gd name="connsiteY2" fmla="*/ 46661 h 1323646"/>
                <a:gd name="connsiteX0" fmla="*/ 0 w 1267498"/>
                <a:gd name="connsiteY0" fmla="*/ 1278847 h 1278847"/>
                <a:gd name="connsiteX1" fmla="*/ 651384 w 1267498"/>
                <a:gd name="connsiteY1" fmla="*/ 71 h 1278847"/>
                <a:gd name="connsiteX2" fmla="*/ 1267498 w 1267498"/>
                <a:gd name="connsiteY2" fmla="*/ 1216699 h 1278847"/>
                <a:gd name="connsiteX0" fmla="*/ 0 w 1267498"/>
                <a:gd name="connsiteY0" fmla="*/ 1280102 h 1280102"/>
                <a:gd name="connsiteX1" fmla="*/ 651384 w 1267498"/>
                <a:gd name="connsiteY1" fmla="*/ 1326 h 1280102"/>
                <a:gd name="connsiteX2" fmla="*/ 1267498 w 1267498"/>
                <a:gd name="connsiteY2" fmla="*/ 1217954 h 1280102"/>
                <a:gd name="connsiteX0" fmla="*/ 0 w 1267498"/>
                <a:gd name="connsiteY0" fmla="*/ 1280102 h 1280102"/>
                <a:gd name="connsiteX1" fmla="*/ 651384 w 1267498"/>
                <a:gd name="connsiteY1" fmla="*/ 1326 h 1280102"/>
                <a:gd name="connsiteX2" fmla="*/ 1267498 w 1267498"/>
                <a:gd name="connsiteY2" fmla="*/ 1217954 h 1280102"/>
                <a:gd name="connsiteX0" fmla="*/ 0 w 1246610"/>
                <a:gd name="connsiteY0" fmla="*/ 1278963 h 1278963"/>
                <a:gd name="connsiteX1" fmla="*/ 651384 w 1246610"/>
                <a:gd name="connsiteY1" fmla="*/ 187 h 1278963"/>
                <a:gd name="connsiteX2" fmla="*/ 1246610 w 1246610"/>
                <a:gd name="connsiteY2" fmla="*/ 1254523 h 1278963"/>
                <a:gd name="connsiteX0" fmla="*/ 0 w 1225721"/>
                <a:gd name="connsiteY0" fmla="*/ 1278777 h 1278929"/>
                <a:gd name="connsiteX1" fmla="*/ 651384 w 1225721"/>
                <a:gd name="connsiteY1" fmla="*/ 1 h 1278929"/>
                <a:gd name="connsiteX2" fmla="*/ 1225721 w 1225721"/>
                <a:gd name="connsiteY2" fmla="*/ 1278929 h 1278929"/>
                <a:gd name="connsiteX0" fmla="*/ 0 w 1225721"/>
                <a:gd name="connsiteY0" fmla="*/ 1279350 h 1279502"/>
                <a:gd name="connsiteX1" fmla="*/ 651384 w 1225721"/>
                <a:gd name="connsiteY1" fmla="*/ 574 h 1279502"/>
                <a:gd name="connsiteX2" fmla="*/ 1225721 w 1225721"/>
                <a:gd name="connsiteY2" fmla="*/ 1279502 h 1279502"/>
                <a:gd name="connsiteX0" fmla="*/ 0 w 1225721"/>
                <a:gd name="connsiteY0" fmla="*/ 1269556 h 1269708"/>
                <a:gd name="connsiteX1" fmla="*/ 636922 w 1225721"/>
                <a:gd name="connsiteY1" fmla="*/ 617 h 1269708"/>
                <a:gd name="connsiteX2" fmla="*/ 1225721 w 1225721"/>
                <a:gd name="connsiteY2" fmla="*/ 1269708 h 1269708"/>
                <a:gd name="connsiteX0" fmla="*/ 0 w 1225721"/>
                <a:gd name="connsiteY0" fmla="*/ 1269157 h 1269309"/>
                <a:gd name="connsiteX1" fmla="*/ 636922 w 1225721"/>
                <a:gd name="connsiteY1" fmla="*/ 218 h 1269309"/>
                <a:gd name="connsiteX2" fmla="*/ 1225721 w 1225721"/>
                <a:gd name="connsiteY2" fmla="*/ 1269309 h 1269309"/>
              </a:gdLst>
              <a:ahLst/>
              <a:cxnLst>
                <a:cxn ang="0">
                  <a:pos x="connsiteX0" y="connsiteY0"/>
                </a:cxn>
                <a:cxn ang="0">
                  <a:pos x="connsiteX1" y="connsiteY1"/>
                </a:cxn>
                <a:cxn ang="0">
                  <a:pos x="connsiteX2" y="connsiteY2"/>
                </a:cxn>
              </a:cxnLst>
              <a:rect l="l" t="t" r="r" b="b"/>
              <a:pathLst>
                <a:path w="1225721" h="1269309">
                  <a:moveTo>
                    <a:pt x="0" y="1269157"/>
                  </a:moveTo>
                  <a:cubicBezTo>
                    <a:pt x="19487" y="85469"/>
                    <a:pt x="96805" y="5111"/>
                    <a:pt x="636922" y="218"/>
                  </a:cubicBezTo>
                  <a:cubicBezTo>
                    <a:pt x="1177039" y="-4675"/>
                    <a:pt x="1219876" y="62777"/>
                    <a:pt x="1225721" y="1269309"/>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5308908" y="3033655"/>
            <a:ext cx="2755958" cy="2045214"/>
            <a:chOff x="4964874" y="3955182"/>
            <a:chExt cx="2755958" cy="2045214"/>
          </a:xfrm>
        </p:grpSpPr>
        <p:sp>
          <p:nvSpPr>
            <p:cNvPr id="23" name="正方形/長方形 22"/>
            <p:cNvSpPr/>
            <p:nvPr/>
          </p:nvSpPr>
          <p:spPr>
            <a:xfrm>
              <a:off x="5020343" y="4011206"/>
              <a:ext cx="2376264" cy="1657675"/>
            </a:xfrm>
            <a:prstGeom prst="rect">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a:stCxn id="35" idx="5"/>
              <a:endCxn id="37" idx="1"/>
            </p:cNvCxnSpPr>
            <p:nvPr/>
          </p:nvCxnSpPr>
          <p:spPr>
            <a:xfrm>
              <a:off x="5057058" y="4047366"/>
              <a:ext cx="518095" cy="69359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37" idx="4"/>
              <a:endCxn id="38" idx="0"/>
            </p:cNvCxnSpPr>
            <p:nvPr/>
          </p:nvCxnSpPr>
          <p:spPr>
            <a:xfrm>
              <a:off x="5613337" y="4833144"/>
              <a:ext cx="0" cy="78199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37" idx="6"/>
              <a:endCxn id="43" idx="2"/>
            </p:cNvCxnSpPr>
            <p:nvPr/>
          </p:nvCxnSpPr>
          <p:spPr>
            <a:xfrm>
              <a:off x="5667337" y="4779144"/>
              <a:ext cx="486463" cy="23750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43" idx="4"/>
              <a:endCxn id="39" idx="0"/>
            </p:cNvCxnSpPr>
            <p:nvPr/>
          </p:nvCxnSpPr>
          <p:spPr>
            <a:xfrm>
              <a:off x="6207800" y="5070647"/>
              <a:ext cx="0" cy="5444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43" idx="7"/>
              <a:endCxn id="36" idx="3"/>
            </p:cNvCxnSpPr>
            <p:nvPr/>
          </p:nvCxnSpPr>
          <p:spPr>
            <a:xfrm flipV="1">
              <a:off x="6245984" y="4047366"/>
              <a:ext cx="1112560" cy="931097"/>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stCxn id="43" idx="5"/>
              <a:endCxn id="41" idx="2"/>
            </p:cNvCxnSpPr>
            <p:nvPr/>
          </p:nvCxnSpPr>
          <p:spPr>
            <a:xfrm>
              <a:off x="6245984" y="5054831"/>
              <a:ext cx="502279" cy="19931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41" idx="4"/>
              <a:endCxn id="40" idx="0"/>
            </p:cNvCxnSpPr>
            <p:nvPr/>
          </p:nvCxnSpPr>
          <p:spPr>
            <a:xfrm>
              <a:off x="6802263" y="5308149"/>
              <a:ext cx="0" cy="30698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42" idx="2"/>
              <a:endCxn id="41" idx="7"/>
            </p:cNvCxnSpPr>
            <p:nvPr/>
          </p:nvCxnSpPr>
          <p:spPr>
            <a:xfrm flipH="1">
              <a:off x="6840447" y="4839160"/>
              <a:ext cx="502281" cy="37680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円/楕円 32"/>
            <p:cNvSpPr>
              <a:spLocks/>
            </p:cNvSpPr>
            <p:nvPr/>
          </p:nvSpPr>
          <p:spPr>
            <a:xfrm>
              <a:off x="4964874" y="561513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p:cNvSpPr>
            <p:nvPr/>
          </p:nvSpPr>
          <p:spPr>
            <a:xfrm>
              <a:off x="7342728" y="5615137"/>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a:spLocks/>
            </p:cNvSpPr>
            <p:nvPr/>
          </p:nvSpPr>
          <p:spPr>
            <a:xfrm>
              <a:off x="4964874" y="3955182"/>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a:spLocks/>
            </p:cNvSpPr>
            <p:nvPr/>
          </p:nvSpPr>
          <p:spPr>
            <a:xfrm>
              <a:off x="7342728" y="3955182"/>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a:spLocks/>
            </p:cNvSpPr>
            <p:nvPr/>
          </p:nvSpPr>
          <p:spPr>
            <a:xfrm>
              <a:off x="5559337" y="4725144"/>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a:spLocks/>
            </p:cNvSpPr>
            <p:nvPr/>
          </p:nvSpPr>
          <p:spPr>
            <a:xfrm>
              <a:off x="5559337" y="561513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a:spLocks/>
            </p:cNvSpPr>
            <p:nvPr/>
          </p:nvSpPr>
          <p:spPr>
            <a:xfrm>
              <a:off x="6153800" y="561513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a:spLocks/>
            </p:cNvSpPr>
            <p:nvPr/>
          </p:nvSpPr>
          <p:spPr>
            <a:xfrm>
              <a:off x="6748263" y="561513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a:spLocks/>
            </p:cNvSpPr>
            <p:nvPr/>
          </p:nvSpPr>
          <p:spPr>
            <a:xfrm>
              <a:off x="6748263" y="520014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a:spLocks/>
            </p:cNvSpPr>
            <p:nvPr/>
          </p:nvSpPr>
          <p:spPr>
            <a:xfrm>
              <a:off x="7342728" y="4785160"/>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a:spLocks/>
            </p:cNvSpPr>
            <p:nvPr/>
          </p:nvSpPr>
          <p:spPr>
            <a:xfrm>
              <a:off x="6153800" y="4962647"/>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p:nvSpPr>
          <p:spPr>
            <a:xfrm>
              <a:off x="5270850" y="4318583"/>
              <a:ext cx="1833262" cy="1681813"/>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 name="connsiteX0" fmla="*/ 0 w 1264285"/>
                <a:gd name="connsiteY0" fmla="*/ 1289067 h 1289067"/>
                <a:gd name="connsiteX1" fmla="*/ 651384 w 1264285"/>
                <a:gd name="connsiteY1" fmla="*/ 10291 h 1289067"/>
                <a:gd name="connsiteX2" fmla="*/ 1264285 w 1264285"/>
                <a:gd name="connsiteY2" fmla="*/ 12082 h 1289067"/>
                <a:gd name="connsiteX0" fmla="*/ 0 w 1264285"/>
                <a:gd name="connsiteY0" fmla="*/ 1475203 h 1475203"/>
                <a:gd name="connsiteX1" fmla="*/ 651384 w 1264285"/>
                <a:gd name="connsiteY1" fmla="*/ 196427 h 1475203"/>
                <a:gd name="connsiteX2" fmla="*/ 1264285 w 1264285"/>
                <a:gd name="connsiteY2" fmla="*/ 198218 h 1475203"/>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299391 h 1299391"/>
                <a:gd name="connsiteX1" fmla="*/ 651384 w 1264285"/>
                <a:gd name="connsiteY1" fmla="*/ 20615 h 1299391"/>
                <a:gd name="connsiteX2" fmla="*/ 1264285 w 1264285"/>
                <a:gd name="connsiteY2" fmla="*/ 22406 h 1299391"/>
                <a:gd name="connsiteX0" fmla="*/ 0 w 1264285"/>
                <a:gd name="connsiteY0" fmla="*/ 1323646 h 1323646"/>
                <a:gd name="connsiteX1" fmla="*/ 651384 w 1264285"/>
                <a:gd name="connsiteY1" fmla="*/ 44870 h 1323646"/>
                <a:gd name="connsiteX2" fmla="*/ 1264285 w 1264285"/>
                <a:gd name="connsiteY2" fmla="*/ 46661 h 1323646"/>
                <a:gd name="connsiteX0" fmla="*/ 0 w 1267498"/>
                <a:gd name="connsiteY0" fmla="*/ 1278847 h 1278847"/>
                <a:gd name="connsiteX1" fmla="*/ 651384 w 1267498"/>
                <a:gd name="connsiteY1" fmla="*/ 71 h 1278847"/>
                <a:gd name="connsiteX2" fmla="*/ 1267498 w 1267498"/>
                <a:gd name="connsiteY2" fmla="*/ 1216699 h 1278847"/>
                <a:gd name="connsiteX0" fmla="*/ 0 w 1267498"/>
                <a:gd name="connsiteY0" fmla="*/ 1280102 h 1280102"/>
                <a:gd name="connsiteX1" fmla="*/ 651384 w 1267498"/>
                <a:gd name="connsiteY1" fmla="*/ 1326 h 1280102"/>
                <a:gd name="connsiteX2" fmla="*/ 1267498 w 1267498"/>
                <a:gd name="connsiteY2" fmla="*/ 1217954 h 1280102"/>
                <a:gd name="connsiteX0" fmla="*/ 0 w 1267498"/>
                <a:gd name="connsiteY0" fmla="*/ 1280102 h 1280102"/>
                <a:gd name="connsiteX1" fmla="*/ 651384 w 1267498"/>
                <a:gd name="connsiteY1" fmla="*/ 1326 h 1280102"/>
                <a:gd name="connsiteX2" fmla="*/ 1267498 w 1267498"/>
                <a:gd name="connsiteY2" fmla="*/ 1217954 h 1280102"/>
                <a:gd name="connsiteX0" fmla="*/ 0 w 1246610"/>
                <a:gd name="connsiteY0" fmla="*/ 1278963 h 1278963"/>
                <a:gd name="connsiteX1" fmla="*/ 651384 w 1246610"/>
                <a:gd name="connsiteY1" fmla="*/ 187 h 1278963"/>
                <a:gd name="connsiteX2" fmla="*/ 1246610 w 1246610"/>
                <a:gd name="connsiteY2" fmla="*/ 1254523 h 1278963"/>
                <a:gd name="connsiteX0" fmla="*/ 0 w 1225721"/>
                <a:gd name="connsiteY0" fmla="*/ 1278777 h 1278929"/>
                <a:gd name="connsiteX1" fmla="*/ 651384 w 1225721"/>
                <a:gd name="connsiteY1" fmla="*/ 1 h 1278929"/>
                <a:gd name="connsiteX2" fmla="*/ 1225721 w 1225721"/>
                <a:gd name="connsiteY2" fmla="*/ 1278929 h 1278929"/>
                <a:gd name="connsiteX0" fmla="*/ 0 w 1225721"/>
                <a:gd name="connsiteY0" fmla="*/ 1279350 h 1279502"/>
                <a:gd name="connsiteX1" fmla="*/ 651384 w 1225721"/>
                <a:gd name="connsiteY1" fmla="*/ 574 h 1279502"/>
                <a:gd name="connsiteX2" fmla="*/ 1225721 w 1225721"/>
                <a:gd name="connsiteY2" fmla="*/ 1279502 h 1279502"/>
                <a:gd name="connsiteX0" fmla="*/ 0 w 1225721"/>
                <a:gd name="connsiteY0" fmla="*/ 1269556 h 1269708"/>
                <a:gd name="connsiteX1" fmla="*/ 636922 w 1225721"/>
                <a:gd name="connsiteY1" fmla="*/ 617 h 1269708"/>
                <a:gd name="connsiteX2" fmla="*/ 1225721 w 1225721"/>
                <a:gd name="connsiteY2" fmla="*/ 1269708 h 1269708"/>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21053 w 1246774"/>
                <a:gd name="connsiteY0" fmla="*/ 1293943 h 1294095"/>
                <a:gd name="connsiteX1" fmla="*/ 391239 w 1246774"/>
                <a:gd name="connsiteY1" fmla="*/ 171 h 1294095"/>
                <a:gd name="connsiteX2" fmla="*/ 1246774 w 1246774"/>
                <a:gd name="connsiteY2" fmla="*/ 1294095 h 1294095"/>
                <a:gd name="connsiteX0" fmla="*/ 0 w 1225721"/>
                <a:gd name="connsiteY0" fmla="*/ 1297452 h 1297604"/>
                <a:gd name="connsiteX1" fmla="*/ 370186 w 1225721"/>
                <a:gd name="connsiteY1" fmla="*/ 3680 h 1297604"/>
                <a:gd name="connsiteX2" fmla="*/ 1225721 w 1225721"/>
                <a:gd name="connsiteY2" fmla="*/ 1297604 h 1297604"/>
                <a:gd name="connsiteX0" fmla="*/ 0 w 1226124"/>
                <a:gd name="connsiteY0" fmla="*/ 1297452 h 1297604"/>
                <a:gd name="connsiteX1" fmla="*/ 370186 w 1226124"/>
                <a:gd name="connsiteY1" fmla="*/ 3680 h 1297604"/>
                <a:gd name="connsiteX2" fmla="*/ 1225721 w 1226124"/>
                <a:gd name="connsiteY2" fmla="*/ 1297604 h 1297604"/>
                <a:gd name="connsiteX0" fmla="*/ 0 w 1226072"/>
                <a:gd name="connsiteY0" fmla="*/ 1296024 h 1296176"/>
                <a:gd name="connsiteX1" fmla="*/ 370186 w 1226072"/>
                <a:gd name="connsiteY1" fmla="*/ 2252 h 1296176"/>
                <a:gd name="connsiteX2" fmla="*/ 1225721 w 1226072"/>
                <a:gd name="connsiteY2" fmla="*/ 1296176 h 1296176"/>
                <a:gd name="connsiteX0" fmla="*/ 0 w 1229572"/>
                <a:gd name="connsiteY0" fmla="*/ 1298085 h 1298237"/>
                <a:gd name="connsiteX1" fmla="*/ 370186 w 1229572"/>
                <a:gd name="connsiteY1" fmla="*/ 4313 h 1298237"/>
                <a:gd name="connsiteX2" fmla="*/ 1225721 w 1229572"/>
                <a:gd name="connsiteY2" fmla="*/ 1298237 h 1298237"/>
                <a:gd name="connsiteX0" fmla="*/ 0 w 1229637"/>
                <a:gd name="connsiteY0" fmla="*/ 1235697 h 1235849"/>
                <a:gd name="connsiteX1" fmla="*/ 381434 w 1229637"/>
                <a:gd name="connsiteY1" fmla="*/ 5558 h 1235849"/>
                <a:gd name="connsiteX2" fmla="*/ 1225721 w 1229637"/>
                <a:gd name="connsiteY2" fmla="*/ 1235849 h 1235849"/>
                <a:gd name="connsiteX0" fmla="*/ 0 w 1230548"/>
                <a:gd name="connsiteY0" fmla="*/ 1242064 h 1242216"/>
                <a:gd name="connsiteX1" fmla="*/ 381434 w 1230548"/>
                <a:gd name="connsiteY1" fmla="*/ 11925 h 1242216"/>
                <a:gd name="connsiteX2" fmla="*/ 1225721 w 1230548"/>
                <a:gd name="connsiteY2" fmla="*/ 1242216 h 1242216"/>
                <a:gd name="connsiteX0" fmla="*/ 0 w 1320446"/>
                <a:gd name="connsiteY0" fmla="*/ 1230144 h 1230145"/>
                <a:gd name="connsiteX1" fmla="*/ 381434 w 1320446"/>
                <a:gd name="connsiteY1" fmla="*/ 5 h 1230145"/>
                <a:gd name="connsiteX2" fmla="*/ 1317311 w 1320446"/>
                <a:gd name="connsiteY2" fmla="*/ 1225640 h 1230145"/>
                <a:gd name="connsiteX0" fmla="*/ 0 w 1320667"/>
                <a:gd name="connsiteY0" fmla="*/ 1237428 h 1237428"/>
                <a:gd name="connsiteX1" fmla="*/ 381434 w 1320667"/>
                <a:gd name="connsiteY1" fmla="*/ 7289 h 1237428"/>
                <a:gd name="connsiteX2" fmla="*/ 1317311 w 1320667"/>
                <a:gd name="connsiteY2" fmla="*/ 1232924 h 1237428"/>
                <a:gd name="connsiteX0" fmla="*/ 0 w 1320667"/>
                <a:gd name="connsiteY0" fmla="*/ 1237428 h 1237428"/>
                <a:gd name="connsiteX1" fmla="*/ 381434 w 1320667"/>
                <a:gd name="connsiteY1" fmla="*/ 7289 h 1237428"/>
                <a:gd name="connsiteX2" fmla="*/ 1317311 w 1320667"/>
                <a:gd name="connsiteY2" fmla="*/ 1232924 h 1237428"/>
                <a:gd name="connsiteX0" fmla="*/ 0 w 1389584"/>
                <a:gd name="connsiteY0" fmla="*/ 1217726 h 1225637"/>
                <a:gd name="connsiteX1" fmla="*/ 450528 w 1389584"/>
                <a:gd name="connsiteY1" fmla="*/ 3 h 1225637"/>
                <a:gd name="connsiteX2" fmla="*/ 1386405 w 1389584"/>
                <a:gd name="connsiteY2" fmla="*/ 1225638 h 1225637"/>
                <a:gd name="connsiteX0" fmla="*/ 1073 w 1390657"/>
                <a:gd name="connsiteY0" fmla="*/ 1217726 h 1225638"/>
                <a:gd name="connsiteX1" fmla="*/ 451601 w 1390657"/>
                <a:gd name="connsiteY1" fmla="*/ 3 h 1225638"/>
                <a:gd name="connsiteX2" fmla="*/ 1387478 w 1390657"/>
                <a:gd name="connsiteY2" fmla="*/ 1225638 h 1225638"/>
                <a:gd name="connsiteX0" fmla="*/ 1530 w 1391452"/>
                <a:gd name="connsiteY0" fmla="*/ 1232984 h 1240896"/>
                <a:gd name="connsiteX1" fmla="*/ 452058 w 1391452"/>
                <a:gd name="connsiteY1" fmla="*/ 15261 h 1240896"/>
                <a:gd name="connsiteX2" fmla="*/ 1387935 w 1391452"/>
                <a:gd name="connsiteY2" fmla="*/ 1240896 h 1240896"/>
                <a:gd name="connsiteX0" fmla="*/ 1688 w 1391696"/>
                <a:gd name="connsiteY0" fmla="*/ 1225272 h 1233184"/>
                <a:gd name="connsiteX1" fmla="*/ 452216 w 1391696"/>
                <a:gd name="connsiteY1" fmla="*/ 7549 h 1233184"/>
                <a:gd name="connsiteX2" fmla="*/ 1388093 w 1391696"/>
                <a:gd name="connsiteY2" fmla="*/ 1233184 h 1233184"/>
              </a:gdLst>
              <a:ahLst/>
              <a:cxnLst>
                <a:cxn ang="0">
                  <a:pos x="connsiteX0" y="connsiteY0"/>
                </a:cxn>
                <a:cxn ang="0">
                  <a:pos x="connsiteX1" y="connsiteY1"/>
                </a:cxn>
                <a:cxn ang="0">
                  <a:pos x="connsiteX2" y="connsiteY2"/>
                </a:cxn>
              </a:cxnLst>
              <a:rect l="l" t="t" r="r" b="b"/>
              <a:pathLst>
                <a:path w="1391696" h="1233184">
                  <a:moveTo>
                    <a:pt x="1688" y="1225272"/>
                  </a:moveTo>
                  <a:cubicBezTo>
                    <a:pt x="-17391" y="550652"/>
                    <a:pt x="124738" y="52791"/>
                    <a:pt x="452216" y="7549"/>
                  </a:cubicBezTo>
                  <a:cubicBezTo>
                    <a:pt x="779694" y="-37693"/>
                    <a:pt x="1446522" y="90285"/>
                    <a:pt x="1388093" y="1233184"/>
                  </a:cubicBezTo>
                </a:path>
              </a:pathLst>
            </a:custGeom>
            <a:noFill/>
            <a:ln w="127000" cap="rnd">
              <a:solidFill>
                <a:srgbClr val="7030A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p:nvSpPr>
          <p:spPr>
            <a:xfrm>
              <a:off x="6458344" y="4369089"/>
              <a:ext cx="1262488" cy="1616774"/>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9257 w 1289417"/>
                <a:gd name="connsiteY0" fmla="*/ 1330960 h 1330960"/>
                <a:gd name="connsiteX1" fmla="*/ 578217 w 1289417"/>
                <a:gd name="connsiteY1" fmla="*/ 386080 h 1330960"/>
                <a:gd name="connsiteX2" fmla="*/ 1289417 w 1289417"/>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1280160 w 1280160"/>
                <a:gd name="connsiteY1" fmla="*/ 0 h 1330960"/>
                <a:gd name="connsiteX0" fmla="*/ 0 w 1280160"/>
                <a:gd name="connsiteY0" fmla="*/ 1330960 h 1330960"/>
                <a:gd name="connsiteX1" fmla="*/ 1280160 w 1280160"/>
                <a:gd name="connsiteY1" fmla="*/ 0 h 1330960"/>
                <a:gd name="connsiteX0" fmla="*/ 587 w 1280747"/>
                <a:gd name="connsiteY0" fmla="*/ 1330960 h 1330960"/>
                <a:gd name="connsiteX1" fmla="*/ 1280747 w 1280747"/>
                <a:gd name="connsiteY1" fmla="*/ 0 h 1330960"/>
                <a:gd name="connsiteX0" fmla="*/ 604 w 1280764"/>
                <a:gd name="connsiteY0" fmla="*/ 1330960 h 1330960"/>
                <a:gd name="connsiteX1" fmla="*/ 1280764 w 1280764"/>
                <a:gd name="connsiteY1" fmla="*/ 0 h 1330960"/>
                <a:gd name="connsiteX0" fmla="*/ 633 w 1248216"/>
                <a:gd name="connsiteY0" fmla="*/ 1408748 h 1408748"/>
                <a:gd name="connsiteX1" fmla="*/ 1248216 w 1248216"/>
                <a:gd name="connsiteY1" fmla="*/ 0 h 1408748"/>
                <a:gd name="connsiteX0" fmla="*/ 655 w 1224349"/>
                <a:gd name="connsiteY0" fmla="*/ 1535748 h 1535748"/>
                <a:gd name="connsiteX1" fmla="*/ 1224349 w 1224349"/>
                <a:gd name="connsiteY1" fmla="*/ 0 h 1535748"/>
                <a:gd name="connsiteX0" fmla="*/ 8853 w 1232547"/>
                <a:gd name="connsiteY0" fmla="*/ 1535748 h 1535748"/>
                <a:gd name="connsiteX1" fmla="*/ 1232547 w 1232547"/>
                <a:gd name="connsiteY1" fmla="*/ 0 h 1535748"/>
                <a:gd name="connsiteX0" fmla="*/ 20975 w 1244669"/>
                <a:gd name="connsiteY0" fmla="*/ 1535748 h 1535748"/>
                <a:gd name="connsiteX1" fmla="*/ 1244669 w 1244669"/>
                <a:gd name="connsiteY1" fmla="*/ 0 h 1535748"/>
                <a:gd name="connsiteX0" fmla="*/ 18978 w 1342575"/>
                <a:gd name="connsiteY0" fmla="*/ 1603481 h 1603481"/>
                <a:gd name="connsiteX1" fmla="*/ 1342574 w 1342575"/>
                <a:gd name="connsiteY1" fmla="*/ 0 h 1603481"/>
                <a:gd name="connsiteX0" fmla="*/ 19015 w 1342611"/>
                <a:gd name="connsiteY0" fmla="*/ 1616652 h 1616652"/>
                <a:gd name="connsiteX1" fmla="*/ 1342611 w 1342611"/>
                <a:gd name="connsiteY1" fmla="*/ 13171 h 1616652"/>
                <a:gd name="connsiteX0" fmla="*/ 20013 w 1291486"/>
                <a:gd name="connsiteY0" fmla="*/ 1618739 h 1618739"/>
                <a:gd name="connsiteX1" fmla="*/ 1291486 w 1291486"/>
                <a:gd name="connsiteY1" fmla="*/ 13141 h 1618739"/>
                <a:gd name="connsiteX0" fmla="*/ 19544 w 1314907"/>
                <a:gd name="connsiteY0" fmla="*/ 1616654 h 1616654"/>
                <a:gd name="connsiteX1" fmla="*/ 1314907 w 1314907"/>
                <a:gd name="connsiteY1" fmla="*/ 13172 h 1616654"/>
                <a:gd name="connsiteX0" fmla="*/ 0 w 1295363"/>
                <a:gd name="connsiteY0" fmla="*/ 1616774 h 1616774"/>
                <a:gd name="connsiteX1" fmla="*/ 1295363 w 1295363"/>
                <a:gd name="connsiteY1" fmla="*/ 13292 h 1616774"/>
              </a:gdLst>
              <a:ahLst/>
              <a:cxnLst>
                <a:cxn ang="0">
                  <a:pos x="connsiteX0" y="connsiteY0"/>
                </a:cxn>
                <a:cxn ang="0">
                  <a:pos x="connsiteX1" y="connsiteY1"/>
                </a:cxn>
              </a:cxnLst>
              <a:rect l="l" t="t" r="r" b="b"/>
              <a:pathLst>
                <a:path w="1295363" h="1616774">
                  <a:moveTo>
                    <a:pt x="0" y="1616774"/>
                  </a:moveTo>
                  <a:cubicBezTo>
                    <a:pt x="10278" y="657712"/>
                    <a:pt x="711731" y="-111380"/>
                    <a:pt x="1295363" y="13292"/>
                  </a:cubicBezTo>
                </a:path>
              </a:pathLst>
            </a:custGeom>
            <a:noFill/>
            <a:ln w="1270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 name="コンテンツ プレースホルダー 2"/>
          <p:cNvSpPr txBox="1">
            <a:spLocks/>
          </p:cNvSpPr>
          <p:nvPr/>
        </p:nvSpPr>
        <p:spPr>
          <a:xfrm>
            <a:off x="4355976" y="1371600"/>
            <a:ext cx="4392488" cy="45720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99CC33"/>
              </a:buClr>
              <a:buSzPct val="80000"/>
              <a:buFont typeface="Calibri" pitchFamily="34" charset="0"/>
              <a:buChar char="●"/>
              <a:defRPr sz="3200" kern="1200">
                <a:solidFill>
                  <a:schemeClr val="tx1"/>
                </a:solidFill>
                <a:latin typeface="Trebuchet MS"/>
                <a:ea typeface="+mn-ea"/>
                <a:cs typeface="Trebuchet MS"/>
              </a:defRPr>
            </a:lvl1pPr>
            <a:lvl2pPr marL="742950" indent="-285750" algn="l" defTabSz="914400" rtl="0" eaLnBrk="1" latinLnBrk="0" hangingPunct="1">
              <a:spcBef>
                <a:spcPct val="20000"/>
              </a:spcBef>
              <a:buClr>
                <a:srgbClr val="99CC33"/>
              </a:buClr>
              <a:buFont typeface="Wingdings" pitchFamily="2" charset="2"/>
              <a:buChar char="§"/>
              <a:defRPr sz="2800" kern="1200">
                <a:solidFill>
                  <a:schemeClr val="tx1"/>
                </a:solidFill>
                <a:latin typeface="Trebuchet MS"/>
                <a:ea typeface="+mn-ea"/>
                <a:cs typeface="Trebuchet MS"/>
              </a:defRPr>
            </a:lvl2pPr>
            <a:lvl3pPr marL="1143000" indent="-228600" algn="l" defTabSz="914400" rtl="0" eaLnBrk="1" latinLnBrk="0" hangingPunct="1">
              <a:spcBef>
                <a:spcPct val="20000"/>
              </a:spcBef>
              <a:buClr>
                <a:srgbClr val="99CC33"/>
              </a:buClr>
              <a:buFont typeface="Arial" pitchFamily="34" charset="0"/>
              <a:buChar char="•"/>
              <a:defRPr sz="2400" kern="1200">
                <a:solidFill>
                  <a:schemeClr val="tx1"/>
                </a:solidFill>
                <a:latin typeface="Trebuchet MS"/>
                <a:ea typeface="+mn-ea"/>
                <a:cs typeface="Trebuchet MS"/>
              </a:defRPr>
            </a:lvl3pPr>
            <a:lvl4pPr marL="1600200" indent="-228600" algn="l" defTabSz="914400" rtl="0" eaLnBrk="1" latinLnBrk="0" hangingPunct="1">
              <a:spcBef>
                <a:spcPct val="20000"/>
              </a:spcBef>
              <a:buClr>
                <a:srgbClr val="99CC33"/>
              </a:buClr>
              <a:buFont typeface="Wingdings" pitchFamily="2" charset="2"/>
              <a:buChar char="§"/>
              <a:defRPr sz="2000" kern="1200">
                <a:solidFill>
                  <a:schemeClr val="tx1"/>
                </a:solidFill>
                <a:latin typeface="Trebuchet MS"/>
                <a:ea typeface="+mn-ea"/>
                <a:cs typeface="Trebuchet MS"/>
              </a:defRPr>
            </a:lvl4pPr>
            <a:lvl5pPr marL="2057400" indent="-228600" algn="l" defTabSz="914400" rtl="0" eaLnBrk="1" latinLnBrk="0" hangingPunct="1">
              <a:spcBef>
                <a:spcPct val="20000"/>
              </a:spcBef>
              <a:buClr>
                <a:schemeClr val="bg1">
                  <a:lumMod val="75000"/>
                </a:schemeClr>
              </a:buClr>
              <a:buFont typeface="Arial" pitchFamily="34" charset="0"/>
              <a:buChar char="•"/>
              <a:defRPr sz="2000" kern="1200">
                <a:solidFill>
                  <a:schemeClr val="tx1"/>
                </a:solidFill>
                <a:latin typeface="Trebuchet MS"/>
                <a:ea typeface="+mn-ea"/>
                <a:cs typeface="Trebuchet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ja-JP" dirty="0" smtClean="0"/>
              <a:t>else:</a:t>
            </a:r>
            <a:endParaRPr kumimoji="1" lang="en-US" altLang="ja-JP" dirty="0"/>
          </a:p>
          <a:p>
            <a:pPr marL="457200" lvl="1" indent="0">
              <a:buFont typeface="Wingdings" pitchFamily="2" charset="2"/>
              <a:buNone/>
            </a:pPr>
            <a:r>
              <a:rPr kumimoji="1" lang="en-US" altLang="ja-JP" dirty="0">
                <a:sym typeface="Wingdings" pitchFamily="2" charset="2"/>
              </a:rPr>
              <a:t> pattern 4</a:t>
            </a:r>
          </a:p>
        </p:txBody>
      </p:sp>
      <p:sp>
        <p:nvSpPr>
          <p:cNvPr id="6" name="スライド番号プレースホルダー 5"/>
          <p:cNvSpPr>
            <a:spLocks noGrp="1"/>
          </p:cNvSpPr>
          <p:nvPr>
            <p:ph type="sldNum" sz="quarter" idx="12"/>
          </p:nvPr>
        </p:nvSpPr>
        <p:spPr/>
        <p:txBody>
          <a:bodyPr/>
          <a:lstStyle/>
          <a:p>
            <a:fld id="{6D1D10BF-5A7D-BB40-8492-A9C98C1E9B06}" type="slidenum">
              <a:rPr lang="en-US" smtClean="0"/>
              <a:t>50</a:t>
            </a:fld>
            <a:endParaRPr lang="en-US"/>
          </a:p>
        </p:txBody>
      </p:sp>
    </p:spTree>
    <p:extLst>
      <p:ext uri="{BB962C8B-B14F-4D97-AF65-F5344CB8AC3E}">
        <p14:creationId xmlns:p14="http://schemas.microsoft.com/office/powerpoint/2010/main" val="2420957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pattern selection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57200" y="1371600"/>
                <a:ext cx="5410944" cy="4572001"/>
              </a:xfrm>
            </p:spPr>
            <p:txBody>
              <a:bodyPr>
                <a:normAutofit fontScale="92500" lnSpcReduction="10000"/>
              </a:bodyPr>
              <a:lstStyle/>
              <a:p>
                <a:r>
                  <a:rPr kumimoji="1" lang="en-US" altLang="ja-JP" dirty="0" smtClean="0"/>
                  <a:t>assumption:</a:t>
                </a:r>
              </a:p>
              <a:p>
                <a:pPr marL="457200" lvl="1" indent="0">
                  <a:buNone/>
                </a:pPr>
                <a:r>
                  <a:rPr kumimoji="1" lang="en-US" altLang="ja-JP" dirty="0" smtClean="0"/>
                  <a:t>B </a:t>
                </a:r>
                <a14:m>
                  <m:oMath xmlns:m="http://schemas.openxmlformats.org/officeDocument/2006/math">
                    <m:r>
                      <a:rPr kumimoji="1" lang="en-US" altLang="ja-JP" b="0" i="1" smtClean="0">
                        <a:latin typeface="Cambria Math"/>
                      </a:rPr>
                      <m:t>≥</m:t>
                    </m:r>
                  </m:oMath>
                </a14:m>
                <a:r>
                  <a:rPr kumimoji="1" lang="en-US" altLang="ja-JP" dirty="0" smtClean="0"/>
                  <a:t> R </a:t>
                </a:r>
                <a14:m>
                  <m:oMath xmlns:m="http://schemas.openxmlformats.org/officeDocument/2006/math">
                    <m:r>
                      <a:rPr kumimoji="1" lang="en-US" altLang="ja-JP" i="1">
                        <a:latin typeface="Cambria Math"/>
                      </a:rPr>
                      <m:t>≥</m:t>
                    </m:r>
                  </m:oMath>
                </a14:m>
                <a:r>
                  <a:rPr kumimoji="1" lang="en-US" altLang="ja-JP" dirty="0" smtClean="0"/>
                  <a:t> L</a:t>
                </a:r>
              </a:p>
              <a:p>
                <a:pPr lvl="4"/>
                <a:endParaRPr kumimoji="1" lang="en-US" altLang="ja-JP" dirty="0" smtClean="0"/>
              </a:p>
              <a:p>
                <a:r>
                  <a:rPr kumimoji="1" lang="en-US" altLang="ja-JP" dirty="0" smtClean="0"/>
                  <a:t>if: B </a:t>
                </a:r>
                <a14:m>
                  <m:oMath xmlns:m="http://schemas.openxmlformats.org/officeDocument/2006/math">
                    <m:r>
                      <a:rPr kumimoji="1" lang="en-US" altLang="ja-JP" i="1">
                        <a:latin typeface="Cambria Math"/>
                      </a:rPr>
                      <m:t>≤</m:t>
                    </m:r>
                  </m:oMath>
                </a14:m>
                <a:r>
                  <a:rPr kumimoji="1" lang="en-US" altLang="ja-JP" dirty="0" smtClean="0"/>
                  <a:t> R + L</a:t>
                </a:r>
              </a:p>
              <a:p>
                <a:pPr marL="457200" lvl="1" indent="0">
                  <a:buNone/>
                </a:pPr>
                <a:r>
                  <a:rPr kumimoji="1" lang="en-US" altLang="ja-JP" dirty="0" smtClean="0">
                    <a:sym typeface="Wingdings" pitchFamily="2" charset="2"/>
                  </a:rPr>
                  <a:t> pattern 1</a:t>
                </a:r>
              </a:p>
              <a:p>
                <a:pPr lvl="1"/>
                <a:endParaRPr kumimoji="1" lang="en-US" altLang="ja-JP" dirty="0" smtClean="0"/>
              </a:p>
              <a:p>
                <a:pPr lvl="1"/>
                <a:endParaRPr kumimoji="1" lang="en-US" altLang="ja-JP" dirty="0"/>
              </a:p>
              <a:p>
                <a:pPr lvl="1"/>
                <a:endParaRPr kumimoji="1" lang="en-US" altLang="ja-JP" dirty="0" smtClean="0">
                  <a:sym typeface="Wingdings" pitchFamily="2" charset="2"/>
                </a:endParaRPr>
              </a:p>
              <a:p>
                <a:pPr lvl="1"/>
                <a:endParaRPr kumimoji="1" lang="en-US" altLang="ja-JP" dirty="0">
                  <a:sym typeface="Wingdings" pitchFamily="2" charset="2"/>
                </a:endParaRPr>
              </a:p>
              <a:p>
                <a:r>
                  <a:rPr kumimoji="1" lang="en-US" altLang="ja-JP" dirty="0"/>
                  <a:t>proved to cover all cases!</a:t>
                </a:r>
                <a:endParaRPr kumimoji="1" lang="ja-JP" altLang="en-US" dirty="0"/>
              </a:p>
              <a:p>
                <a:endParaRPr kumimoji="1" lang="en-US" altLang="ja-JP" dirty="0" smtClean="0">
                  <a:sym typeface="Wingdings" pitchFamily="2" charset="2"/>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57200" y="1371600"/>
                <a:ext cx="5410944" cy="4572001"/>
              </a:xfrm>
              <a:blipFill rotWithShape="1">
                <a:blip r:embed="rId3"/>
                <a:stretch>
                  <a:fillRect l="-1689" t="-2667" b="-1333"/>
                </a:stretch>
              </a:blipFill>
            </p:spPr>
            <p:txBody>
              <a:bodyPr/>
              <a:lstStyle/>
              <a:p>
                <a:r>
                  <a:rPr lang="ja-JP" altLang="en-US">
                    <a:noFill/>
                  </a:rPr>
                  <a:t> </a:t>
                </a:r>
              </a:p>
            </p:txBody>
          </p:sp>
        </mc:Fallback>
      </mc:AlternateContent>
      <p:sp>
        <p:nvSpPr>
          <p:cNvPr id="33" name="コンテンツ プレースホルダー 2"/>
          <p:cNvSpPr txBox="1">
            <a:spLocks/>
          </p:cNvSpPr>
          <p:nvPr/>
        </p:nvSpPr>
        <p:spPr>
          <a:xfrm>
            <a:off x="3347112" y="2582718"/>
            <a:ext cx="2808312" cy="10764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99CC33"/>
              </a:buClr>
              <a:buSzPct val="80000"/>
              <a:buFont typeface="Calibri" pitchFamily="34" charset="0"/>
              <a:buChar char="●"/>
              <a:defRPr sz="3200" kern="1200">
                <a:solidFill>
                  <a:schemeClr val="tx1"/>
                </a:solidFill>
                <a:latin typeface="Trebuchet MS"/>
                <a:ea typeface="+mn-ea"/>
                <a:cs typeface="Trebuchet MS"/>
              </a:defRPr>
            </a:lvl1pPr>
            <a:lvl2pPr marL="742950" indent="-285750" algn="l" defTabSz="914400" rtl="0" eaLnBrk="1" latinLnBrk="0" hangingPunct="1">
              <a:spcBef>
                <a:spcPct val="20000"/>
              </a:spcBef>
              <a:buClr>
                <a:srgbClr val="99CC33"/>
              </a:buClr>
              <a:buFont typeface="Wingdings" pitchFamily="2" charset="2"/>
              <a:buChar char="§"/>
              <a:defRPr sz="2800" kern="1200">
                <a:solidFill>
                  <a:schemeClr val="tx1"/>
                </a:solidFill>
                <a:latin typeface="Trebuchet MS"/>
                <a:ea typeface="+mn-ea"/>
                <a:cs typeface="Trebuchet MS"/>
              </a:defRPr>
            </a:lvl2pPr>
            <a:lvl3pPr marL="1143000" indent="-228600" algn="l" defTabSz="914400" rtl="0" eaLnBrk="1" latinLnBrk="0" hangingPunct="1">
              <a:spcBef>
                <a:spcPct val="20000"/>
              </a:spcBef>
              <a:buClr>
                <a:srgbClr val="99CC33"/>
              </a:buClr>
              <a:buFont typeface="Arial" pitchFamily="34" charset="0"/>
              <a:buChar char="•"/>
              <a:defRPr sz="2400" kern="1200">
                <a:solidFill>
                  <a:schemeClr val="tx1"/>
                </a:solidFill>
                <a:latin typeface="Trebuchet MS"/>
                <a:ea typeface="+mn-ea"/>
                <a:cs typeface="Trebuchet MS"/>
              </a:defRPr>
            </a:lvl3pPr>
            <a:lvl4pPr marL="1600200" indent="-228600" algn="l" defTabSz="914400" rtl="0" eaLnBrk="1" latinLnBrk="0" hangingPunct="1">
              <a:spcBef>
                <a:spcPct val="20000"/>
              </a:spcBef>
              <a:buClr>
                <a:srgbClr val="99CC33"/>
              </a:buClr>
              <a:buFont typeface="Wingdings" pitchFamily="2" charset="2"/>
              <a:buChar char="§"/>
              <a:defRPr sz="2000" kern="1200">
                <a:solidFill>
                  <a:schemeClr val="tx1"/>
                </a:solidFill>
                <a:latin typeface="Trebuchet MS"/>
                <a:ea typeface="+mn-ea"/>
                <a:cs typeface="Trebuchet MS"/>
              </a:defRPr>
            </a:lvl4pPr>
            <a:lvl5pPr marL="2057400" indent="-228600" algn="l" defTabSz="914400" rtl="0" eaLnBrk="1" latinLnBrk="0" hangingPunct="1">
              <a:spcBef>
                <a:spcPct val="20000"/>
              </a:spcBef>
              <a:buClr>
                <a:schemeClr val="bg1">
                  <a:lumMod val="75000"/>
                </a:schemeClr>
              </a:buClr>
              <a:buFont typeface="Arial" pitchFamily="34" charset="0"/>
              <a:buChar char="•"/>
              <a:defRPr sz="2000" kern="1200">
                <a:solidFill>
                  <a:schemeClr val="tx1"/>
                </a:solidFill>
                <a:latin typeface="Trebuchet MS"/>
                <a:ea typeface="+mn-ea"/>
                <a:cs typeface="Trebuchet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ja-JP" sz="3000" dirty="0" smtClean="0"/>
              <a:t>else </a:t>
            </a:r>
            <a:r>
              <a:rPr kumimoji="1" lang="en-US" altLang="ja-JP" sz="3000" dirty="0"/>
              <a:t>if: </a:t>
            </a:r>
            <a:r>
              <a:rPr kumimoji="1" lang="en-US" altLang="ja-JP" sz="3000" dirty="0" smtClean="0"/>
              <a:t>R = L</a:t>
            </a:r>
            <a:endParaRPr kumimoji="1" lang="en-US" altLang="ja-JP" sz="3000" dirty="0"/>
          </a:p>
          <a:p>
            <a:pPr marL="457200" lvl="1" indent="0">
              <a:buFont typeface="Wingdings" pitchFamily="2" charset="2"/>
              <a:buNone/>
            </a:pPr>
            <a:r>
              <a:rPr kumimoji="1" lang="en-US" altLang="ja-JP" sz="2600" dirty="0">
                <a:sym typeface="Wingdings" pitchFamily="2" charset="2"/>
              </a:rPr>
              <a:t> pattern </a:t>
            </a:r>
            <a:r>
              <a:rPr kumimoji="1" lang="en-US" altLang="ja-JP" sz="2600" dirty="0" smtClean="0">
                <a:sym typeface="Wingdings" pitchFamily="2" charset="2"/>
              </a:rPr>
              <a:t>2</a:t>
            </a:r>
            <a:endParaRPr kumimoji="1" lang="en-US" altLang="ja-JP" sz="2600" dirty="0">
              <a:sym typeface="Wingdings" pitchFamily="2" charset="2"/>
            </a:endParaRPr>
          </a:p>
        </p:txBody>
      </p:sp>
      <p:sp>
        <p:nvSpPr>
          <p:cNvPr id="74" name="コンテンツ プレースホルダー 2"/>
          <p:cNvSpPr txBox="1">
            <a:spLocks/>
          </p:cNvSpPr>
          <p:nvPr/>
        </p:nvSpPr>
        <p:spPr>
          <a:xfrm>
            <a:off x="6300192" y="2582718"/>
            <a:ext cx="2808312" cy="10764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99CC33"/>
              </a:buClr>
              <a:buSzPct val="80000"/>
              <a:buFont typeface="Calibri" pitchFamily="34" charset="0"/>
              <a:buChar char="●"/>
              <a:defRPr sz="3200" kern="1200">
                <a:solidFill>
                  <a:schemeClr val="tx1"/>
                </a:solidFill>
                <a:latin typeface="Trebuchet MS"/>
                <a:ea typeface="+mn-ea"/>
                <a:cs typeface="Trebuchet MS"/>
              </a:defRPr>
            </a:lvl1pPr>
            <a:lvl2pPr marL="742950" indent="-285750" algn="l" defTabSz="914400" rtl="0" eaLnBrk="1" latinLnBrk="0" hangingPunct="1">
              <a:spcBef>
                <a:spcPct val="20000"/>
              </a:spcBef>
              <a:buClr>
                <a:srgbClr val="99CC33"/>
              </a:buClr>
              <a:buFont typeface="Wingdings" pitchFamily="2" charset="2"/>
              <a:buChar char="§"/>
              <a:defRPr sz="2800" kern="1200">
                <a:solidFill>
                  <a:schemeClr val="tx1"/>
                </a:solidFill>
                <a:latin typeface="Trebuchet MS"/>
                <a:ea typeface="+mn-ea"/>
                <a:cs typeface="Trebuchet MS"/>
              </a:defRPr>
            </a:lvl2pPr>
            <a:lvl3pPr marL="1143000" indent="-228600" algn="l" defTabSz="914400" rtl="0" eaLnBrk="1" latinLnBrk="0" hangingPunct="1">
              <a:spcBef>
                <a:spcPct val="20000"/>
              </a:spcBef>
              <a:buClr>
                <a:srgbClr val="99CC33"/>
              </a:buClr>
              <a:buFont typeface="Arial" pitchFamily="34" charset="0"/>
              <a:buChar char="•"/>
              <a:defRPr sz="2400" kern="1200">
                <a:solidFill>
                  <a:schemeClr val="tx1"/>
                </a:solidFill>
                <a:latin typeface="Trebuchet MS"/>
                <a:ea typeface="+mn-ea"/>
                <a:cs typeface="Trebuchet MS"/>
              </a:defRPr>
            </a:lvl3pPr>
            <a:lvl4pPr marL="1600200" indent="-228600" algn="l" defTabSz="914400" rtl="0" eaLnBrk="1" latinLnBrk="0" hangingPunct="1">
              <a:spcBef>
                <a:spcPct val="20000"/>
              </a:spcBef>
              <a:buClr>
                <a:srgbClr val="99CC33"/>
              </a:buClr>
              <a:buFont typeface="Wingdings" pitchFamily="2" charset="2"/>
              <a:buChar char="§"/>
              <a:defRPr sz="2000" kern="1200">
                <a:solidFill>
                  <a:schemeClr val="tx1"/>
                </a:solidFill>
                <a:latin typeface="Trebuchet MS"/>
                <a:ea typeface="+mn-ea"/>
                <a:cs typeface="Trebuchet MS"/>
              </a:defRPr>
            </a:lvl4pPr>
            <a:lvl5pPr marL="2057400" indent="-228600" algn="l" defTabSz="914400" rtl="0" eaLnBrk="1" latinLnBrk="0" hangingPunct="1">
              <a:spcBef>
                <a:spcPct val="20000"/>
              </a:spcBef>
              <a:buClr>
                <a:schemeClr val="bg1">
                  <a:lumMod val="75000"/>
                </a:schemeClr>
              </a:buClr>
              <a:buFont typeface="Arial" pitchFamily="34" charset="0"/>
              <a:buChar char="•"/>
              <a:defRPr sz="2000" kern="1200">
                <a:solidFill>
                  <a:schemeClr val="tx1"/>
                </a:solidFill>
                <a:latin typeface="Trebuchet MS"/>
                <a:ea typeface="+mn-ea"/>
                <a:cs typeface="Trebuchet M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ja-JP" sz="3000" dirty="0" smtClean="0"/>
              <a:t>else:</a:t>
            </a:r>
            <a:endParaRPr kumimoji="1" lang="en-US" altLang="ja-JP" sz="3000" dirty="0"/>
          </a:p>
          <a:p>
            <a:pPr marL="457200" lvl="1" indent="0">
              <a:buFont typeface="Wingdings" pitchFamily="2" charset="2"/>
              <a:buNone/>
            </a:pPr>
            <a:r>
              <a:rPr kumimoji="1" lang="en-US" altLang="ja-JP" sz="2600" dirty="0">
                <a:sym typeface="Wingdings" pitchFamily="2" charset="2"/>
              </a:rPr>
              <a:t> pattern </a:t>
            </a:r>
            <a:r>
              <a:rPr kumimoji="1" lang="en-US" altLang="ja-JP" sz="2600" dirty="0" smtClean="0">
                <a:sym typeface="Wingdings" pitchFamily="2" charset="2"/>
              </a:rPr>
              <a:t>3</a:t>
            </a:r>
            <a:endParaRPr kumimoji="1" lang="en-US" altLang="ja-JP" sz="2600" dirty="0">
              <a:sym typeface="Wingdings" pitchFamily="2" charset="2"/>
            </a:endParaRPr>
          </a:p>
        </p:txBody>
      </p:sp>
      <p:grpSp>
        <p:nvGrpSpPr>
          <p:cNvPr id="36" name="グループ化 35"/>
          <p:cNvGrpSpPr/>
          <p:nvPr/>
        </p:nvGrpSpPr>
        <p:grpSpPr>
          <a:xfrm>
            <a:off x="827584" y="3616087"/>
            <a:ext cx="2014809" cy="1543085"/>
            <a:chOff x="776711" y="2023496"/>
            <a:chExt cx="2233304" cy="1710423"/>
          </a:xfrm>
        </p:grpSpPr>
        <p:sp>
          <p:nvSpPr>
            <p:cNvPr id="38" name="二等辺三角形 37"/>
            <p:cNvSpPr/>
            <p:nvPr/>
          </p:nvSpPr>
          <p:spPr>
            <a:xfrm>
              <a:off x="827584" y="2059383"/>
              <a:ext cx="2131558" cy="1622127"/>
            </a:xfrm>
            <a:prstGeom prst="triangle">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a:spLocks/>
            </p:cNvSpPr>
            <p:nvPr/>
          </p:nvSpPr>
          <p:spPr>
            <a:xfrm>
              <a:off x="776711" y="362591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a:spLocks/>
            </p:cNvSpPr>
            <p:nvPr/>
          </p:nvSpPr>
          <p:spPr>
            <a:xfrm>
              <a:off x="2902015" y="3625919"/>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a:spLocks/>
            </p:cNvSpPr>
            <p:nvPr/>
          </p:nvSpPr>
          <p:spPr>
            <a:xfrm>
              <a:off x="1839363" y="2023496"/>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a:spLocks/>
            </p:cNvSpPr>
            <p:nvPr/>
          </p:nvSpPr>
          <p:spPr>
            <a:xfrm>
              <a:off x="1839363" y="3625919"/>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3" name="グループ化 42"/>
          <p:cNvGrpSpPr/>
          <p:nvPr/>
        </p:nvGrpSpPr>
        <p:grpSpPr>
          <a:xfrm>
            <a:off x="3708612" y="3616088"/>
            <a:ext cx="2014809" cy="1765287"/>
            <a:chOff x="3455349" y="2294641"/>
            <a:chExt cx="2233304" cy="1956721"/>
          </a:xfrm>
        </p:grpSpPr>
        <p:sp>
          <p:nvSpPr>
            <p:cNvPr id="44" name="二等辺三角形 43"/>
            <p:cNvSpPr/>
            <p:nvPr/>
          </p:nvSpPr>
          <p:spPr>
            <a:xfrm>
              <a:off x="3506222" y="2330528"/>
              <a:ext cx="2131558" cy="1622127"/>
            </a:xfrm>
            <a:prstGeom prst="triangle">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a:spLocks/>
            </p:cNvSpPr>
            <p:nvPr/>
          </p:nvSpPr>
          <p:spPr>
            <a:xfrm>
              <a:off x="3455349" y="38970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a:spLocks/>
            </p:cNvSpPr>
            <p:nvPr/>
          </p:nvSpPr>
          <p:spPr>
            <a:xfrm>
              <a:off x="5580653" y="38970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a:spLocks/>
            </p:cNvSpPr>
            <p:nvPr/>
          </p:nvSpPr>
          <p:spPr>
            <a:xfrm>
              <a:off x="4518001" y="3897064"/>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p:cNvCxnSpPr>
              <a:stCxn id="51" idx="0"/>
              <a:endCxn id="54" idx="4"/>
            </p:cNvCxnSpPr>
            <p:nvPr/>
          </p:nvCxnSpPr>
          <p:spPr>
            <a:xfrm flipV="1">
              <a:off x="4572001" y="2402641"/>
              <a:ext cx="0" cy="86412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51" idx="3"/>
              <a:endCxn id="52" idx="7"/>
            </p:cNvCxnSpPr>
            <p:nvPr/>
          </p:nvCxnSpPr>
          <p:spPr>
            <a:xfrm flipH="1">
              <a:off x="4078859" y="3358945"/>
              <a:ext cx="454958" cy="55393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a:stCxn id="51" idx="5"/>
              <a:endCxn id="53" idx="1"/>
            </p:cNvCxnSpPr>
            <p:nvPr/>
          </p:nvCxnSpPr>
          <p:spPr>
            <a:xfrm>
              <a:off x="4610185" y="3358945"/>
              <a:ext cx="454958" cy="55393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円/楕円 50"/>
            <p:cNvSpPr>
              <a:spLocks/>
            </p:cNvSpPr>
            <p:nvPr/>
          </p:nvSpPr>
          <p:spPr>
            <a:xfrm>
              <a:off x="4518001" y="3266761"/>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円/楕円 51"/>
            <p:cNvSpPr>
              <a:spLocks/>
            </p:cNvSpPr>
            <p:nvPr/>
          </p:nvSpPr>
          <p:spPr>
            <a:xfrm>
              <a:off x="3986675" y="3897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a:spLocks/>
            </p:cNvSpPr>
            <p:nvPr/>
          </p:nvSpPr>
          <p:spPr>
            <a:xfrm>
              <a:off x="5049327" y="3897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a:spLocks/>
            </p:cNvSpPr>
            <p:nvPr/>
          </p:nvSpPr>
          <p:spPr>
            <a:xfrm>
              <a:off x="4518001" y="2294641"/>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フリーフォーム 54"/>
            <p:cNvSpPr/>
            <p:nvPr/>
          </p:nvSpPr>
          <p:spPr>
            <a:xfrm>
              <a:off x="3770663" y="3061865"/>
              <a:ext cx="1614625" cy="1189497"/>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 name="connsiteX0" fmla="*/ 0 w 1264285"/>
                <a:gd name="connsiteY0" fmla="*/ 1289067 h 1289067"/>
                <a:gd name="connsiteX1" fmla="*/ 651384 w 1264285"/>
                <a:gd name="connsiteY1" fmla="*/ 10291 h 1289067"/>
                <a:gd name="connsiteX2" fmla="*/ 1264285 w 1264285"/>
                <a:gd name="connsiteY2" fmla="*/ 12082 h 1289067"/>
                <a:gd name="connsiteX0" fmla="*/ 0 w 1264285"/>
                <a:gd name="connsiteY0" fmla="*/ 1475203 h 1475203"/>
                <a:gd name="connsiteX1" fmla="*/ 651384 w 1264285"/>
                <a:gd name="connsiteY1" fmla="*/ 196427 h 1475203"/>
                <a:gd name="connsiteX2" fmla="*/ 1264285 w 1264285"/>
                <a:gd name="connsiteY2" fmla="*/ 198218 h 1475203"/>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299391 h 1299391"/>
                <a:gd name="connsiteX1" fmla="*/ 651384 w 1264285"/>
                <a:gd name="connsiteY1" fmla="*/ 20615 h 1299391"/>
                <a:gd name="connsiteX2" fmla="*/ 1264285 w 1264285"/>
                <a:gd name="connsiteY2" fmla="*/ 22406 h 1299391"/>
                <a:gd name="connsiteX0" fmla="*/ 0 w 1264285"/>
                <a:gd name="connsiteY0" fmla="*/ 1323646 h 1323646"/>
                <a:gd name="connsiteX1" fmla="*/ 651384 w 1264285"/>
                <a:gd name="connsiteY1" fmla="*/ 44870 h 1323646"/>
                <a:gd name="connsiteX2" fmla="*/ 1264285 w 1264285"/>
                <a:gd name="connsiteY2" fmla="*/ 46661 h 1323646"/>
                <a:gd name="connsiteX0" fmla="*/ 0 w 1267498"/>
                <a:gd name="connsiteY0" fmla="*/ 1278847 h 1278847"/>
                <a:gd name="connsiteX1" fmla="*/ 651384 w 1267498"/>
                <a:gd name="connsiteY1" fmla="*/ 71 h 1278847"/>
                <a:gd name="connsiteX2" fmla="*/ 1267498 w 1267498"/>
                <a:gd name="connsiteY2" fmla="*/ 1216699 h 1278847"/>
                <a:gd name="connsiteX0" fmla="*/ 0 w 1267498"/>
                <a:gd name="connsiteY0" fmla="*/ 1280102 h 1280102"/>
                <a:gd name="connsiteX1" fmla="*/ 651384 w 1267498"/>
                <a:gd name="connsiteY1" fmla="*/ 1326 h 1280102"/>
                <a:gd name="connsiteX2" fmla="*/ 1267498 w 1267498"/>
                <a:gd name="connsiteY2" fmla="*/ 1217954 h 1280102"/>
                <a:gd name="connsiteX0" fmla="*/ 0 w 1267498"/>
                <a:gd name="connsiteY0" fmla="*/ 1280102 h 1280102"/>
                <a:gd name="connsiteX1" fmla="*/ 651384 w 1267498"/>
                <a:gd name="connsiteY1" fmla="*/ 1326 h 1280102"/>
                <a:gd name="connsiteX2" fmla="*/ 1267498 w 1267498"/>
                <a:gd name="connsiteY2" fmla="*/ 1217954 h 1280102"/>
                <a:gd name="connsiteX0" fmla="*/ 0 w 1246610"/>
                <a:gd name="connsiteY0" fmla="*/ 1278963 h 1278963"/>
                <a:gd name="connsiteX1" fmla="*/ 651384 w 1246610"/>
                <a:gd name="connsiteY1" fmla="*/ 187 h 1278963"/>
                <a:gd name="connsiteX2" fmla="*/ 1246610 w 1246610"/>
                <a:gd name="connsiteY2" fmla="*/ 1254523 h 1278963"/>
                <a:gd name="connsiteX0" fmla="*/ 0 w 1225721"/>
                <a:gd name="connsiteY0" fmla="*/ 1278777 h 1278929"/>
                <a:gd name="connsiteX1" fmla="*/ 651384 w 1225721"/>
                <a:gd name="connsiteY1" fmla="*/ 1 h 1278929"/>
                <a:gd name="connsiteX2" fmla="*/ 1225721 w 1225721"/>
                <a:gd name="connsiteY2" fmla="*/ 1278929 h 1278929"/>
                <a:gd name="connsiteX0" fmla="*/ 0 w 1225721"/>
                <a:gd name="connsiteY0" fmla="*/ 1279350 h 1279502"/>
                <a:gd name="connsiteX1" fmla="*/ 651384 w 1225721"/>
                <a:gd name="connsiteY1" fmla="*/ 574 h 1279502"/>
                <a:gd name="connsiteX2" fmla="*/ 1225721 w 1225721"/>
                <a:gd name="connsiteY2" fmla="*/ 1279502 h 1279502"/>
                <a:gd name="connsiteX0" fmla="*/ 0 w 1225721"/>
                <a:gd name="connsiteY0" fmla="*/ 1269556 h 1269708"/>
                <a:gd name="connsiteX1" fmla="*/ 636922 w 1225721"/>
                <a:gd name="connsiteY1" fmla="*/ 617 h 1269708"/>
                <a:gd name="connsiteX2" fmla="*/ 1225721 w 1225721"/>
                <a:gd name="connsiteY2" fmla="*/ 1269708 h 1269708"/>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037 h 1269189"/>
                <a:gd name="connsiteX1" fmla="*/ 636922 w 1225721"/>
                <a:gd name="connsiteY1" fmla="*/ 98 h 1269189"/>
                <a:gd name="connsiteX2" fmla="*/ 1225721 w 1225721"/>
                <a:gd name="connsiteY2" fmla="*/ 1269189 h 1269189"/>
                <a:gd name="connsiteX0" fmla="*/ 0 w 1225721"/>
                <a:gd name="connsiteY0" fmla="*/ 1269037 h 1269189"/>
                <a:gd name="connsiteX1" fmla="*/ 636922 w 1225721"/>
                <a:gd name="connsiteY1" fmla="*/ 98 h 1269189"/>
                <a:gd name="connsiteX2" fmla="*/ 1225721 w 1225721"/>
                <a:gd name="connsiteY2" fmla="*/ 1269189 h 1269189"/>
                <a:gd name="connsiteX0" fmla="*/ 0 w 1225721"/>
                <a:gd name="connsiteY0" fmla="*/ 1268949 h 1269101"/>
                <a:gd name="connsiteX1" fmla="*/ 636922 w 1225721"/>
                <a:gd name="connsiteY1" fmla="*/ 10 h 1269101"/>
                <a:gd name="connsiteX2" fmla="*/ 1225721 w 1225721"/>
                <a:gd name="connsiteY2" fmla="*/ 1269101 h 1269101"/>
                <a:gd name="connsiteX0" fmla="*/ 0 w 1225721"/>
                <a:gd name="connsiteY0" fmla="*/ 1142563 h 1142715"/>
                <a:gd name="connsiteX1" fmla="*/ 603178 w 1225721"/>
                <a:gd name="connsiteY1" fmla="*/ 12 h 1142715"/>
                <a:gd name="connsiteX2" fmla="*/ 1225721 w 1225721"/>
                <a:gd name="connsiteY2" fmla="*/ 1142715 h 1142715"/>
                <a:gd name="connsiteX0" fmla="*/ 0 w 1225721"/>
                <a:gd name="connsiteY0" fmla="*/ 1143222 h 1143374"/>
                <a:gd name="connsiteX1" fmla="*/ 603178 w 1225721"/>
                <a:gd name="connsiteY1" fmla="*/ 671 h 1143374"/>
                <a:gd name="connsiteX2" fmla="*/ 1225721 w 1225721"/>
                <a:gd name="connsiteY2" fmla="*/ 1143374 h 1143374"/>
                <a:gd name="connsiteX0" fmla="*/ 0 w 1225721"/>
                <a:gd name="connsiteY0" fmla="*/ 1143222 h 1143374"/>
                <a:gd name="connsiteX1" fmla="*/ 603178 w 1225721"/>
                <a:gd name="connsiteY1" fmla="*/ 671 h 1143374"/>
                <a:gd name="connsiteX2" fmla="*/ 1225721 w 1225721"/>
                <a:gd name="connsiteY2" fmla="*/ 1143374 h 1143374"/>
                <a:gd name="connsiteX0" fmla="*/ 0 w 1225721"/>
                <a:gd name="connsiteY0" fmla="*/ 1143252 h 1143404"/>
                <a:gd name="connsiteX1" fmla="*/ 603178 w 1225721"/>
                <a:gd name="connsiteY1" fmla="*/ 701 h 1143404"/>
                <a:gd name="connsiteX2" fmla="*/ 1225721 w 1225721"/>
                <a:gd name="connsiteY2" fmla="*/ 1143404 h 1143404"/>
                <a:gd name="connsiteX0" fmla="*/ 0 w 1225721"/>
                <a:gd name="connsiteY0" fmla="*/ 1116953 h 1117105"/>
                <a:gd name="connsiteX1" fmla="*/ 601572 w 1225721"/>
                <a:gd name="connsiteY1" fmla="*/ 733 h 1117105"/>
                <a:gd name="connsiteX2" fmla="*/ 1225721 w 1225721"/>
                <a:gd name="connsiteY2" fmla="*/ 1117105 h 1117105"/>
                <a:gd name="connsiteX0" fmla="*/ 0 w 1225721"/>
                <a:gd name="connsiteY0" fmla="*/ 1116405 h 1116557"/>
                <a:gd name="connsiteX1" fmla="*/ 601572 w 1225721"/>
                <a:gd name="connsiteY1" fmla="*/ 185 h 1116557"/>
                <a:gd name="connsiteX2" fmla="*/ 1225721 w 1225721"/>
                <a:gd name="connsiteY2" fmla="*/ 1116557 h 1116557"/>
                <a:gd name="connsiteX0" fmla="*/ 0 w 1225721"/>
                <a:gd name="connsiteY0" fmla="*/ 1116221 h 1116373"/>
                <a:gd name="connsiteX1" fmla="*/ 601572 w 1225721"/>
                <a:gd name="connsiteY1" fmla="*/ 1 h 1116373"/>
                <a:gd name="connsiteX2" fmla="*/ 1225721 w 1225721"/>
                <a:gd name="connsiteY2" fmla="*/ 1116373 h 1116373"/>
                <a:gd name="connsiteX0" fmla="*/ 0 w 1225721"/>
                <a:gd name="connsiteY0" fmla="*/ 1100423 h 1100575"/>
                <a:gd name="connsiteX1" fmla="*/ 624067 w 1225721"/>
                <a:gd name="connsiteY1" fmla="*/ 1 h 1100575"/>
                <a:gd name="connsiteX2" fmla="*/ 1225721 w 1225721"/>
                <a:gd name="connsiteY2" fmla="*/ 1100575 h 1100575"/>
              </a:gdLst>
              <a:ahLst/>
              <a:cxnLst>
                <a:cxn ang="0">
                  <a:pos x="connsiteX0" y="connsiteY0"/>
                </a:cxn>
                <a:cxn ang="0">
                  <a:pos x="connsiteX1" y="connsiteY1"/>
                </a:cxn>
                <a:cxn ang="0">
                  <a:pos x="connsiteX2" y="connsiteY2"/>
                </a:cxn>
              </a:cxnLst>
              <a:rect l="l" t="t" r="r" b="b"/>
              <a:pathLst>
                <a:path w="1225721" h="1100575">
                  <a:moveTo>
                    <a:pt x="0" y="1100423"/>
                  </a:moveTo>
                  <a:cubicBezTo>
                    <a:pt x="112684" y="497769"/>
                    <a:pt x="360325" y="-371"/>
                    <a:pt x="624067" y="1"/>
                  </a:cubicBezTo>
                  <a:cubicBezTo>
                    <a:pt x="887809" y="373"/>
                    <a:pt x="1115431" y="540025"/>
                    <a:pt x="1225721" y="1100575"/>
                  </a:cubicBezTo>
                </a:path>
              </a:pathLst>
            </a:custGeom>
            <a:noFill/>
            <a:ln w="1016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p:cNvGrpSpPr/>
          <p:nvPr/>
        </p:nvGrpSpPr>
        <p:grpSpPr>
          <a:xfrm>
            <a:off x="6589639" y="3616087"/>
            <a:ext cx="2014809" cy="1771225"/>
            <a:chOff x="6130261" y="2294641"/>
            <a:chExt cx="2233304" cy="1963303"/>
          </a:xfrm>
        </p:grpSpPr>
        <p:sp>
          <p:nvSpPr>
            <p:cNvPr id="58" name="二等辺三角形 57"/>
            <p:cNvSpPr/>
            <p:nvPr/>
          </p:nvSpPr>
          <p:spPr>
            <a:xfrm>
              <a:off x="6181134" y="2330528"/>
              <a:ext cx="2131558" cy="1622127"/>
            </a:xfrm>
            <a:prstGeom prst="triangle">
              <a:avLst/>
            </a:prstGeom>
            <a:solidFill>
              <a:schemeClr val="bg2"/>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a:spLocks/>
            </p:cNvSpPr>
            <p:nvPr/>
          </p:nvSpPr>
          <p:spPr>
            <a:xfrm>
              <a:off x="6130261" y="38970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a:spLocks/>
            </p:cNvSpPr>
            <p:nvPr/>
          </p:nvSpPr>
          <p:spPr>
            <a:xfrm>
              <a:off x="8255565" y="3897064"/>
              <a:ext cx="108000" cy="108000"/>
            </a:xfrm>
            <a:prstGeom prst="ellipse">
              <a:avLst/>
            </a:prstGeom>
            <a:solidFill>
              <a:schemeClr val="bg1">
                <a:lumMod val="50000"/>
              </a:schemeClr>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コネクタ 60"/>
            <p:cNvCxnSpPr>
              <a:stCxn id="71" idx="4"/>
              <a:endCxn id="68" idx="0"/>
            </p:cNvCxnSpPr>
            <p:nvPr/>
          </p:nvCxnSpPr>
          <p:spPr>
            <a:xfrm flipH="1">
              <a:off x="7150005" y="2402641"/>
              <a:ext cx="96908" cy="94950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a:stCxn id="68" idx="3"/>
              <a:endCxn id="66" idx="7"/>
            </p:cNvCxnSpPr>
            <p:nvPr/>
          </p:nvCxnSpPr>
          <p:spPr>
            <a:xfrm flipH="1">
              <a:off x="6828149" y="3444330"/>
              <a:ext cx="283672" cy="46855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a:stCxn id="68" idx="6"/>
              <a:endCxn id="69" idx="2"/>
            </p:cNvCxnSpPr>
            <p:nvPr/>
          </p:nvCxnSpPr>
          <p:spPr>
            <a:xfrm>
              <a:off x="7204005" y="3406146"/>
              <a:ext cx="25204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69" idx="7"/>
              <a:endCxn id="70" idx="3"/>
            </p:cNvCxnSpPr>
            <p:nvPr/>
          </p:nvCxnSpPr>
          <p:spPr>
            <a:xfrm flipV="1">
              <a:off x="7548229" y="3188037"/>
              <a:ext cx="191826" cy="17992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69" idx="4"/>
              <a:endCxn id="67" idx="0"/>
            </p:cNvCxnSpPr>
            <p:nvPr/>
          </p:nvCxnSpPr>
          <p:spPr>
            <a:xfrm>
              <a:off x="7510045" y="3460146"/>
              <a:ext cx="91086" cy="43691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円/楕円 65"/>
            <p:cNvSpPr>
              <a:spLocks/>
            </p:cNvSpPr>
            <p:nvPr/>
          </p:nvSpPr>
          <p:spPr>
            <a:xfrm>
              <a:off x="6735965" y="3897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a:spLocks/>
            </p:cNvSpPr>
            <p:nvPr/>
          </p:nvSpPr>
          <p:spPr>
            <a:xfrm>
              <a:off x="7547131" y="3897064"/>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a:spLocks/>
            </p:cNvSpPr>
            <p:nvPr/>
          </p:nvSpPr>
          <p:spPr>
            <a:xfrm>
              <a:off x="7096005" y="335214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a:spLocks/>
            </p:cNvSpPr>
            <p:nvPr/>
          </p:nvSpPr>
          <p:spPr>
            <a:xfrm>
              <a:off x="7456045" y="3352146"/>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a:spLocks/>
            </p:cNvSpPr>
            <p:nvPr/>
          </p:nvSpPr>
          <p:spPr>
            <a:xfrm>
              <a:off x="7724239" y="3095853"/>
              <a:ext cx="108000" cy="108000"/>
            </a:xfrm>
            <a:prstGeom prst="ellipse">
              <a:avLst/>
            </a:prstGeom>
            <a:solidFill>
              <a:schemeClr val="bg1">
                <a:lumMod val="50000"/>
              </a:schemeClr>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a:spLocks/>
            </p:cNvSpPr>
            <p:nvPr/>
          </p:nvSpPr>
          <p:spPr>
            <a:xfrm>
              <a:off x="7192913" y="2294641"/>
              <a:ext cx="108000" cy="108000"/>
            </a:xfrm>
            <a:prstGeom prst="ellipse">
              <a:avLst/>
            </a:prstGeom>
            <a:solidFill>
              <a:srgbClr val="FFC000"/>
            </a:solid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71"/>
            <p:cNvSpPr/>
            <p:nvPr/>
          </p:nvSpPr>
          <p:spPr>
            <a:xfrm>
              <a:off x="6439600" y="3068447"/>
              <a:ext cx="1614625" cy="1189497"/>
            </a:xfrm>
            <a:custGeom>
              <a:avLst/>
              <a:gdLst>
                <a:gd name="connsiteX0" fmla="*/ 0 w 1280160"/>
                <a:gd name="connsiteY0" fmla="*/ 1330960 h 1330960"/>
                <a:gd name="connsiteX1" fmla="*/ 568960 w 1280160"/>
                <a:gd name="connsiteY1" fmla="*/ 386080 h 1330960"/>
                <a:gd name="connsiteX2" fmla="*/ 1280160 w 1280160"/>
                <a:gd name="connsiteY2" fmla="*/ 0 h 1330960"/>
                <a:gd name="connsiteX0" fmla="*/ 0 w 1280160"/>
                <a:gd name="connsiteY0" fmla="*/ 1330960 h 1330960"/>
                <a:gd name="connsiteX1" fmla="*/ 568960 w 1280160"/>
                <a:gd name="connsiteY1" fmla="*/ 386080 h 1330960"/>
                <a:gd name="connsiteX2" fmla="*/ 1280160 w 1280160"/>
                <a:gd name="connsiteY2" fmla="*/ 0 h 1330960"/>
                <a:gd name="connsiteX0" fmla="*/ 0 w 1334135"/>
                <a:gd name="connsiteY0" fmla="*/ 1203960 h 1203960"/>
                <a:gd name="connsiteX1" fmla="*/ 568960 w 1334135"/>
                <a:gd name="connsiteY1" fmla="*/ 259080 h 1203960"/>
                <a:gd name="connsiteX2" fmla="*/ 1334135 w 1334135"/>
                <a:gd name="connsiteY2" fmla="*/ 0 h 1203960"/>
                <a:gd name="connsiteX0" fmla="*/ 0 w 1334135"/>
                <a:gd name="connsiteY0" fmla="*/ 1203960 h 1203960"/>
                <a:gd name="connsiteX1" fmla="*/ 568960 w 1334135"/>
                <a:gd name="connsiteY1" fmla="*/ 259080 h 1203960"/>
                <a:gd name="connsiteX2" fmla="*/ 1334135 w 1334135"/>
                <a:gd name="connsiteY2" fmla="*/ 0 h 1203960"/>
                <a:gd name="connsiteX0" fmla="*/ 0 w 1264285"/>
                <a:gd name="connsiteY0" fmla="*/ 1276985 h 1276985"/>
                <a:gd name="connsiteX1" fmla="*/ 499110 w 1264285"/>
                <a:gd name="connsiteY1" fmla="*/ 259080 h 1276985"/>
                <a:gd name="connsiteX2" fmla="*/ 1264285 w 1264285"/>
                <a:gd name="connsiteY2"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6985 h 1276985"/>
                <a:gd name="connsiteX1" fmla="*/ 1264285 w 1264285"/>
                <a:gd name="connsiteY1" fmla="*/ 0 h 1276985"/>
                <a:gd name="connsiteX0" fmla="*/ 0 w 1264285"/>
                <a:gd name="connsiteY0" fmla="*/ 1279705 h 1279705"/>
                <a:gd name="connsiteX1" fmla="*/ 1264285 w 1264285"/>
                <a:gd name="connsiteY1" fmla="*/ 2720 h 1279705"/>
                <a:gd name="connsiteX0" fmla="*/ 0 w 1264285"/>
                <a:gd name="connsiteY0" fmla="*/ 1283420 h 1283420"/>
                <a:gd name="connsiteX1" fmla="*/ 1264285 w 1264285"/>
                <a:gd name="connsiteY1" fmla="*/ 6435 h 1283420"/>
                <a:gd name="connsiteX0" fmla="*/ 0 w 1264285"/>
                <a:gd name="connsiteY0" fmla="*/ 1289067 h 1289067"/>
                <a:gd name="connsiteX1" fmla="*/ 651384 w 1264285"/>
                <a:gd name="connsiteY1" fmla="*/ 10291 h 1289067"/>
                <a:gd name="connsiteX2" fmla="*/ 1264285 w 1264285"/>
                <a:gd name="connsiteY2" fmla="*/ 12082 h 1289067"/>
                <a:gd name="connsiteX0" fmla="*/ 0 w 1264285"/>
                <a:gd name="connsiteY0" fmla="*/ 1475203 h 1475203"/>
                <a:gd name="connsiteX1" fmla="*/ 651384 w 1264285"/>
                <a:gd name="connsiteY1" fmla="*/ 196427 h 1475203"/>
                <a:gd name="connsiteX2" fmla="*/ 1264285 w 1264285"/>
                <a:gd name="connsiteY2" fmla="*/ 198218 h 1475203"/>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400274 h 1400274"/>
                <a:gd name="connsiteX1" fmla="*/ 651384 w 1264285"/>
                <a:gd name="connsiteY1" fmla="*/ 121498 h 1400274"/>
                <a:gd name="connsiteX2" fmla="*/ 1264285 w 1264285"/>
                <a:gd name="connsiteY2" fmla="*/ 123289 h 1400274"/>
                <a:gd name="connsiteX0" fmla="*/ 0 w 1264285"/>
                <a:gd name="connsiteY0" fmla="*/ 1299391 h 1299391"/>
                <a:gd name="connsiteX1" fmla="*/ 651384 w 1264285"/>
                <a:gd name="connsiteY1" fmla="*/ 20615 h 1299391"/>
                <a:gd name="connsiteX2" fmla="*/ 1264285 w 1264285"/>
                <a:gd name="connsiteY2" fmla="*/ 22406 h 1299391"/>
                <a:gd name="connsiteX0" fmla="*/ 0 w 1264285"/>
                <a:gd name="connsiteY0" fmla="*/ 1323646 h 1323646"/>
                <a:gd name="connsiteX1" fmla="*/ 651384 w 1264285"/>
                <a:gd name="connsiteY1" fmla="*/ 44870 h 1323646"/>
                <a:gd name="connsiteX2" fmla="*/ 1264285 w 1264285"/>
                <a:gd name="connsiteY2" fmla="*/ 46661 h 1323646"/>
                <a:gd name="connsiteX0" fmla="*/ 0 w 1267498"/>
                <a:gd name="connsiteY0" fmla="*/ 1278847 h 1278847"/>
                <a:gd name="connsiteX1" fmla="*/ 651384 w 1267498"/>
                <a:gd name="connsiteY1" fmla="*/ 71 h 1278847"/>
                <a:gd name="connsiteX2" fmla="*/ 1267498 w 1267498"/>
                <a:gd name="connsiteY2" fmla="*/ 1216699 h 1278847"/>
                <a:gd name="connsiteX0" fmla="*/ 0 w 1267498"/>
                <a:gd name="connsiteY0" fmla="*/ 1280102 h 1280102"/>
                <a:gd name="connsiteX1" fmla="*/ 651384 w 1267498"/>
                <a:gd name="connsiteY1" fmla="*/ 1326 h 1280102"/>
                <a:gd name="connsiteX2" fmla="*/ 1267498 w 1267498"/>
                <a:gd name="connsiteY2" fmla="*/ 1217954 h 1280102"/>
                <a:gd name="connsiteX0" fmla="*/ 0 w 1267498"/>
                <a:gd name="connsiteY0" fmla="*/ 1280102 h 1280102"/>
                <a:gd name="connsiteX1" fmla="*/ 651384 w 1267498"/>
                <a:gd name="connsiteY1" fmla="*/ 1326 h 1280102"/>
                <a:gd name="connsiteX2" fmla="*/ 1267498 w 1267498"/>
                <a:gd name="connsiteY2" fmla="*/ 1217954 h 1280102"/>
                <a:gd name="connsiteX0" fmla="*/ 0 w 1246610"/>
                <a:gd name="connsiteY0" fmla="*/ 1278963 h 1278963"/>
                <a:gd name="connsiteX1" fmla="*/ 651384 w 1246610"/>
                <a:gd name="connsiteY1" fmla="*/ 187 h 1278963"/>
                <a:gd name="connsiteX2" fmla="*/ 1246610 w 1246610"/>
                <a:gd name="connsiteY2" fmla="*/ 1254523 h 1278963"/>
                <a:gd name="connsiteX0" fmla="*/ 0 w 1225721"/>
                <a:gd name="connsiteY0" fmla="*/ 1278777 h 1278929"/>
                <a:gd name="connsiteX1" fmla="*/ 651384 w 1225721"/>
                <a:gd name="connsiteY1" fmla="*/ 1 h 1278929"/>
                <a:gd name="connsiteX2" fmla="*/ 1225721 w 1225721"/>
                <a:gd name="connsiteY2" fmla="*/ 1278929 h 1278929"/>
                <a:gd name="connsiteX0" fmla="*/ 0 w 1225721"/>
                <a:gd name="connsiteY0" fmla="*/ 1279350 h 1279502"/>
                <a:gd name="connsiteX1" fmla="*/ 651384 w 1225721"/>
                <a:gd name="connsiteY1" fmla="*/ 574 h 1279502"/>
                <a:gd name="connsiteX2" fmla="*/ 1225721 w 1225721"/>
                <a:gd name="connsiteY2" fmla="*/ 1279502 h 1279502"/>
                <a:gd name="connsiteX0" fmla="*/ 0 w 1225721"/>
                <a:gd name="connsiteY0" fmla="*/ 1269556 h 1269708"/>
                <a:gd name="connsiteX1" fmla="*/ 636922 w 1225721"/>
                <a:gd name="connsiteY1" fmla="*/ 617 h 1269708"/>
                <a:gd name="connsiteX2" fmla="*/ 1225721 w 1225721"/>
                <a:gd name="connsiteY2" fmla="*/ 1269708 h 1269708"/>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157 h 1269309"/>
                <a:gd name="connsiteX1" fmla="*/ 636922 w 1225721"/>
                <a:gd name="connsiteY1" fmla="*/ 218 h 1269309"/>
                <a:gd name="connsiteX2" fmla="*/ 1225721 w 1225721"/>
                <a:gd name="connsiteY2" fmla="*/ 1269309 h 1269309"/>
                <a:gd name="connsiteX0" fmla="*/ 0 w 1225721"/>
                <a:gd name="connsiteY0" fmla="*/ 1269037 h 1269189"/>
                <a:gd name="connsiteX1" fmla="*/ 636922 w 1225721"/>
                <a:gd name="connsiteY1" fmla="*/ 98 h 1269189"/>
                <a:gd name="connsiteX2" fmla="*/ 1225721 w 1225721"/>
                <a:gd name="connsiteY2" fmla="*/ 1269189 h 1269189"/>
                <a:gd name="connsiteX0" fmla="*/ 0 w 1225721"/>
                <a:gd name="connsiteY0" fmla="*/ 1269037 h 1269189"/>
                <a:gd name="connsiteX1" fmla="*/ 636922 w 1225721"/>
                <a:gd name="connsiteY1" fmla="*/ 98 h 1269189"/>
                <a:gd name="connsiteX2" fmla="*/ 1225721 w 1225721"/>
                <a:gd name="connsiteY2" fmla="*/ 1269189 h 1269189"/>
                <a:gd name="connsiteX0" fmla="*/ 0 w 1225721"/>
                <a:gd name="connsiteY0" fmla="*/ 1268949 h 1269101"/>
                <a:gd name="connsiteX1" fmla="*/ 636922 w 1225721"/>
                <a:gd name="connsiteY1" fmla="*/ 10 h 1269101"/>
                <a:gd name="connsiteX2" fmla="*/ 1225721 w 1225721"/>
                <a:gd name="connsiteY2" fmla="*/ 1269101 h 1269101"/>
                <a:gd name="connsiteX0" fmla="*/ 0 w 1225721"/>
                <a:gd name="connsiteY0" fmla="*/ 1142563 h 1142715"/>
                <a:gd name="connsiteX1" fmla="*/ 603178 w 1225721"/>
                <a:gd name="connsiteY1" fmla="*/ 12 h 1142715"/>
                <a:gd name="connsiteX2" fmla="*/ 1225721 w 1225721"/>
                <a:gd name="connsiteY2" fmla="*/ 1142715 h 1142715"/>
                <a:gd name="connsiteX0" fmla="*/ 0 w 1225721"/>
                <a:gd name="connsiteY0" fmla="*/ 1143222 h 1143374"/>
                <a:gd name="connsiteX1" fmla="*/ 603178 w 1225721"/>
                <a:gd name="connsiteY1" fmla="*/ 671 h 1143374"/>
                <a:gd name="connsiteX2" fmla="*/ 1225721 w 1225721"/>
                <a:gd name="connsiteY2" fmla="*/ 1143374 h 1143374"/>
                <a:gd name="connsiteX0" fmla="*/ 0 w 1225721"/>
                <a:gd name="connsiteY0" fmla="*/ 1143222 h 1143374"/>
                <a:gd name="connsiteX1" fmla="*/ 603178 w 1225721"/>
                <a:gd name="connsiteY1" fmla="*/ 671 h 1143374"/>
                <a:gd name="connsiteX2" fmla="*/ 1225721 w 1225721"/>
                <a:gd name="connsiteY2" fmla="*/ 1143374 h 1143374"/>
                <a:gd name="connsiteX0" fmla="*/ 0 w 1225721"/>
                <a:gd name="connsiteY0" fmla="*/ 1143252 h 1143404"/>
                <a:gd name="connsiteX1" fmla="*/ 603178 w 1225721"/>
                <a:gd name="connsiteY1" fmla="*/ 701 h 1143404"/>
                <a:gd name="connsiteX2" fmla="*/ 1225721 w 1225721"/>
                <a:gd name="connsiteY2" fmla="*/ 1143404 h 1143404"/>
                <a:gd name="connsiteX0" fmla="*/ 0 w 1225721"/>
                <a:gd name="connsiteY0" fmla="*/ 1116953 h 1117105"/>
                <a:gd name="connsiteX1" fmla="*/ 601572 w 1225721"/>
                <a:gd name="connsiteY1" fmla="*/ 733 h 1117105"/>
                <a:gd name="connsiteX2" fmla="*/ 1225721 w 1225721"/>
                <a:gd name="connsiteY2" fmla="*/ 1117105 h 1117105"/>
                <a:gd name="connsiteX0" fmla="*/ 0 w 1225721"/>
                <a:gd name="connsiteY0" fmla="*/ 1116405 h 1116557"/>
                <a:gd name="connsiteX1" fmla="*/ 601572 w 1225721"/>
                <a:gd name="connsiteY1" fmla="*/ 185 h 1116557"/>
                <a:gd name="connsiteX2" fmla="*/ 1225721 w 1225721"/>
                <a:gd name="connsiteY2" fmla="*/ 1116557 h 1116557"/>
                <a:gd name="connsiteX0" fmla="*/ 0 w 1225721"/>
                <a:gd name="connsiteY0" fmla="*/ 1116221 h 1116373"/>
                <a:gd name="connsiteX1" fmla="*/ 601572 w 1225721"/>
                <a:gd name="connsiteY1" fmla="*/ 1 h 1116373"/>
                <a:gd name="connsiteX2" fmla="*/ 1225721 w 1225721"/>
                <a:gd name="connsiteY2" fmla="*/ 1116373 h 1116373"/>
                <a:gd name="connsiteX0" fmla="*/ 0 w 1225721"/>
                <a:gd name="connsiteY0" fmla="*/ 1100423 h 1100575"/>
                <a:gd name="connsiteX1" fmla="*/ 624067 w 1225721"/>
                <a:gd name="connsiteY1" fmla="*/ 1 h 1100575"/>
                <a:gd name="connsiteX2" fmla="*/ 1225721 w 1225721"/>
                <a:gd name="connsiteY2" fmla="*/ 1100575 h 1100575"/>
              </a:gdLst>
              <a:ahLst/>
              <a:cxnLst>
                <a:cxn ang="0">
                  <a:pos x="connsiteX0" y="connsiteY0"/>
                </a:cxn>
                <a:cxn ang="0">
                  <a:pos x="connsiteX1" y="connsiteY1"/>
                </a:cxn>
                <a:cxn ang="0">
                  <a:pos x="connsiteX2" y="connsiteY2"/>
                </a:cxn>
              </a:cxnLst>
              <a:rect l="l" t="t" r="r" b="b"/>
              <a:pathLst>
                <a:path w="1225721" h="1100575">
                  <a:moveTo>
                    <a:pt x="0" y="1100423"/>
                  </a:moveTo>
                  <a:cubicBezTo>
                    <a:pt x="112684" y="497769"/>
                    <a:pt x="360325" y="-371"/>
                    <a:pt x="624067" y="1"/>
                  </a:cubicBezTo>
                  <a:cubicBezTo>
                    <a:pt x="887809" y="373"/>
                    <a:pt x="1115431" y="540025"/>
                    <a:pt x="1225721" y="1100575"/>
                  </a:cubicBezTo>
                </a:path>
              </a:pathLst>
            </a:custGeom>
            <a:noFill/>
            <a:ln w="101600" cap="rnd">
              <a:solidFill>
                <a:srgbClr val="0070C0">
                  <a:alpha val="50000"/>
                </a:srgbClr>
              </a:solidFill>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6D1D10BF-5A7D-BB40-8492-A9C98C1E9B06}" type="slidenum">
              <a:rPr lang="en-US" smtClean="0"/>
              <a:t>51</a:t>
            </a:fld>
            <a:endParaRPr lang="en-US"/>
          </a:p>
        </p:txBody>
      </p:sp>
    </p:spTree>
    <p:extLst>
      <p:ext uri="{BB962C8B-B14F-4D97-AF65-F5344CB8AC3E}">
        <p14:creationId xmlns:p14="http://schemas.microsoft.com/office/powerpoint/2010/main" val="4129434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600" dirty="0" smtClean="0"/>
              <a:t>四角形メッシュの手動モデリング</a:t>
            </a:r>
            <a:endParaRPr kumimoji="1" lang="ja-JP" altLang="en-US" sz="3600"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頂点・面を一つずつ配置</a:t>
            </a:r>
            <a:endParaRPr kumimoji="1" lang="en-US" altLang="ja-JP" dirty="0" smtClean="0"/>
          </a:p>
          <a:p>
            <a:pPr marL="457200" lvl="1" indent="0">
              <a:buNone/>
            </a:pPr>
            <a:r>
              <a:rPr kumimoji="1" lang="en-US" altLang="ja-JP" dirty="0" smtClean="0">
                <a:sym typeface="Wingdings" pitchFamily="2" charset="2"/>
              </a:rPr>
              <a:t> </a:t>
            </a:r>
            <a:r>
              <a:rPr kumimoji="1" lang="ja-JP" altLang="en-US" dirty="0" smtClean="0">
                <a:sym typeface="Wingdings" pitchFamily="2" charset="2"/>
              </a:rPr>
              <a:t>思い通りの結果が得られる</a:t>
            </a:r>
            <a:endParaRPr kumimoji="1" lang="en-US" altLang="ja-JP" dirty="0">
              <a:sym typeface="Wingdings" pitchFamily="2" charset="2"/>
            </a:endParaRPr>
          </a:p>
          <a:p>
            <a:pPr lvl="1"/>
            <a:endParaRPr kumimoji="1" lang="en-US" altLang="ja-JP" dirty="0" smtClean="0"/>
          </a:p>
          <a:p>
            <a:r>
              <a:rPr kumimoji="1" lang="ja-JP" altLang="en-US" dirty="0" smtClean="0"/>
              <a:t>問題点</a:t>
            </a:r>
            <a:endParaRPr kumimoji="1" lang="en-US" altLang="ja-JP" dirty="0" smtClean="0"/>
          </a:p>
          <a:p>
            <a:pPr lvl="1"/>
            <a:r>
              <a:rPr kumimoji="1" lang="ja-JP" altLang="en-US" dirty="0" smtClean="0"/>
              <a:t>作業量が膨大</a:t>
            </a:r>
            <a:endParaRPr kumimoji="1" lang="en-US" altLang="ja-JP" dirty="0" smtClean="0"/>
          </a:p>
          <a:p>
            <a:pPr lvl="1"/>
            <a:r>
              <a:rPr kumimoji="1" lang="ja-JP" altLang="en-US" dirty="0"/>
              <a:t>どうやって</a:t>
            </a:r>
            <a:r>
              <a:rPr kumimoji="1" lang="ja-JP" altLang="en-US" dirty="0" smtClean="0"/>
              <a:t>メッシュの</a:t>
            </a:r>
            <a:r>
              <a:rPr kumimoji="1" lang="en-US" altLang="ja-JP" dirty="0" smtClean="0"/>
              <a:t/>
            </a:r>
            <a:br>
              <a:rPr kumimoji="1" lang="en-US" altLang="ja-JP" dirty="0" smtClean="0"/>
            </a:br>
            <a:r>
              <a:rPr kumimoji="1" lang="ja-JP" altLang="en-US" dirty="0" smtClean="0"/>
              <a:t>「隙間」を埋める？</a:t>
            </a:r>
            <a:endParaRPr kumimoji="1" lang="en-US" altLang="ja-JP" dirty="0"/>
          </a:p>
          <a:p>
            <a:pPr lvl="2"/>
            <a:endParaRPr kumimoji="1" lang="en-US" altLang="ja-JP" dirty="0" smtClean="0"/>
          </a:p>
          <a:p>
            <a:r>
              <a:rPr kumimoji="1" lang="ja-JP" altLang="en-US" dirty="0" smtClean="0"/>
              <a:t>ほとんど研究されていない！</a:t>
            </a:r>
            <a:endParaRPr kumimoji="1" lang="en-US" altLang="ja-JP" dirty="0" smtClean="0"/>
          </a:p>
          <a:p>
            <a:pPr marL="457200" lvl="1" indent="0">
              <a:buNone/>
            </a:pPr>
            <a:r>
              <a:rPr kumimoji="1" lang="en-US" altLang="ja-JP" dirty="0" smtClean="0">
                <a:sym typeface="Wingdings" pitchFamily="2" charset="2"/>
              </a:rPr>
              <a:t> </a:t>
            </a:r>
            <a:r>
              <a:rPr kumimoji="1" lang="ja-JP" altLang="en-US" dirty="0">
                <a:sym typeface="Wingdings" pitchFamily="2" charset="2"/>
              </a:rPr>
              <a:t>我々</a:t>
            </a:r>
            <a:r>
              <a:rPr kumimoji="1" lang="ja-JP" altLang="en-US" dirty="0" smtClean="0">
                <a:sym typeface="Wingdings" pitchFamily="2" charset="2"/>
              </a:rPr>
              <a:t>のモチベーション</a:t>
            </a:r>
            <a:endParaRPr kumimoji="1" lang="en-US" altLang="ja-JP" dirty="0" smtClean="0"/>
          </a:p>
        </p:txBody>
      </p:sp>
      <p:pic>
        <p:nvPicPr>
          <p:cNvPr id="6" name="3dcoat-problem.avi">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749827" y="2350152"/>
            <a:ext cx="3358677" cy="2519008"/>
          </a:xfrm>
          <a:prstGeom prst="rect">
            <a:avLst/>
          </a:prstGeom>
        </p:spPr>
      </p:pic>
      <p:sp>
        <p:nvSpPr>
          <p:cNvPr id="7" name="テキスト ボックス 6"/>
          <p:cNvSpPr txBox="1"/>
          <p:nvPr/>
        </p:nvSpPr>
        <p:spPr>
          <a:xfrm>
            <a:off x="6616233" y="4859868"/>
            <a:ext cx="1625865" cy="369332"/>
          </a:xfrm>
          <a:prstGeom prst="rect">
            <a:avLst/>
          </a:prstGeom>
          <a:noFill/>
        </p:spPr>
        <p:txBody>
          <a:bodyPr wrap="square" rtlCol="0">
            <a:spAutoFit/>
          </a:bodyPr>
          <a:lstStyle/>
          <a:p>
            <a:pPr algn="ctr"/>
            <a:r>
              <a:rPr kumimoji="1" lang="en-US" altLang="ja-JP" dirty="0" smtClean="0"/>
              <a:t>3D-Coat</a:t>
            </a:r>
            <a:endParaRPr kumimoji="1" lang="ja-JP" altLang="en-US" dirty="0"/>
          </a:p>
        </p:txBody>
      </p:sp>
      <p:sp>
        <p:nvSpPr>
          <p:cNvPr id="8" name="スライド番号プレースホルダー 7"/>
          <p:cNvSpPr>
            <a:spLocks noGrp="1"/>
          </p:cNvSpPr>
          <p:nvPr>
            <p:ph type="sldNum" sz="quarter" idx="12"/>
          </p:nvPr>
        </p:nvSpPr>
        <p:spPr/>
        <p:txBody>
          <a:bodyPr/>
          <a:lstStyle/>
          <a:p>
            <a:fld id="{6D1D10BF-5A7D-BB40-8492-A9C98C1E9B06}" type="slidenum">
              <a:rPr lang="en-US" smtClean="0"/>
              <a:t>6</a:t>
            </a:fld>
            <a:endParaRPr lang="en-US"/>
          </a:p>
        </p:txBody>
      </p:sp>
      <p:pic>
        <p:nvPicPr>
          <p:cNvPr id="2053" name="Picture 5" descr="http://3d-coat.com/forum/public/style_images/3dc_master/5_logo_3dc.png"/>
          <p:cNvPicPr>
            <a:picLocks noChangeAspect="1" noChangeArrowheads="1"/>
          </p:cNvPicPr>
          <p:nvPr/>
        </p:nvPicPr>
        <p:blipFill rotWithShape="1">
          <a:blip r:embed="rId9">
            <a:extLst>
              <a:ext uri="{28A0092B-C50C-407E-A947-70E740481C1C}">
                <a14:useLocalDpi xmlns:a14="http://schemas.microsoft.com/office/drawing/2010/main" val="0"/>
              </a:ext>
            </a:extLst>
          </a:blip>
          <a:srcRect l="5506" t="12626" r="5506" b="12626"/>
          <a:stretch/>
        </p:blipFill>
        <p:spPr bwMode="auto">
          <a:xfrm>
            <a:off x="6048248" y="1166967"/>
            <a:ext cx="1800031" cy="49090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www.topogun.com/assets/templates/topogun_dark/img/topogun_logo.jpg"/>
          <p:cNvPicPr>
            <a:picLocks noChangeAspect="1" noChangeArrowheads="1"/>
          </p:cNvPicPr>
          <p:nvPr/>
        </p:nvPicPr>
        <p:blipFill rotWithShape="1">
          <a:blip r:embed="rId10">
            <a:extLst>
              <a:ext uri="{28A0092B-C50C-407E-A947-70E740481C1C}">
                <a14:useLocalDpi xmlns:a14="http://schemas.microsoft.com/office/drawing/2010/main" val="0"/>
              </a:ext>
            </a:extLst>
          </a:blip>
          <a:srcRect l="5897" t="20315" r="1841" b="20315"/>
          <a:stretch/>
        </p:blipFill>
        <p:spPr bwMode="auto">
          <a:xfrm>
            <a:off x="6780730" y="1758583"/>
            <a:ext cx="2125814" cy="446281"/>
          </a:xfrm>
          <a:prstGeom prst="rect">
            <a:avLst/>
          </a:prstGeom>
          <a:noFill/>
          <a:extLst>
            <a:ext uri="{909E8E84-426E-40DD-AFC4-6F175D3DCCD1}">
              <a14:hiddenFill xmlns:a14="http://schemas.microsoft.com/office/drawing/2010/main">
                <a:solidFill>
                  <a:srgbClr val="FFFFFF"/>
                </a:solidFill>
              </a14:hiddenFill>
            </a:ext>
          </a:extLst>
        </p:spPr>
      </p:pic>
      <p:pic>
        <p:nvPicPr>
          <p:cNvPr id="10" name="オーディオ 9">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142197768"/>
      </p:ext>
    </p:extLst>
  </p:cSld>
  <p:clrMapOvr>
    <a:masterClrMapping/>
  </p:clrMapOvr>
  <mc:AlternateContent xmlns:mc="http://schemas.openxmlformats.org/markup-compatibility/2006" xmlns:p14="http://schemas.microsoft.com/office/powerpoint/2010/main">
    <mc:Choice Requires="p14">
      <p:transition spd="slow" p14:dur="2000" advTm="57881"/>
    </mc:Choice>
    <mc:Fallback xmlns="">
      <p:transition spd="slow" advTm="57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 presetClass="mediacall" presetSubtype="0" fill="hold" nodeType="withEffect">
                                  <p:stCondLst>
                                    <p:cond delay="0"/>
                                  </p:stCondLst>
                                  <p:childTnLst>
                                    <p:cmd type="call" cmd="playFrom(0.0)">
                                      <p:cBhvr>
                                        <p:cTn id="8" dur="24090"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repeatCount="indefinite" fill="hold" display="0">
                  <p:stCondLst>
                    <p:cond delay="indefinite"/>
                  </p:stCondLst>
                </p:cTn>
                <p:tgtEl>
                  <p:spTgt spid="6"/>
                </p:tgtEl>
              </p:cMediaNode>
            </p:video>
            <p:audio isNarration="1">
              <p:cMediaNode vol="80000" showWhenStopped="0">
                <p:cTn id="30" fill="hold" display="0">
                  <p:stCondLst>
                    <p:cond delay="indefinite"/>
                  </p:stCondLst>
                  <p:endCondLst>
                    <p:cond evt="onStopAudio" delay="0">
                      <p:tgtEl>
                        <p:sldTgt/>
                      </p:tgtEl>
                    </p:cond>
                  </p:endCondLst>
                </p:cTn>
                <p:tgtEl>
                  <p:spTgt spid="10"/>
                </p:tgtEl>
              </p:cMediaNode>
            </p:audio>
          </p:childTnLst>
        </p:cTn>
      </p:par>
    </p:tnLst>
  </p:timing>
  <p:extLst mod="1">
    <p:ext uri="{E180D4A7-C9FB-4DFB-919C-405C955672EB}">
      <p14:showEvtLst xmlns:p14="http://schemas.microsoft.com/office/powerpoint/2010/main">
        <p14:playEvt time="0" objId="6"/>
        <p14:playEvt time="24440" objId="6"/>
        <p14:stopEvt time="57881" objId="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提案法</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dirty="0"/>
          </a:p>
        </p:txBody>
      </p:sp>
      <p:pic>
        <p:nvPicPr>
          <p:cNvPr id="6" name="オーディオ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822358134"/>
      </p:ext>
    </p:extLst>
  </p:cSld>
  <p:clrMapOvr>
    <a:masterClrMapping/>
  </p:clrMapOvr>
  <mc:AlternateContent xmlns:mc="http://schemas.openxmlformats.org/markup-compatibility/2006" xmlns:p14="http://schemas.microsoft.com/office/powerpoint/2010/main">
    <mc:Choice Requires="p14">
      <p:transition spd="slow" p14:dur="2000" advTm="4001"/>
    </mc:Choice>
    <mc:Fallback xmlns="">
      <p:transition spd="slow" advTm="4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エッジフローをスケッチで直接指定</a:t>
            </a:r>
            <a:endParaRPr kumimoji="1" lang="en-US" altLang="ja-JP" dirty="0" smtClean="0"/>
          </a:p>
          <a:p>
            <a:r>
              <a:rPr kumimoji="1" lang="ja-JP" altLang="en-US" dirty="0" smtClean="0"/>
              <a:t>囲まれた領域は「パッチ」になる</a:t>
            </a:r>
            <a:endParaRPr kumimoji="1" lang="en-US" altLang="ja-JP" dirty="0" smtClean="0"/>
          </a:p>
        </p:txBody>
      </p:sp>
      <p:sp>
        <p:nvSpPr>
          <p:cNvPr id="4" name="タイトル 3"/>
          <p:cNvSpPr>
            <a:spLocks noGrp="1"/>
          </p:cNvSpPr>
          <p:nvPr>
            <p:ph type="title"/>
          </p:nvPr>
        </p:nvSpPr>
        <p:spPr/>
        <p:txBody>
          <a:bodyPr>
            <a:normAutofit fontScale="90000"/>
          </a:bodyPr>
          <a:lstStyle/>
          <a:p>
            <a:r>
              <a:rPr kumimoji="1" lang="ja-JP" altLang="en-US" dirty="0" smtClean="0"/>
              <a:t>基本コンセプト</a:t>
            </a:r>
            <a:endParaRPr kumimoji="1" lang="ja-JP" altLang="en-US" dirty="0"/>
          </a:p>
        </p:txBody>
      </p:sp>
      <p:sp>
        <p:nvSpPr>
          <p:cNvPr id="135" name="フリーフォーム 134"/>
          <p:cNvSpPr/>
          <p:nvPr/>
        </p:nvSpPr>
        <p:spPr>
          <a:xfrm>
            <a:off x="4432507" y="4403146"/>
            <a:ext cx="1947553" cy="1603169"/>
          </a:xfrm>
          <a:custGeom>
            <a:avLst/>
            <a:gdLst>
              <a:gd name="connsiteX0" fmla="*/ 326571 w 1947553"/>
              <a:gd name="connsiteY0" fmla="*/ 0 h 1603169"/>
              <a:gd name="connsiteX1" fmla="*/ 213756 w 1947553"/>
              <a:gd name="connsiteY1" fmla="*/ 736271 h 1603169"/>
              <a:gd name="connsiteX2" fmla="*/ 0 w 1947553"/>
              <a:gd name="connsiteY2" fmla="*/ 1591294 h 1603169"/>
              <a:gd name="connsiteX3" fmla="*/ 374073 w 1947553"/>
              <a:gd name="connsiteY3" fmla="*/ 1603169 h 1603169"/>
              <a:gd name="connsiteX4" fmla="*/ 914400 w 1947553"/>
              <a:gd name="connsiteY4" fmla="*/ 1466603 h 1603169"/>
              <a:gd name="connsiteX5" fmla="*/ 1401288 w 1947553"/>
              <a:gd name="connsiteY5" fmla="*/ 1128156 h 1603169"/>
              <a:gd name="connsiteX6" fmla="*/ 1715984 w 1947553"/>
              <a:gd name="connsiteY6" fmla="*/ 736271 h 1603169"/>
              <a:gd name="connsiteX7" fmla="*/ 1947553 w 1947553"/>
              <a:gd name="connsiteY7" fmla="*/ 154380 h 1603169"/>
              <a:gd name="connsiteX8" fmla="*/ 1484416 w 1947553"/>
              <a:gd name="connsiteY8" fmla="*/ 0 h 1603169"/>
              <a:gd name="connsiteX9" fmla="*/ 326571 w 1947553"/>
              <a:gd name="connsiteY9" fmla="*/ 0 h 160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7553" h="1603169">
                <a:moveTo>
                  <a:pt x="326571" y="0"/>
                </a:moveTo>
                <a:lnTo>
                  <a:pt x="213756" y="736271"/>
                </a:lnTo>
                <a:lnTo>
                  <a:pt x="0" y="1591294"/>
                </a:lnTo>
                <a:lnTo>
                  <a:pt x="374073" y="1603169"/>
                </a:lnTo>
                <a:lnTo>
                  <a:pt x="914400" y="1466603"/>
                </a:lnTo>
                <a:lnTo>
                  <a:pt x="1401288" y="1128156"/>
                </a:lnTo>
                <a:lnTo>
                  <a:pt x="1715984" y="736271"/>
                </a:lnTo>
                <a:lnTo>
                  <a:pt x="1947553" y="154380"/>
                </a:lnTo>
                <a:lnTo>
                  <a:pt x="1484416" y="0"/>
                </a:lnTo>
                <a:lnTo>
                  <a:pt x="326571" y="0"/>
                </a:lnTo>
                <a:close/>
              </a:path>
            </a:pathLst>
          </a:custGeom>
          <a:solidFill>
            <a:schemeClr val="accent4">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6" name="フリーフォーム 135"/>
          <p:cNvSpPr/>
          <p:nvPr/>
        </p:nvSpPr>
        <p:spPr>
          <a:xfrm>
            <a:off x="4411931" y="2780928"/>
            <a:ext cx="2238499" cy="1721922"/>
          </a:xfrm>
          <a:custGeom>
            <a:avLst/>
            <a:gdLst>
              <a:gd name="connsiteX0" fmla="*/ 0 w 2238499"/>
              <a:gd name="connsiteY0" fmla="*/ 255319 h 1721922"/>
              <a:gd name="connsiteX1" fmla="*/ 273133 w 2238499"/>
              <a:gd name="connsiteY1" fmla="*/ 635329 h 1721922"/>
              <a:gd name="connsiteX2" fmla="*/ 391886 w 2238499"/>
              <a:gd name="connsiteY2" fmla="*/ 1009402 h 1721922"/>
              <a:gd name="connsiteX3" fmla="*/ 362198 w 2238499"/>
              <a:gd name="connsiteY3" fmla="*/ 1609106 h 1721922"/>
              <a:gd name="connsiteX4" fmla="*/ 920338 w 2238499"/>
              <a:gd name="connsiteY4" fmla="*/ 1591293 h 1721922"/>
              <a:gd name="connsiteX5" fmla="*/ 1520042 w 2238499"/>
              <a:gd name="connsiteY5" fmla="*/ 1597231 h 1721922"/>
              <a:gd name="connsiteX6" fmla="*/ 1971304 w 2238499"/>
              <a:gd name="connsiteY6" fmla="*/ 1721922 h 1721922"/>
              <a:gd name="connsiteX7" fmla="*/ 2202873 w 2238499"/>
              <a:gd name="connsiteY7" fmla="*/ 1187532 h 1721922"/>
              <a:gd name="connsiteX8" fmla="*/ 2238499 w 2238499"/>
              <a:gd name="connsiteY8" fmla="*/ 849085 h 1721922"/>
              <a:gd name="connsiteX9" fmla="*/ 2179122 w 2238499"/>
              <a:gd name="connsiteY9" fmla="*/ 267194 h 1721922"/>
              <a:gd name="connsiteX10" fmla="*/ 1246909 w 2238499"/>
              <a:gd name="connsiteY10" fmla="*/ 29688 h 1721922"/>
              <a:gd name="connsiteX11" fmla="*/ 748146 w 2238499"/>
              <a:gd name="connsiteY11" fmla="*/ 0 h 1721922"/>
              <a:gd name="connsiteX12" fmla="*/ 285008 w 2238499"/>
              <a:gd name="connsiteY12" fmla="*/ 100940 h 1721922"/>
              <a:gd name="connsiteX13" fmla="*/ 0 w 2238499"/>
              <a:gd name="connsiteY13" fmla="*/ 255319 h 172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499" h="1721922">
                <a:moveTo>
                  <a:pt x="0" y="255319"/>
                </a:moveTo>
                <a:lnTo>
                  <a:pt x="273133" y="635329"/>
                </a:lnTo>
                <a:lnTo>
                  <a:pt x="391886" y="1009402"/>
                </a:lnTo>
                <a:lnTo>
                  <a:pt x="362198" y="1609106"/>
                </a:lnTo>
                <a:lnTo>
                  <a:pt x="920338" y="1591293"/>
                </a:lnTo>
                <a:lnTo>
                  <a:pt x="1520042" y="1597231"/>
                </a:lnTo>
                <a:lnTo>
                  <a:pt x="1971304" y="1721922"/>
                </a:lnTo>
                <a:lnTo>
                  <a:pt x="2202873" y="1187532"/>
                </a:lnTo>
                <a:lnTo>
                  <a:pt x="2238499" y="849085"/>
                </a:lnTo>
                <a:lnTo>
                  <a:pt x="2179122" y="267194"/>
                </a:lnTo>
                <a:lnTo>
                  <a:pt x="1246909" y="29688"/>
                </a:lnTo>
                <a:lnTo>
                  <a:pt x="748146" y="0"/>
                </a:lnTo>
                <a:lnTo>
                  <a:pt x="285008" y="100940"/>
                </a:lnTo>
                <a:lnTo>
                  <a:pt x="0" y="255319"/>
                </a:lnTo>
                <a:close/>
              </a:path>
            </a:pathLst>
          </a:custGeom>
          <a:solidFill>
            <a:schemeClr val="accent1">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7" name="フリーフォーム 136"/>
          <p:cNvSpPr/>
          <p:nvPr/>
        </p:nvSpPr>
        <p:spPr>
          <a:xfrm>
            <a:off x="2686834" y="3055297"/>
            <a:ext cx="2084120" cy="2951018"/>
          </a:xfrm>
          <a:custGeom>
            <a:avLst/>
            <a:gdLst>
              <a:gd name="connsiteX0" fmla="*/ 350322 w 2084120"/>
              <a:gd name="connsiteY0" fmla="*/ 95003 h 2951018"/>
              <a:gd name="connsiteX1" fmla="*/ 35626 w 2084120"/>
              <a:gd name="connsiteY1" fmla="*/ 825335 h 2951018"/>
              <a:gd name="connsiteX2" fmla="*/ 0 w 2084120"/>
              <a:gd name="connsiteY2" fmla="*/ 1270660 h 2951018"/>
              <a:gd name="connsiteX3" fmla="*/ 83128 w 2084120"/>
              <a:gd name="connsiteY3" fmla="*/ 1721922 h 2951018"/>
              <a:gd name="connsiteX4" fmla="*/ 273133 w 2084120"/>
              <a:gd name="connsiteY4" fmla="*/ 2143496 h 2951018"/>
              <a:gd name="connsiteX5" fmla="*/ 700644 w 2084120"/>
              <a:gd name="connsiteY5" fmla="*/ 2173184 h 2951018"/>
              <a:gd name="connsiteX6" fmla="*/ 1110343 w 2084120"/>
              <a:gd name="connsiteY6" fmla="*/ 2392878 h 2951018"/>
              <a:gd name="connsiteX7" fmla="*/ 1573481 w 2084120"/>
              <a:gd name="connsiteY7" fmla="*/ 2867891 h 2951018"/>
              <a:gd name="connsiteX8" fmla="*/ 1751611 w 2084120"/>
              <a:gd name="connsiteY8" fmla="*/ 2951018 h 2951018"/>
              <a:gd name="connsiteX9" fmla="*/ 2072244 w 2084120"/>
              <a:gd name="connsiteY9" fmla="*/ 1383475 h 2951018"/>
              <a:gd name="connsiteX10" fmla="*/ 2084120 w 2084120"/>
              <a:gd name="connsiteY10" fmla="*/ 688769 h 2951018"/>
              <a:gd name="connsiteX11" fmla="*/ 1935678 w 2084120"/>
              <a:gd name="connsiteY11" fmla="*/ 308759 h 2951018"/>
              <a:gd name="connsiteX12" fmla="*/ 1704109 w 2084120"/>
              <a:gd name="connsiteY12" fmla="*/ 0 h 2951018"/>
              <a:gd name="connsiteX13" fmla="*/ 1217221 w 2084120"/>
              <a:gd name="connsiteY13" fmla="*/ 184068 h 2951018"/>
              <a:gd name="connsiteX14" fmla="*/ 748146 w 2084120"/>
              <a:gd name="connsiteY14" fmla="*/ 190005 h 2951018"/>
              <a:gd name="connsiteX15" fmla="*/ 350322 w 2084120"/>
              <a:gd name="connsiteY15" fmla="*/ 95003 h 295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4120" h="2951018">
                <a:moveTo>
                  <a:pt x="350322" y="95003"/>
                </a:moveTo>
                <a:lnTo>
                  <a:pt x="35626" y="825335"/>
                </a:lnTo>
                <a:lnTo>
                  <a:pt x="0" y="1270660"/>
                </a:lnTo>
                <a:lnTo>
                  <a:pt x="83128" y="1721922"/>
                </a:lnTo>
                <a:lnTo>
                  <a:pt x="273133" y="2143496"/>
                </a:lnTo>
                <a:lnTo>
                  <a:pt x="700644" y="2173184"/>
                </a:lnTo>
                <a:lnTo>
                  <a:pt x="1110343" y="2392878"/>
                </a:lnTo>
                <a:lnTo>
                  <a:pt x="1573481" y="2867891"/>
                </a:lnTo>
                <a:lnTo>
                  <a:pt x="1751611" y="2951018"/>
                </a:lnTo>
                <a:lnTo>
                  <a:pt x="2072244" y="1383475"/>
                </a:lnTo>
                <a:lnTo>
                  <a:pt x="2084120" y="688769"/>
                </a:lnTo>
                <a:lnTo>
                  <a:pt x="1935678" y="308759"/>
                </a:lnTo>
                <a:lnTo>
                  <a:pt x="1704109" y="0"/>
                </a:lnTo>
                <a:lnTo>
                  <a:pt x="1217221" y="184068"/>
                </a:lnTo>
                <a:lnTo>
                  <a:pt x="748146" y="190005"/>
                </a:lnTo>
                <a:lnTo>
                  <a:pt x="350322" y="95003"/>
                </a:lnTo>
                <a:close/>
              </a:path>
            </a:pathLst>
          </a:custGeom>
          <a:solidFill>
            <a:schemeClr val="tx2">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8" name="フリーフォーム 137"/>
          <p:cNvSpPr/>
          <p:nvPr/>
        </p:nvSpPr>
        <p:spPr>
          <a:xfrm>
            <a:off x="2665604" y="3159341"/>
            <a:ext cx="380459" cy="2018805"/>
          </a:xfrm>
          <a:custGeom>
            <a:avLst/>
            <a:gdLst>
              <a:gd name="connsiteX0" fmla="*/ 380459 w 380459"/>
              <a:gd name="connsiteY0" fmla="*/ 0 h 2018805"/>
              <a:gd name="connsiteX1" fmla="*/ 449 w 380459"/>
              <a:gd name="connsiteY1" fmla="*/ 1092530 h 2018805"/>
              <a:gd name="connsiteX2" fmla="*/ 297332 w 380459"/>
              <a:gd name="connsiteY2" fmla="*/ 2018805 h 2018805"/>
            </a:gdLst>
            <a:ahLst/>
            <a:cxnLst>
              <a:cxn ang="0">
                <a:pos x="connsiteX0" y="connsiteY0"/>
              </a:cxn>
              <a:cxn ang="0">
                <a:pos x="connsiteX1" y="connsiteY1"/>
              </a:cxn>
              <a:cxn ang="0">
                <a:pos x="connsiteX2" y="connsiteY2"/>
              </a:cxn>
            </a:cxnLst>
            <a:rect l="l" t="t" r="r" b="b"/>
            <a:pathLst>
              <a:path w="380459" h="2018805">
                <a:moveTo>
                  <a:pt x="380459" y="0"/>
                </a:moveTo>
                <a:cubicBezTo>
                  <a:pt x="197381" y="378031"/>
                  <a:pt x="14303" y="756063"/>
                  <a:pt x="449" y="1092530"/>
                </a:cubicBezTo>
                <a:cubicBezTo>
                  <a:pt x="-13405" y="1428997"/>
                  <a:pt x="297332" y="2018805"/>
                  <a:pt x="297332" y="2018805"/>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フリーフォーム 138"/>
          <p:cNvSpPr/>
          <p:nvPr/>
        </p:nvSpPr>
        <p:spPr>
          <a:xfrm>
            <a:off x="4398675" y="3070124"/>
            <a:ext cx="386146" cy="2923883"/>
          </a:xfrm>
          <a:custGeom>
            <a:avLst/>
            <a:gdLst>
              <a:gd name="connsiteX0" fmla="*/ 0 w 386146"/>
              <a:gd name="connsiteY0" fmla="*/ 0 h 3152898"/>
              <a:gd name="connsiteX1" fmla="*/ 385948 w 386146"/>
              <a:gd name="connsiteY1" fmla="*/ 979714 h 3152898"/>
              <a:gd name="connsiteX2" fmla="*/ 41564 w 386146"/>
              <a:gd name="connsiteY2" fmla="*/ 3152898 h 3152898"/>
            </a:gdLst>
            <a:ahLst/>
            <a:cxnLst>
              <a:cxn ang="0">
                <a:pos x="connsiteX0" y="connsiteY0"/>
              </a:cxn>
              <a:cxn ang="0">
                <a:pos x="connsiteX1" y="connsiteY1"/>
              </a:cxn>
              <a:cxn ang="0">
                <a:pos x="connsiteX2" y="connsiteY2"/>
              </a:cxn>
            </a:cxnLst>
            <a:rect l="l" t="t" r="r" b="b"/>
            <a:pathLst>
              <a:path w="386146" h="3152898">
                <a:moveTo>
                  <a:pt x="0" y="0"/>
                </a:moveTo>
                <a:cubicBezTo>
                  <a:pt x="189510" y="227115"/>
                  <a:pt x="379021" y="454231"/>
                  <a:pt x="385948" y="979714"/>
                </a:cubicBezTo>
                <a:cubicBezTo>
                  <a:pt x="392875" y="1505197"/>
                  <a:pt x="217219" y="2329047"/>
                  <a:pt x="41564" y="3152898"/>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フリーフォーム 139"/>
          <p:cNvSpPr/>
          <p:nvPr/>
        </p:nvSpPr>
        <p:spPr>
          <a:xfrm>
            <a:off x="3057939" y="3046525"/>
            <a:ext cx="1318161" cy="184115"/>
          </a:xfrm>
          <a:custGeom>
            <a:avLst/>
            <a:gdLst>
              <a:gd name="connsiteX0" fmla="*/ 0 w 1318161"/>
              <a:gd name="connsiteY0" fmla="*/ 124691 h 184115"/>
              <a:gd name="connsiteX1" fmla="*/ 736270 w 1318161"/>
              <a:gd name="connsiteY1" fmla="*/ 178130 h 184115"/>
              <a:gd name="connsiteX2" fmla="*/ 1318161 w 1318161"/>
              <a:gd name="connsiteY2" fmla="*/ 0 h 184115"/>
            </a:gdLst>
            <a:ahLst/>
            <a:cxnLst>
              <a:cxn ang="0">
                <a:pos x="connsiteX0" y="connsiteY0"/>
              </a:cxn>
              <a:cxn ang="0">
                <a:pos x="connsiteX1" y="connsiteY1"/>
              </a:cxn>
              <a:cxn ang="0">
                <a:pos x="connsiteX2" y="connsiteY2"/>
              </a:cxn>
            </a:cxnLst>
            <a:rect l="l" t="t" r="r" b="b"/>
            <a:pathLst>
              <a:path w="1318161" h="184115">
                <a:moveTo>
                  <a:pt x="0" y="124691"/>
                </a:moveTo>
                <a:cubicBezTo>
                  <a:pt x="258288" y="161801"/>
                  <a:pt x="516577" y="198912"/>
                  <a:pt x="736270" y="178130"/>
                </a:cubicBezTo>
                <a:cubicBezTo>
                  <a:pt x="955963" y="157348"/>
                  <a:pt x="1137062" y="78674"/>
                  <a:pt x="1318161"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フリーフォーム 140"/>
          <p:cNvSpPr/>
          <p:nvPr/>
        </p:nvSpPr>
        <p:spPr>
          <a:xfrm>
            <a:off x="2982909" y="5189782"/>
            <a:ext cx="1468219" cy="807761"/>
          </a:xfrm>
          <a:custGeom>
            <a:avLst/>
            <a:gdLst>
              <a:gd name="connsiteX0" fmla="*/ 0 w 1425039"/>
              <a:gd name="connsiteY0" fmla="*/ 1863 h 809385"/>
              <a:gd name="connsiteX1" fmla="*/ 748146 w 1425039"/>
              <a:gd name="connsiteY1" fmla="*/ 126554 h 809385"/>
              <a:gd name="connsiteX2" fmla="*/ 1425039 w 1425039"/>
              <a:gd name="connsiteY2" fmla="*/ 809385 h 809385"/>
              <a:gd name="connsiteX0" fmla="*/ 0 w 1425039"/>
              <a:gd name="connsiteY0" fmla="*/ 1863 h 809385"/>
              <a:gd name="connsiteX1" fmla="*/ 748146 w 1425039"/>
              <a:gd name="connsiteY1" fmla="*/ 126554 h 809385"/>
              <a:gd name="connsiteX2" fmla="*/ 1425039 w 1425039"/>
              <a:gd name="connsiteY2" fmla="*/ 809385 h 809385"/>
              <a:gd name="connsiteX0" fmla="*/ 0 w 1425039"/>
              <a:gd name="connsiteY0" fmla="*/ 239 h 807761"/>
              <a:gd name="connsiteX1" fmla="*/ 700645 w 1425039"/>
              <a:gd name="connsiteY1" fmla="*/ 202120 h 807761"/>
              <a:gd name="connsiteX2" fmla="*/ 1425039 w 1425039"/>
              <a:gd name="connsiteY2" fmla="*/ 807761 h 807761"/>
              <a:gd name="connsiteX0" fmla="*/ 0 w 1425039"/>
              <a:gd name="connsiteY0" fmla="*/ 239 h 807761"/>
              <a:gd name="connsiteX1" fmla="*/ 700645 w 1425039"/>
              <a:gd name="connsiteY1" fmla="*/ 202120 h 807761"/>
              <a:gd name="connsiteX2" fmla="*/ 1425039 w 1425039"/>
              <a:gd name="connsiteY2" fmla="*/ 807761 h 807761"/>
            </a:gdLst>
            <a:ahLst/>
            <a:cxnLst>
              <a:cxn ang="0">
                <a:pos x="connsiteX0" y="connsiteY0"/>
              </a:cxn>
              <a:cxn ang="0">
                <a:pos x="connsiteX1" y="connsiteY1"/>
              </a:cxn>
              <a:cxn ang="0">
                <a:pos x="connsiteX2" y="connsiteY2"/>
              </a:cxn>
            </a:cxnLst>
            <a:rect l="l" t="t" r="r" b="b"/>
            <a:pathLst>
              <a:path w="1425039" h="807761">
                <a:moveTo>
                  <a:pt x="0" y="239"/>
                </a:moveTo>
                <a:cubicBezTo>
                  <a:pt x="255320" y="-4709"/>
                  <a:pt x="463139" y="67533"/>
                  <a:pt x="700645" y="202120"/>
                </a:cubicBezTo>
                <a:cubicBezTo>
                  <a:pt x="938152" y="336707"/>
                  <a:pt x="1021279" y="646455"/>
                  <a:pt x="1425039" y="80776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フリーフォーム 141"/>
          <p:cNvSpPr/>
          <p:nvPr/>
        </p:nvSpPr>
        <p:spPr>
          <a:xfrm>
            <a:off x="4304848" y="2785000"/>
            <a:ext cx="2280062" cy="291214"/>
          </a:xfrm>
          <a:custGeom>
            <a:avLst/>
            <a:gdLst>
              <a:gd name="connsiteX0" fmla="*/ 0 w 2280062"/>
              <a:gd name="connsiteY0" fmla="*/ 291214 h 291214"/>
              <a:gd name="connsiteX1" fmla="*/ 973777 w 2280062"/>
              <a:gd name="connsiteY1" fmla="*/ 268 h 291214"/>
              <a:gd name="connsiteX2" fmla="*/ 2280062 w 2280062"/>
              <a:gd name="connsiteY2" fmla="*/ 249650 h 291214"/>
            </a:gdLst>
            <a:ahLst/>
            <a:cxnLst>
              <a:cxn ang="0">
                <a:pos x="connsiteX0" y="connsiteY0"/>
              </a:cxn>
              <a:cxn ang="0">
                <a:pos x="connsiteX1" y="connsiteY1"/>
              </a:cxn>
              <a:cxn ang="0">
                <a:pos x="connsiteX2" y="connsiteY2"/>
              </a:cxn>
            </a:cxnLst>
            <a:rect l="l" t="t" r="r" b="b"/>
            <a:pathLst>
              <a:path w="2280062" h="291214">
                <a:moveTo>
                  <a:pt x="0" y="291214"/>
                </a:moveTo>
                <a:cubicBezTo>
                  <a:pt x="296883" y="149204"/>
                  <a:pt x="593767" y="7195"/>
                  <a:pt x="973777" y="268"/>
                </a:cubicBezTo>
                <a:cubicBezTo>
                  <a:pt x="1353787" y="-6659"/>
                  <a:pt x="1816924" y="121495"/>
                  <a:pt x="2280062" y="24965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フリーフォーム 142"/>
          <p:cNvSpPr/>
          <p:nvPr/>
        </p:nvSpPr>
        <p:spPr>
          <a:xfrm>
            <a:off x="4762051" y="4376563"/>
            <a:ext cx="1620982" cy="160317"/>
          </a:xfrm>
          <a:custGeom>
            <a:avLst/>
            <a:gdLst>
              <a:gd name="connsiteX0" fmla="*/ 0 w 1620982"/>
              <a:gd name="connsiteY0" fmla="*/ 0 h 160317"/>
              <a:gd name="connsiteX1" fmla="*/ 985652 w 1620982"/>
              <a:gd name="connsiteY1" fmla="*/ 11876 h 160317"/>
              <a:gd name="connsiteX2" fmla="*/ 1620982 w 1620982"/>
              <a:gd name="connsiteY2" fmla="*/ 160317 h 160317"/>
            </a:gdLst>
            <a:ahLst/>
            <a:cxnLst>
              <a:cxn ang="0">
                <a:pos x="connsiteX0" y="connsiteY0"/>
              </a:cxn>
              <a:cxn ang="0">
                <a:pos x="connsiteX1" y="connsiteY1"/>
              </a:cxn>
              <a:cxn ang="0">
                <a:pos x="connsiteX2" y="connsiteY2"/>
              </a:cxn>
            </a:cxnLst>
            <a:rect l="l" t="t" r="r" b="b"/>
            <a:pathLst>
              <a:path w="1620982" h="160317">
                <a:moveTo>
                  <a:pt x="0" y="0"/>
                </a:moveTo>
                <a:lnTo>
                  <a:pt x="985652" y="11876"/>
                </a:lnTo>
                <a:cubicBezTo>
                  <a:pt x="1255816" y="38596"/>
                  <a:pt x="1438399" y="99456"/>
                  <a:pt x="1620982" y="160317"/>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フリーフォーム 143"/>
          <p:cNvSpPr/>
          <p:nvPr/>
        </p:nvSpPr>
        <p:spPr>
          <a:xfrm>
            <a:off x="6365216" y="3055476"/>
            <a:ext cx="288782" cy="1502139"/>
          </a:xfrm>
          <a:custGeom>
            <a:avLst/>
            <a:gdLst>
              <a:gd name="connsiteX0" fmla="*/ 231569 w 288782"/>
              <a:gd name="connsiteY0" fmla="*/ 0 h 1472541"/>
              <a:gd name="connsiteX1" fmla="*/ 273133 w 288782"/>
              <a:gd name="connsiteY1" fmla="*/ 730333 h 1472541"/>
              <a:gd name="connsiteX2" fmla="*/ 0 w 288782"/>
              <a:gd name="connsiteY2" fmla="*/ 1472541 h 1472541"/>
            </a:gdLst>
            <a:ahLst/>
            <a:cxnLst>
              <a:cxn ang="0">
                <a:pos x="connsiteX0" y="connsiteY0"/>
              </a:cxn>
              <a:cxn ang="0">
                <a:pos x="connsiteX1" y="connsiteY1"/>
              </a:cxn>
              <a:cxn ang="0">
                <a:pos x="connsiteX2" y="connsiteY2"/>
              </a:cxn>
            </a:cxnLst>
            <a:rect l="l" t="t" r="r" b="b"/>
            <a:pathLst>
              <a:path w="288782" h="1472541">
                <a:moveTo>
                  <a:pt x="231569" y="0"/>
                </a:moveTo>
                <a:cubicBezTo>
                  <a:pt x="271648" y="242455"/>
                  <a:pt x="311728" y="484910"/>
                  <a:pt x="273133" y="730333"/>
                </a:cubicBezTo>
                <a:cubicBezTo>
                  <a:pt x="234538" y="975756"/>
                  <a:pt x="117269" y="1224148"/>
                  <a:pt x="0" y="147254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フリーフォーム 144"/>
          <p:cNvSpPr/>
          <p:nvPr/>
        </p:nvSpPr>
        <p:spPr>
          <a:xfrm>
            <a:off x="4458441" y="4566566"/>
            <a:ext cx="1907565" cy="1448080"/>
          </a:xfrm>
          <a:custGeom>
            <a:avLst/>
            <a:gdLst>
              <a:gd name="connsiteX0" fmla="*/ 0 w 1965366"/>
              <a:gd name="connsiteY0" fmla="*/ 1425038 h 1425038"/>
              <a:gd name="connsiteX1" fmla="*/ 1377538 w 1965366"/>
              <a:gd name="connsiteY1" fmla="*/ 991589 h 1425038"/>
              <a:gd name="connsiteX2" fmla="*/ 1965366 w 1965366"/>
              <a:gd name="connsiteY2" fmla="*/ 0 h 1425038"/>
              <a:gd name="connsiteX0" fmla="*/ 0 w 1965366"/>
              <a:gd name="connsiteY0" fmla="*/ 1425038 h 1448080"/>
              <a:gd name="connsiteX1" fmla="*/ 1377538 w 1965366"/>
              <a:gd name="connsiteY1" fmla="*/ 991589 h 1448080"/>
              <a:gd name="connsiteX2" fmla="*/ 1965366 w 1965366"/>
              <a:gd name="connsiteY2" fmla="*/ 0 h 1448080"/>
            </a:gdLst>
            <a:ahLst/>
            <a:cxnLst>
              <a:cxn ang="0">
                <a:pos x="connsiteX0" y="connsiteY0"/>
              </a:cxn>
              <a:cxn ang="0">
                <a:pos x="connsiteX1" y="connsiteY1"/>
              </a:cxn>
              <a:cxn ang="0">
                <a:pos x="connsiteX2" y="connsiteY2"/>
              </a:cxn>
            </a:cxnLst>
            <a:rect l="l" t="t" r="r" b="b"/>
            <a:pathLst>
              <a:path w="1965366" h="1448080">
                <a:moveTo>
                  <a:pt x="0" y="1425038"/>
                </a:moveTo>
                <a:cubicBezTo>
                  <a:pt x="608115" y="1534884"/>
                  <a:pt x="1049977" y="1229095"/>
                  <a:pt x="1377538" y="991589"/>
                </a:cubicBezTo>
                <a:cubicBezTo>
                  <a:pt x="1705099" y="754083"/>
                  <a:pt x="1835232" y="377041"/>
                  <a:pt x="196536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円/楕円 195"/>
          <p:cNvSpPr>
            <a:spLocks/>
          </p:cNvSpPr>
          <p:nvPr/>
        </p:nvSpPr>
        <p:spPr>
          <a:xfrm>
            <a:off x="2912380" y="5139629"/>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円/楕円 196"/>
          <p:cNvSpPr>
            <a:spLocks/>
          </p:cNvSpPr>
          <p:nvPr/>
        </p:nvSpPr>
        <p:spPr>
          <a:xfrm>
            <a:off x="2990862" y="3115964"/>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円/楕円 199"/>
          <p:cNvSpPr>
            <a:spLocks/>
          </p:cNvSpPr>
          <p:nvPr/>
        </p:nvSpPr>
        <p:spPr>
          <a:xfrm>
            <a:off x="4320864" y="3002681"/>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p:cNvSpPr>
            <a:spLocks/>
          </p:cNvSpPr>
          <p:nvPr/>
        </p:nvSpPr>
        <p:spPr>
          <a:xfrm>
            <a:off x="4390714" y="5934892"/>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円/楕円 201"/>
          <p:cNvSpPr>
            <a:spLocks/>
          </p:cNvSpPr>
          <p:nvPr/>
        </p:nvSpPr>
        <p:spPr>
          <a:xfrm>
            <a:off x="6312755" y="4476749"/>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円/楕円 202"/>
          <p:cNvSpPr>
            <a:spLocks/>
          </p:cNvSpPr>
          <p:nvPr/>
        </p:nvSpPr>
        <p:spPr>
          <a:xfrm>
            <a:off x="6532971" y="2982490"/>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円/楕円 203"/>
          <p:cNvSpPr>
            <a:spLocks/>
          </p:cNvSpPr>
          <p:nvPr/>
        </p:nvSpPr>
        <p:spPr>
          <a:xfrm>
            <a:off x="4707371" y="4330575"/>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D1D10BF-5A7D-BB40-8492-A9C98C1E9B06}" type="slidenum">
              <a:rPr lang="en-US" smtClean="0"/>
              <a:t>8</a:t>
            </a:fld>
            <a:endParaRPr lang="en-US"/>
          </a:p>
        </p:txBody>
      </p:sp>
      <p:sp>
        <p:nvSpPr>
          <p:cNvPr id="5" name="テキスト ボックス 4"/>
          <p:cNvSpPr txBox="1"/>
          <p:nvPr/>
        </p:nvSpPr>
        <p:spPr>
          <a:xfrm>
            <a:off x="6714394" y="4393058"/>
            <a:ext cx="1601278" cy="369332"/>
          </a:xfrm>
          <a:prstGeom prst="rect">
            <a:avLst/>
          </a:prstGeom>
          <a:noFill/>
          <a:ln>
            <a:solidFill>
              <a:schemeClr val="tx1"/>
            </a:solidFill>
            <a:prstDash val="dash"/>
          </a:ln>
        </p:spPr>
        <p:txBody>
          <a:bodyPr wrap="square" rtlCol="0">
            <a:spAutoFit/>
          </a:bodyPr>
          <a:lstStyle/>
          <a:p>
            <a:pPr algn="ctr"/>
            <a:r>
              <a:rPr kumimoji="1" lang="en-US" altLang="ja-JP" dirty="0" smtClean="0"/>
              <a:t>T</a:t>
            </a:r>
            <a:r>
              <a:rPr kumimoji="1" lang="ja-JP" altLang="en-US" dirty="0" smtClean="0"/>
              <a:t>字接続も</a:t>
            </a:r>
            <a:r>
              <a:rPr kumimoji="1" lang="en-US" altLang="ja-JP" dirty="0" smtClean="0"/>
              <a:t>OK</a:t>
            </a:r>
            <a:endParaRPr kumimoji="1" lang="ja-JP" altLang="en-US" dirty="0"/>
          </a:p>
        </p:txBody>
      </p:sp>
      <p:sp>
        <p:nvSpPr>
          <p:cNvPr id="24" name="テキスト ボックス 23"/>
          <p:cNvSpPr txBox="1"/>
          <p:nvPr/>
        </p:nvSpPr>
        <p:spPr>
          <a:xfrm>
            <a:off x="6256959" y="5391878"/>
            <a:ext cx="2275481" cy="369332"/>
          </a:xfrm>
          <a:prstGeom prst="rect">
            <a:avLst/>
          </a:prstGeom>
          <a:noFill/>
          <a:ln>
            <a:solidFill>
              <a:schemeClr val="tx1"/>
            </a:solidFill>
            <a:prstDash val="dash"/>
          </a:ln>
        </p:spPr>
        <p:txBody>
          <a:bodyPr wrap="square" rtlCol="0">
            <a:spAutoFit/>
          </a:bodyPr>
          <a:lstStyle/>
          <a:p>
            <a:pPr algn="ctr"/>
            <a:r>
              <a:rPr kumimoji="1" lang="ja-JP" altLang="en-US" dirty="0" smtClean="0"/>
              <a:t>三角形パッチも</a:t>
            </a:r>
            <a:r>
              <a:rPr kumimoji="1" lang="en-US" altLang="ja-JP" dirty="0" smtClean="0"/>
              <a:t>OK</a:t>
            </a:r>
            <a:endParaRPr kumimoji="1" lang="ja-JP" altLang="en-US" dirty="0"/>
          </a:p>
        </p:txBody>
      </p:sp>
      <p:pic>
        <p:nvPicPr>
          <p:cNvPr id="7" name="オーディオ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1423779032"/>
      </p:ext>
    </p:extLst>
  </p:cSld>
  <p:clrMapOvr>
    <a:masterClrMapping/>
  </p:clrMapOvr>
  <mc:AlternateContent xmlns:mc="http://schemas.openxmlformats.org/markup-compatibility/2006" xmlns:p14="http://schemas.microsoft.com/office/powerpoint/2010/main">
    <mc:Choice Requires="p14">
      <p:transition spd="slow" p14:dur="2000" advTm="42889"/>
    </mc:Choice>
    <mc:Fallback xmlns="">
      <p:transition spd="slow" advTm="42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22" presetClass="entr" presetSubtype="1"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wipe(up)">
                                      <p:cBhvr>
                                        <p:cTn id="13" dur="500"/>
                                        <p:tgtEl>
                                          <p:spTgt spid="13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97"/>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wipe(up)">
                                      <p:cBhvr>
                                        <p:cTn id="23" dur="500"/>
                                        <p:tgtEl>
                                          <p:spTgt spid="13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0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wipe(left)">
                                      <p:cBhvr>
                                        <p:cTn id="33" dur="500"/>
                                        <p:tgtEl>
                                          <p:spTgt spid="14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xEl>
                                              <p:pRg st="1" end="1"/>
                                            </p:txEl>
                                          </p:spTgt>
                                        </p:tgtEl>
                                        <p:attrNameLst>
                                          <p:attrName>style.visibility</p:attrName>
                                        </p:attrNameLst>
                                      </p:cBhvr>
                                      <p:to>
                                        <p:strVal val="visible"/>
                                      </p:to>
                                    </p:set>
                                  </p:childTnLst>
                                </p:cTn>
                              </p:par>
                              <p:par>
                                <p:cTn id="38" presetID="22" presetClass="entr" presetSubtype="8" fill="hold" grpId="0" nodeType="with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wipe(left)">
                                      <p:cBhvr>
                                        <p:cTn id="40" dur="500"/>
                                        <p:tgtEl>
                                          <p:spTgt spid="141"/>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wipe(left)">
                                      <p:cBhvr>
                                        <p:cTn id="48" dur="500"/>
                                        <p:tgtEl>
                                          <p:spTgt spid="142"/>
                                        </p:tgtEl>
                                      </p:cBhvr>
                                    </p:animEffec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20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wipe(left)">
                                      <p:cBhvr>
                                        <p:cTn id="56" dur="500"/>
                                        <p:tgtEl>
                                          <p:spTgt spid="143"/>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20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44"/>
                                        </p:tgtEl>
                                        <p:attrNameLst>
                                          <p:attrName>style.visibility</p:attrName>
                                        </p:attrNameLst>
                                      </p:cBhvr>
                                      <p:to>
                                        <p:strVal val="visible"/>
                                      </p:to>
                                    </p:set>
                                    <p:animEffect transition="in" filter="wipe(up)">
                                      <p:cBhvr>
                                        <p:cTn id="68" dur="500"/>
                                        <p:tgtEl>
                                          <p:spTgt spid="144"/>
                                        </p:tgtEl>
                                      </p:cBhvr>
                                    </p:animEffec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13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145"/>
                                        </p:tgtEl>
                                        <p:attrNameLst>
                                          <p:attrName>style.visibility</p:attrName>
                                        </p:attrNameLst>
                                      </p:cBhvr>
                                      <p:to>
                                        <p:strVal val="visible"/>
                                      </p:to>
                                    </p:set>
                                    <p:animEffect transition="in" filter="wipe(up)">
                                      <p:cBhvr>
                                        <p:cTn id="76" dur="500"/>
                                        <p:tgtEl>
                                          <p:spTgt spid="145"/>
                                        </p:tgtEl>
                                      </p:cBhvr>
                                    </p:animEffec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0"/>
                                          </p:stCondLst>
                                        </p:cTn>
                                        <p:tgtEl>
                                          <p:spTgt spid="135"/>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2" fill="hold" display="0">
                  <p:stCondLst>
                    <p:cond delay="indefinite"/>
                  </p:stCondLst>
                  <p:endCondLst>
                    <p:cond evt="onStopAudio" delay="0">
                      <p:tgtEl>
                        <p:sldTgt/>
                      </p:tgtEl>
                    </p:cond>
                  </p:endCondLst>
                </p:cTn>
                <p:tgtEl>
                  <p:spTgt spid="7"/>
                </p:tgtEl>
              </p:cMediaNode>
            </p:audio>
          </p:childTnLst>
        </p:cTn>
      </p:par>
    </p:tnLst>
    <p:bldLst>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96" grpId="0" animBg="1"/>
      <p:bldP spid="197" grpId="0" animBg="1"/>
      <p:bldP spid="200" grpId="0" animBg="1"/>
      <p:bldP spid="201" grpId="0" animBg="1"/>
      <p:bldP spid="202" grpId="0" animBg="1"/>
      <p:bldP spid="203" grpId="0" animBg="1"/>
      <p:bldP spid="204" grpId="0" animBg="1"/>
      <p:bldP spid="5"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800" dirty="0" smtClean="0"/>
              <a:t>パッチ境界上に任意の分割数を指定</a:t>
            </a:r>
            <a:endParaRPr kumimoji="1" lang="en-US" altLang="ja-JP" sz="2800" dirty="0" smtClean="0"/>
          </a:p>
          <a:p>
            <a:r>
              <a:rPr kumimoji="1" lang="en-US" altLang="ja-JP" sz="2800" dirty="0" smtClean="0">
                <a:sym typeface="Wingdings" pitchFamily="2" charset="2"/>
              </a:rPr>
              <a:t> </a:t>
            </a:r>
            <a:r>
              <a:rPr kumimoji="1" lang="ja-JP" altLang="en-US" sz="2800" dirty="0" smtClean="0">
                <a:sym typeface="Wingdings" pitchFamily="2" charset="2"/>
              </a:rPr>
              <a:t>パッチ内部が自動的に四角形で分割される</a:t>
            </a:r>
            <a:endParaRPr kumimoji="1" lang="en-US" altLang="ja-JP" sz="2800" dirty="0" smtClean="0">
              <a:sym typeface="Wingdings" pitchFamily="2" charset="2"/>
            </a:endParaRPr>
          </a:p>
        </p:txBody>
      </p:sp>
      <p:sp>
        <p:nvSpPr>
          <p:cNvPr id="18" name="フリーフォーム 17"/>
          <p:cNvSpPr/>
          <p:nvPr/>
        </p:nvSpPr>
        <p:spPr>
          <a:xfrm>
            <a:off x="4432507" y="4390822"/>
            <a:ext cx="1947553" cy="1603169"/>
          </a:xfrm>
          <a:custGeom>
            <a:avLst/>
            <a:gdLst>
              <a:gd name="connsiteX0" fmla="*/ 326571 w 1947553"/>
              <a:gd name="connsiteY0" fmla="*/ 0 h 1603169"/>
              <a:gd name="connsiteX1" fmla="*/ 213756 w 1947553"/>
              <a:gd name="connsiteY1" fmla="*/ 736271 h 1603169"/>
              <a:gd name="connsiteX2" fmla="*/ 0 w 1947553"/>
              <a:gd name="connsiteY2" fmla="*/ 1591294 h 1603169"/>
              <a:gd name="connsiteX3" fmla="*/ 374073 w 1947553"/>
              <a:gd name="connsiteY3" fmla="*/ 1603169 h 1603169"/>
              <a:gd name="connsiteX4" fmla="*/ 914400 w 1947553"/>
              <a:gd name="connsiteY4" fmla="*/ 1466603 h 1603169"/>
              <a:gd name="connsiteX5" fmla="*/ 1401288 w 1947553"/>
              <a:gd name="connsiteY5" fmla="*/ 1128156 h 1603169"/>
              <a:gd name="connsiteX6" fmla="*/ 1715984 w 1947553"/>
              <a:gd name="connsiteY6" fmla="*/ 736271 h 1603169"/>
              <a:gd name="connsiteX7" fmla="*/ 1947553 w 1947553"/>
              <a:gd name="connsiteY7" fmla="*/ 154380 h 1603169"/>
              <a:gd name="connsiteX8" fmla="*/ 1484416 w 1947553"/>
              <a:gd name="connsiteY8" fmla="*/ 0 h 1603169"/>
              <a:gd name="connsiteX9" fmla="*/ 326571 w 1947553"/>
              <a:gd name="connsiteY9" fmla="*/ 0 h 160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7553" h="1603169">
                <a:moveTo>
                  <a:pt x="326571" y="0"/>
                </a:moveTo>
                <a:lnTo>
                  <a:pt x="213756" y="736271"/>
                </a:lnTo>
                <a:lnTo>
                  <a:pt x="0" y="1591294"/>
                </a:lnTo>
                <a:lnTo>
                  <a:pt x="374073" y="1603169"/>
                </a:lnTo>
                <a:lnTo>
                  <a:pt x="914400" y="1466603"/>
                </a:lnTo>
                <a:lnTo>
                  <a:pt x="1401288" y="1128156"/>
                </a:lnTo>
                <a:lnTo>
                  <a:pt x="1715984" y="736271"/>
                </a:lnTo>
                <a:lnTo>
                  <a:pt x="1947553" y="154380"/>
                </a:lnTo>
                <a:lnTo>
                  <a:pt x="1484416" y="0"/>
                </a:lnTo>
                <a:lnTo>
                  <a:pt x="326571" y="0"/>
                </a:lnTo>
                <a:close/>
              </a:path>
            </a:pathLst>
          </a:custGeom>
          <a:solidFill>
            <a:schemeClr val="accent4">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フリーフォーム 16"/>
          <p:cNvSpPr/>
          <p:nvPr/>
        </p:nvSpPr>
        <p:spPr>
          <a:xfrm>
            <a:off x="4411931" y="2768604"/>
            <a:ext cx="2238499" cy="1721922"/>
          </a:xfrm>
          <a:custGeom>
            <a:avLst/>
            <a:gdLst>
              <a:gd name="connsiteX0" fmla="*/ 0 w 2238499"/>
              <a:gd name="connsiteY0" fmla="*/ 255319 h 1721922"/>
              <a:gd name="connsiteX1" fmla="*/ 273133 w 2238499"/>
              <a:gd name="connsiteY1" fmla="*/ 635329 h 1721922"/>
              <a:gd name="connsiteX2" fmla="*/ 391886 w 2238499"/>
              <a:gd name="connsiteY2" fmla="*/ 1009402 h 1721922"/>
              <a:gd name="connsiteX3" fmla="*/ 362198 w 2238499"/>
              <a:gd name="connsiteY3" fmla="*/ 1609106 h 1721922"/>
              <a:gd name="connsiteX4" fmla="*/ 920338 w 2238499"/>
              <a:gd name="connsiteY4" fmla="*/ 1591293 h 1721922"/>
              <a:gd name="connsiteX5" fmla="*/ 1520042 w 2238499"/>
              <a:gd name="connsiteY5" fmla="*/ 1597231 h 1721922"/>
              <a:gd name="connsiteX6" fmla="*/ 1971304 w 2238499"/>
              <a:gd name="connsiteY6" fmla="*/ 1721922 h 1721922"/>
              <a:gd name="connsiteX7" fmla="*/ 2202873 w 2238499"/>
              <a:gd name="connsiteY7" fmla="*/ 1187532 h 1721922"/>
              <a:gd name="connsiteX8" fmla="*/ 2238499 w 2238499"/>
              <a:gd name="connsiteY8" fmla="*/ 849085 h 1721922"/>
              <a:gd name="connsiteX9" fmla="*/ 2179122 w 2238499"/>
              <a:gd name="connsiteY9" fmla="*/ 267194 h 1721922"/>
              <a:gd name="connsiteX10" fmla="*/ 1246909 w 2238499"/>
              <a:gd name="connsiteY10" fmla="*/ 29688 h 1721922"/>
              <a:gd name="connsiteX11" fmla="*/ 748146 w 2238499"/>
              <a:gd name="connsiteY11" fmla="*/ 0 h 1721922"/>
              <a:gd name="connsiteX12" fmla="*/ 285008 w 2238499"/>
              <a:gd name="connsiteY12" fmla="*/ 100940 h 1721922"/>
              <a:gd name="connsiteX13" fmla="*/ 0 w 2238499"/>
              <a:gd name="connsiteY13" fmla="*/ 255319 h 172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499" h="1721922">
                <a:moveTo>
                  <a:pt x="0" y="255319"/>
                </a:moveTo>
                <a:lnTo>
                  <a:pt x="273133" y="635329"/>
                </a:lnTo>
                <a:lnTo>
                  <a:pt x="391886" y="1009402"/>
                </a:lnTo>
                <a:lnTo>
                  <a:pt x="362198" y="1609106"/>
                </a:lnTo>
                <a:lnTo>
                  <a:pt x="920338" y="1591293"/>
                </a:lnTo>
                <a:lnTo>
                  <a:pt x="1520042" y="1597231"/>
                </a:lnTo>
                <a:lnTo>
                  <a:pt x="1971304" y="1721922"/>
                </a:lnTo>
                <a:lnTo>
                  <a:pt x="2202873" y="1187532"/>
                </a:lnTo>
                <a:lnTo>
                  <a:pt x="2238499" y="849085"/>
                </a:lnTo>
                <a:lnTo>
                  <a:pt x="2179122" y="267194"/>
                </a:lnTo>
                <a:lnTo>
                  <a:pt x="1246909" y="29688"/>
                </a:lnTo>
                <a:lnTo>
                  <a:pt x="748146" y="0"/>
                </a:lnTo>
                <a:lnTo>
                  <a:pt x="285008" y="100940"/>
                </a:lnTo>
                <a:lnTo>
                  <a:pt x="0" y="255319"/>
                </a:lnTo>
                <a:close/>
              </a:path>
            </a:pathLst>
          </a:custGeom>
          <a:solidFill>
            <a:schemeClr val="accent1">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フリーフォーム 15"/>
          <p:cNvSpPr/>
          <p:nvPr/>
        </p:nvSpPr>
        <p:spPr>
          <a:xfrm>
            <a:off x="2686834" y="3042973"/>
            <a:ext cx="2084120" cy="2951018"/>
          </a:xfrm>
          <a:custGeom>
            <a:avLst/>
            <a:gdLst>
              <a:gd name="connsiteX0" fmla="*/ 350322 w 2084120"/>
              <a:gd name="connsiteY0" fmla="*/ 95003 h 2951018"/>
              <a:gd name="connsiteX1" fmla="*/ 35626 w 2084120"/>
              <a:gd name="connsiteY1" fmla="*/ 825335 h 2951018"/>
              <a:gd name="connsiteX2" fmla="*/ 0 w 2084120"/>
              <a:gd name="connsiteY2" fmla="*/ 1270660 h 2951018"/>
              <a:gd name="connsiteX3" fmla="*/ 83128 w 2084120"/>
              <a:gd name="connsiteY3" fmla="*/ 1721922 h 2951018"/>
              <a:gd name="connsiteX4" fmla="*/ 273133 w 2084120"/>
              <a:gd name="connsiteY4" fmla="*/ 2143496 h 2951018"/>
              <a:gd name="connsiteX5" fmla="*/ 700644 w 2084120"/>
              <a:gd name="connsiteY5" fmla="*/ 2173184 h 2951018"/>
              <a:gd name="connsiteX6" fmla="*/ 1110343 w 2084120"/>
              <a:gd name="connsiteY6" fmla="*/ 2392878 h 2951018"/>
              <a:gd name="connsiteX7" fmla="*/ 1573481 w 2084120"/>
              <a:gd name="connsiteY7" fmla="*/ 2867891 h 2951018"/>
              <a:gd name="connsiteX8" fmla="*/ 1751611 w 2084120"/>
              <a:gd name="connsiteY8" fmla="*/ 2951018 h 2951018"/>
              <a:gd name="connsiteX9" fmla="*/ 2072244 w 2084120"/>
              <a:gd name="connsiteY9" fmla="*/ 1383475 h 2951018"/>
              <a:gd name="connsiteX10" fmla="*/ 2084120 w 2084120"/>
              <a:gd name="connsiteY10" fmla="*/ 688769 h 2951018"/>
              <a:gd name="connsiteX11" fmla="*/ 1935678 w 2084120"/>
              <a:gd name="connsiteY11" fmla="*/ 308759 h 2951018"/>
              <a:gd name="connsiteX12" fmla="*/ 1704109 w 2084120"/>
              <a:gd name="connsiteY12" fmla="*/ 0 h 2951018"/>
              <a:gd name="connsiteX13" fmla="*/ 1217221 w 2084120"/>
              <a:gd name="connsiteY13" fmla="*/ 184068 h 2951018"/>
              <a:gd name="connsiteX14" fmla="*/ 748146 w 2084120"/>
              <a:gd name="connsiteY14" fmla="*/ 190005 h 2951018"/>
              <a:gd name="connsiteX15" fmla="*/ 350322 w 2084120"/>
              <a:gd name="connsiteY15" fmla="*/ 95003 h 295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4120" h="2951018">
                <a:moveTo>
                  <a:pt x="350322" y="95003"/>
                </a:moveTo>
                <a:lnTo>
                  <a:pt x="35626" y="825335"/>
                </a:lnTo>
                <a:lnTo>
                  <a:pt x="0" y="1270660"/>
                </a:lnTo>
                <a:lnTo>
                  <a:pt x="83128" y="1721922"/>
                </a:lnTo>
                <a:lnTo>
                  <a:pt x="273133" y="2143496"/>
                </a:lnTo>
                <a:lnTo>
                  <a:pt x="700644" y="2173184"/>
                </a:lnTo>
                <a:lnTo>
                  <a:pt x="1110343" y="2392878"/>
                </a:lnTo>
                <a:lnTo>
                  <a:pt x="1573481" y="2867891"/>
                </a:lnTo>
                <a:lnTo>
                  <a:pt x="1751611" y="2951018"/>
                </a:lnTo>
                <a:lnTo>
                  <a:pt x="2072244" y="1383475"/>
                </a:lnTo>
                <a:lnTo>
                  <a:pt x="2084120" y="688769"/>
                </a:lnTo>
                <a:lnTo>
                  <a:pt x="1935678" y="308759"/>
                </a:lnTo>
                <a:lnTo>
                  <a:pt x="1704109" y="0"/>
                </a:lnTo>
                <a:lnTo>
                  <a:pt x="1217221" y="184068"/>
                </a:lnTo>
                <a:lnTo>
                  <a:pt x="748146" y="190005"/>
                </a:lnTo>
                <a:lnTo>
                  <a:pt x="350322" y="95003"/>
                </a:lnTo>
                <a:close/>
              </a:path>
            </a:pathLst>
          </a:custGeom>
          <a:solidFill>
            <a:schemeClr val="tx2">
              <a:lumMod val="20000"/>
              <a:lumOff val="80000"/>
            </a:schemeClr>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 name="タイトル 3"/>
          <p:cNvSpPr>
            <a:spLocks noGrp="1"/>
          </p:cNvSpPr>
          <p:nvPr>
            <p:ph type="title"/>
          </p:nvPr>
        </p:nvSpPr>
        <p:spPr/>
        <p:txBody>
          <a:bodyPr>
            <a:normAutofit fontScale="90000"/>
          </a:bodyPr>
          <a:lstStyle/>
          <a:p>
            <a:r>
              <a:rPr kumimoji="1" lang="ja-JP" altLang="en-US" dirty="0" smtClean="0"/>
              <a:t>基本</a:t>
            </a:r>
            <a:r>
              <a:rPr kumimoji="1" lang="ja-JP" altLang="en-US" dirty="0"/>
              <a:t>コンセプト</a:t>
            </a:r>
          </a:p>
        </p:txBody>
      </p:sp>
      <p:sp>
        <p:nvSpPr>
          <p:cNvPr id="5" name="フリーフォーム 4"/>
          <p:cNvSpPr/>
          <p:nvPr/>
        </p:nvSpPr>
        <p:spPr>
          <a:xfrm>
            <a:off x="2665604" y="3147017"/>
            <a:ext cx="380459" cy="2018805"/>
          </a:xfrm>
          <a:custGeom>
            <a:avLst/>
            <a:gdLst>
              <a:gd name="connsiteX0" fmla="*/ 380459 w 380459"/>
              <a:gd name="connsiteY0" fmla="*/ 0 h 2018805"/>
              <a:gd name="connsiteX1" fmla="*/ 449 w 380459"/>
              <a:gd name="connsiteY1" fmla="*/ 1092530 h 2018805"/>
              <a:gd name="connsiteX2" fmla="*/ 297332 w 380459"/>
              <a:gd name="connsiteY2" fmla="*/ 2018805 h 2018805"/>
            </a:gdLst>
            <a:ahLst/>
            <a:cxnLst>
              <a:cxn ang="0">
                <a:pos x="connsiteX0" y="connsiteY0"/>
              </a:cxn>
              <a:cxn ang="0">
                <a:pos x="connsiteX1" y="connsiteY1"/>
              </a:cxn>
              <a:cxn ang="0">
                <a:pos x="connsiteX2" y="connsiteY2"/>
              </a:cxn>
            </a:cxnLst>
            <a:rect l="l" t="t" r="r" b="b"/>
            <a:pathLst>
              <a:path w="380459" h="2018805">
                <a:moveTo>
                  <a:pt x="380459" y="0"/>
                </a:moveTo>
                <a:cubicBezTo>
                  <a:pt x="197381" y="378031"/>
                  <a:pt x="14303" y="756063"/>
                  <a:pt x="449" y="1092530"/>
                </a:cubicBezTo>
                <a:cubicBezTo>
                  <a:pt x="-13405" y="1428997"/>
                  <a:pt x="297332" y="2018805"/>
                  <a:pt x="297332" y="2018805"/>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p:cNvSpPr/>
          <p:nvPr/>
        </p:nvSpPr>
        <p:spPr>
          <a:xfrm>
            <a:off x="4398675" y="3057800"/>
            <a:ext cx="386146" cy="2923883"/>
          </a:xfrm>
          <a:custGeom>
            <a:avLst/>
            <a:gdLst>
              <a:gd name="connsiteX0" fmla="*/ 0 w 386146"/>
              <a:gd name="connsiteY0" fmla="*/ 0 h 3152898"/>
              <a:gd name="connsiteX1" fmla="*/ 385948 w 386146"/>
              <a:gd name="connsiteY1" fmla="*/ 979714 h 3152898"/>
              <a:gd name="connsiteX2" fmla="*/ 41564 w 386146"/>
              <a:gd name="connsiteY2" fmla="*/ 3152898 h 3152898"/>
            </a:gdLst>
            <a:ahLst/>
            <a:cxnLst>
              <a:cxn ang="0">
                <a:pos x="connsiteX0" y="connsiteY0"/>
              </a:cxn>
              <a:cxn ang="0">
                <a:pos x="connsiteX1" y="connsiteY1"/>
              </a:cxn>
              <a:cxn ang="0">
                <a:pos x="connsiteX2" y="connsiteY2"/>
              </a:cxn>
            </a:cxnLst>
            <a:rect l="l" t="t" r="r" b="b"/>
            <a:pathLst>
              <a:path w="386146" h="3152898">
                <a:moveTo>
                  <a:pt x="0" y="0"/>
                </a:moveTo>
                <a:cubicBezTo>
                  <a:pt x="189510" y="227115"/>
                  <a:pt x="379021" y="454231"/>
                  <a:pt x="385948" y="979714"/>
                </a:cubicBezTo>
                <a:cubicBezTo>
                  <a:pt x="392875" y="1505197"/>
                  <a:pt x="217219" y="2329047"/>
                  <a:pt x="41564" y="3152898"/>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3057939" y="3034201"/>
            <a:ext cx="1318161" cy="184115"/>
          </a:xfrm>
          <a:custGeom>
            <a:avLst/>
            <a:gdLst>
              <a:gd name="connsiteX0" fmla="*/ 0 w 1318161"/>
              <a:gd name="connsiteY0" fmla="*/ 124691 h 184115"/>
              <a:gd name="connsiteX1" fmla="*/ 736270 w 1318161"/>
              <a:gd name="connsiteY1" fmla="*/ 178130 h 184115"/>
              <a:gd name="connsiteX2" fmla="*/ 1318161 w 1318161"/>
              <a:gd name="connsiteY2" fmla="*/ 0 h 184115"/>
            </a:gdLst>
            <a:ahLst/>
            <a:cxnLst>
              <a:cxn ang="0">
                <a:pos x="connsiteX0" y="connsiteY0"/>
              </a:cxn>
              <a:cxn ang="0">
                <a:pos x="connsiteX1" y="connsiteY1"/>
              </a:cxn>
              <a:cxn ang="0">
                <a:pos x="connsiteX2" y="connsiteY2"/>
              </a:cxn>
            </a:cxnLst>
            <a:rect l="l" t="t" r="r" b="b"/>
            <a:pathLst>
              <a:path w="1318161" h="184115">
                <a:moveTo>
                  <a:pt x="0" y="124691"/>
                </a:moveTo>
                <a:cubicBezTo>
                  <a:pt x="258288" y="161801"/>
                  <a:pt x="516577" y="198912"/>
                  <a:pt x="736270" y="178130"/>
                </a:cubicBezTo>
                <a:cubicBezTo>
                  <a:pt x="955963" y="157348"/>
                  <a:pt x="1137062" y="78674"/>
                  <a:pt x="1318161"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p:cNvSpPr/>
          <p:nvPr/>
        </p:nvSpPr>
        <p:spPr>
          <a:xfrm>
            <a:off x="2982909" y="5177458"/>
            <a:ext cx="1468219" cy="807761"/>
          </a:xfrm>
          <a:custGeom>
            <a:avLst/>
            <a:gdLst>
              <a:gd name="connsiteX0" fmla="*/ 0 w 1425039"/>
              <a:gd name="connsiteY0" fmla="*/ 1863 h 809385"/>
              <a:gd name="connsiteX1" fmla="*/ 748146 w 1425039"/>
              <a:gd name="connsiteY1" fmla="*/ 126554 h 809385"/>
              <a:gd name="connsiteX2" fmla="*/ 1425039 w 1425039"/>
              <a:gd name="connsiteY2" fmla="*/ 809385 h 809385"/>
              <a:gd name="connsiteX0" fmla="*/ 0 w 1425039"/>
              <a:gd name="connsiteY0" fmla="*/ 1863 h 809385"/>
              <a:gd name="connsiteX1" fmla="*/ 748146 w 1425039"/>
              <a:gd name="connsiteY1" fmla="*/ 126554 h 809385"/>
              <a:gd name="connsiteX2" fmla="*/ 1425039 w 1425039"/>
              <a:gd name="connsiteY2" fmla="*/ 809385 h 809385"/>
              <a:gd name="connsiteX0" fmla="*/ 0 w 1425039"/>
              <a:gd name="connsiteY0" fmla="*/ 239 h 807761"/>
              <a:gd name="connsiteX1" fmla="*/ 700645 w 1425039"/>
              <a:gd name="connsiteY1" fmla="*/ 202120 h 807761"/>
              <a:gd name="connsiteX2" fmla="*/ 1425039 w 1425039"/>
              <a:gd name="connsiteY2" fmla="*/ 807761 h 807761"/>
              <a:gd name="connsiteX0" fmla="*/ 0 w 1425039"/>
              <a:gd name="connsiteY0" fmla="*/ 239 h 807761"/>
              <a:gd name="connsiteX1" fmla="*/ 700645 w 1425039"/>
              <a:gd name="connsiteY1" fmla="*/ 202120 h 807761"/>
              <a:gd name="connsiteX2" fmla="*/ 1425039 w 1425039"/>
              <a:gd name="connsiteY2" fmla="*/ 807761 h 807761"/>
            </a:gdLst>
            <a:ahLst/>
            <a:cxnLst>
              <a:cxn ang="0">
                <a:pos x="connsiteX0" y="connsiteY0"/>
              </a:cxn>
              <a:cxn ang="0">
                <a:pos x="connsiteX1" y="connsiteY1"/>
              </a:cxn>
              <a:cxn ang="0">
                <a:pos x="connsiteX2" y="connsiteY2"/>
              </a:cxn>
            </a:cxnLst>
            <a:rect l="l" t="t" r="r" b="b"/>
            <a:pathLst>
              <a:path w="1425039" h="807761">
                <a:moveTo>
                  <a:pt x="0" y="239"/>
                </a:moveTo>
                <a:cubicBezTo>
                  <a:pt x="255320" y="-4709"/>
                  <a:pt x="463139" y="67533"/>
                  <a:pt x="700645" y="202120"/>
                </a:cubicBezTo>
                <a:cubicBezTo>
                  <a:pt x="938152" y="336707"/>
                  <a:pt x="1021279" y="646455"/>
                  <a:pt x="1425039" y="80776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8"/>
          <p:cNvSpPr/>
          <p:nvPr/>
        </p:nvSpPr>
        <p:spPr>
          <a:xfrm>
            <a:off x="4304848" y="2772676"/>
            <a:ext cx="2280062" cy="291214"/>
          </a:xfrm>
          <a:custGeom>
            <a:avLst/>
            <a:gdLst>
              <a:gd name="connsiteX0" fmla="*/ 0 w 2280062"/>
              <a:gd name="connsiteY0" fmla="*/ 291214 h 291214"/>
              <a:gd name="connsiteX1" fmla="*/ 973777 w 2280062"/>
              <a:gd name="connsiteY1" fmla="*/ 268 h 291214"/>
              <a:gd name="connsiteX2" fmla="*/ 2280062 w 2280062"/>
              <a:gd name="connsiteY2" fmla="*/ 249650 h 291214"/>
            </a:gdLst>
            <a:ahLst/>
            <a:cxnLst>
              <a:cxn ang="0">
                <a:pos x="connsiteX0" y="connsiteY0"/>
              </a:cxn>
              <a:cxn ang="0">
                <a:pos x="connsiteX1" y="connsiteY1"/>
              </a:cxn>
              <a:cxn ang="0">
                <a:pos x="connsiteX2" y="connsiteY2"/>
              </a:cxn>
            </a:cxnLst>
            <a:rect l="l" t="t" r="r" b="b"/>
            <a:pathLst>
              <a:path w="2280062" h="291214">
                <a:moveTo>
                  <a:pt x="0" y="291214"/>
                </a:moveTo>
                <a:cubicBezTo>
                  <a:pt x="296883" y="149204"/>
                  <a:pt x="593767" y="7195"/>
                  <a:pt x="973777" y="268"/>
                </a:cubicBezTo>
                <a:cubicBezTo>
                  <a:pt x="1353787" y="-6659"/>
                  <a:pt x="1816924" y="121495"/>
                  <a:pt x="2280062" y="24965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4762051" y="4364239"/>
            <a:ext cx="1620982" cy="160317"/>
          </a:xfrm>
          <a:custGeom>
            <a:avLst/>
            <a:gdLst>
              <a:gd name="connsiteX0" fmla="*/ 0 w 1620982"/>
              <a:gd name="connsiteY0" fmla="*/ 0 h 160317"/>
              <a:gd name="connsiteX1" fmla="*/ 985652 w 1620982"/>
              <a:gd name="connsiteY1" fmla="*/ 11876 h 160317"/>
              <a:gd name="connsiteX2" fmla="*/ 1620982 w 1620982"/>
              <a:gd name="connsiteY2" fmla="*/ 160317 h 160317"/>
            </a:gdLst>
            <a:ahLst/>
            <a:cxnLst>
              <a:cxn ang="0">
                <a:pos x="connsiteX0" y="connsiteY0"/>
              </a:cxn>
              <a:cxn ang="0">
                <a:pos x="connsiteX1" y="connsiteY1"/>
              </a:cxn>
              <a:cxn ang="0">
                <a:pos x="connsiteX2" y="connsiteY2"/>
              </a:cxn>
            </a:cxnLst>
            <a:rect l="l" t="t" r="r" b="b"/>
            <a:pathLst>
              <a:path w="1620982" h="160317">
                <a:moveTo>
                  <a:pt x="0" y="0"/>
                </a:moveTo>
                <a:lnTo>
                  <a:pt x="985652" y="11876"/>
                </a:lnTo>
                <a:cubicBezTo>
                  <a:pt x="1255816" y="38596"/>
                  <a:pt x="1438399" y="99456"/>
                  <a:pt x="1620982" y="160317"/>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p:cNvSpPr/>
          <p:nvPr/>
        </p:nvSpPr>
        <p:spPr>
          <a:xfrm>
            <a:off x="6365216" y="3043152"/>
            <a:ext cx="288782" cy="1502139"/>
          </a:xfrm>
          <a:custGeom>
            <a:avLst/>
            <a:gdLst>
              <a:gd name="connsiteX0" fmla="*/ 231569 w 288782"/>
              <a:gd name="connsiteY0" fmla="*/ 0 h 1472541"/>
              <a:gd name="connsiteX1" fmla="*/ 273133 w 288782"/>
              <a:gd name="connsiteY1" fmla="*/ 730333 h 1472541"/>
              <a:gd name="connsiteX2" fmla="*/ 0 w 288782"/>
              <a:gd name="connsiteY2" fmla="*/ 1472541 h 1472541"/>
            </a:gdLst>
            <a:ahLst/>
            <a:cxnLst>
              <a:cxn ang="0">
                <a:pos x="connsiteX0" y="connsiteY0"/>
              </a:cxn>
              <a:cxn ang="0">
                <a:pos x="connsiteX1" y="connsiteY1"/>
              </a:cxn>
              <a:cxn ang="0">
                <a:pos x="connsiteX2" y="connsiteY2"/>
              </a:cxn>
            </a:cxnLst>
            <a:rect l="l" t="t" r="r" b="b"/>
            <a:pathLst>
              <a:path w="288782" h="1472541">
                <a:moveTo>
                  <a:pt x="231569" y="0"/>
                </a:moveTo>
                <a:cubicBezTo>
                  <a:pt x="271648" y="242455"/>
                  <a:pt x="311728" y="484910"/>
                  <a:pt x="273133" y="730333"/>
                </a:cubicBezTo>
                <a:cubicBezTo>
                  <a:pt x="234538" y="975756"/>
                  <a:pt x="117269" y="1224148"/>
                  <a:pt x="0" y="147254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4458441" y="4554242"/>
            <a:ext cx="1907565" cy="1448080"/>
          </a:xfrm>
          <a:custGeom>
            <a:avLst/>
            <a:gdLst>
              <a:gd name="connsiteX0" fmla="*/ 0 w 1965366"/>
              <a:gd name="connsiteY0" fmla="*/ 1425038 h 1425038"/>
              <a:gd name="connsiteX1" fmla="*/ 1377538 w 1965366"/>
              <a:gd name="connsiteY1" fmla="*/ 991589 h 1425038"/>
              <a:gd name="connsiteX2" fmla="*/ 1965366 w 1965366"/>
              <a:gd name="connsiteY2" fmla="*/ 0 h 1425038"/>
              <a:gd name="connsiteX0" fmla="*/ 0 w 1965366"/>
              <a:gd name="connsiteY0" fmla="*/ 1425038 h 1448080"/>
              <a:gd name="connsiteX1" fmla="*/ 1377538 w 1965366"/>
              <a:gd name="connsiteY1" fmla="*/ 991589 h 1448080"/>
              <a:gd name="connsiteX2" fmla="*/ 1965366 w 1965366"/>
              <a:gd name="connsiteY2" fmla="*/ 0 h 1448080"/>
            </a:gdLst>
            <a:ahLst/>
            <a:cxnLst>
              <a:cxn ang="0">
                <a:pos x="connsiteX0" y="connsiteY0"/>
              </a:cxn>
              <a:cxn ang="0">
                <a:pos x="connsiteX1" y="connsiteY1"/>
              </a:cxn>
              <a:cxn ang="0">
                <a:pos x="connsiteX2" y="connsiteY2"/>
              </a:cxn>
            </a:cxnLst>
            <a:rect l="l" t="t" r="r" b="b"/>
            <a:pathLst>
              <a:path w="1965366" h="1448080">
                <a:moveTo>
                  <a:pt x="0" y="1425038"/>
                </a:moveTo>
                <a:cubicBezTo>
                  <a:pt x="608115" y="1534884"/>
                  <a:pt x="1049977" y="1229095"/>
                  <a:pt x="1377538" y="991589"/>
                </a:cubicBezTo>
                <a:cubicBezTo>
                  <a:pt x="1705099" y="754083"/>
                  <a:pt x="1835232" y="377041"/>
                  <a:pt x="196536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9" name="グループ化 198"/>
          <p:cNvGrpSpPr/>
          <p:nvPr/>
        </p:nvGrpSpPr>
        <p:grpSpPr>
          <a:xfrm>
            <a:off x="2674959" y="3375482"/>
            <a:ext cx="2072244" cy="2080507"/>
            <a:chOff x="2339439" y="2511631"/>
            <a:chExt cx="2072244" cy="2080507"/>
          </a:xfrm>
        </p:grpSpPr>
        <p:sp>
          <p:nvSpPr>
            <p:cNvPr id="31" name="フリーフォーム 30"/>
            <p:cNvSpPr/>
            <p:nvPr/>
          </p:nvSpPr>
          <p:spPr>
            <a:xfrm>
              <a:off x="2499967" y="4008430"/>
              <a:ext cx="1711275" cy="583708"/>
            </a:xfrm>
            <a:custGeom>
              <a:avLst/>
              <a:gdLst>
                <a:gd name="connsiteX0" fmla="*/ 0 w 1745672"/>
                <a:gd name="connsiteY0" fmla="*/ 0 h 670956"/>
                <a:gd name="connsiteX1" fmla="*/ 997527 w 1745672"/>
                <a:gd name="connsiteY1" fmla="*/ 124691 h 670956"/>
                <a:gd name="connsiteX2" fmla="*/ 1745672 w 1745672"/>
                <a:gd name="connsiteY2" fmla="*/ 670956 h 670956"/>
              </a:gdLst>
              <a:ahLst/>
              <a:cxnLst>
                <a:cxn ang="0">
                  <a:pos x="connsiteX0" y="connsiteY0"/>
                </a:cxn>
                <a:cxn ang="0">
                  <a:pos x="connsiteX1" y="connsiteY1"/>
                </a:cxn>
                <a:cxn ang="0">
                  <a:pos x="connsiteX2" y="connsiteY2"/>
                </a:cxn>
              </a:cxnLst>
              <a:rect l="l" t="t" r="r" b="b"/>
              <a:pathLst>
                <a:path w="1745672" h="670956">
                  <a:moveTo>
                    <a:pt x="0" y="0"/>
                  </a:moveTo>
                  <a:cubicBezTo>
                    <a:pt x="353291" y="6432"/>
                    <a:pt x="706582" y="12865"/>
                    <a:pt x="997527" y="124691"/>
                  </a:cubicBezTo>
                  <a:cubicBezTo>
                    <a:pt x="1288472" y="236517"/>
                    <a:pt x="1517072" y="453736"/>
                    <a:pt x="1745672" y="670956"/>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2378346" y="3676935"/>
              <a:ext cx="1958272" cy="310095"/>
            </a:xfrm>
            <a:custGeom>
              <a:avLst/>
              <a:gdLst>
                <a:gd name="connsiteX0" fmla="*/ 0 w 1941616"/>
                <a:gd name="connsiteY0" fmla="*/ 18375 h 255882"/>
                <a:gd name="connsiteX1" fmla="*/ 1128156 w 1941616"/>
                <a:gd name="connsiteY1" fmla="*/ 24313 h 255882"/>
                <a:gd name="connsiteX2" fmla="*/ 1941616 w 1941616"/>
                <a:gd name="connsiteY2" fmla="*/ 255882 h 255882"/>
                <a:gd name="connsiteX0" fmla="*/ 0 w 1973615"/>
                <a:gd name="connsiteY0" fmla="*/ 3582 h 315352"/>
                <a:gd name="connsiteX1" fmla="*/ 1160155 w 1973615"/>
                <a:gd name="connsiteY1" fmla="*/ 83783 h 315352"/>
                <a:gd name="connsiteX2" fmla="*/ 1973615 w 1973615"/>
                <a:gd name="connsiteY2" fmla="*/ 315352 h 315352"/>
              </a:gdLst>
              <a:ahLst/>
              <a:cxnLst>
                <a:cxn ang="0">
                  <a:pos x="connsiteX0" y="connsiteY0"/>
                </a:cxn>
                <a:cxn ang="0">
                  <a:pos x="connsiteX1" y="connsiteY1"/>
                </a:cxn>
                <a:cxn ang="0">
                  <a:pos x="connsiteX2" y="connsiteY2"/>
                </a:cxn>
              </a:cxnLst>
              <a:rect l="l" t="t" r="r" b="b"/>
              <a:pathLst>
                <a:path w="1973615" h="315352">
                  <a:moveTo>
                    <a:pt x="0" y="3582"/>
                  </a:moveTo>
                  <a:cubicBezTo>
                    <a:pt x="402276" y="-13242"/>
                    <a:pt x="831219" y="31821"/>
                    <a:pt x="1160155" y="83783"/>
                  </a:cubicBezTo>
                  <a:cubicBezTo>
                    <a:pt x="1489091" y="135745"/>
                    <a:pt x="1728686" y="219360"/>
                    <a:pt x="1973615" y="315352"/>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32"/>
            <p:cNvSpPr/>
            <p:nvPr/>
          </p:nvSpPr>
          <p:spPr>
            <a:xfrm>
              <a:off x="2339439" y="3360717"/>
              <a:ext cx="2072244" cy="148441"/>
            </a:xfrm>
            <a:custGeom>
              <a:avLst/>
              <a:gdLst>
                <a:gd name="connsiteX0" fmla="*/ 0 w 2072244"/>
                <a:gd name="connsiteY0" fmla="*/ 0 h 148441"/>
                <a:gd name="connsiteX1" fmla="*/ 1104405 w 2072244"/>
                <a:gd name="connsiteY1" fmla="*/ 47501 h 148441"/>
                <a:gd name="connsiteX2" fmla="*/ 2072244 w 2072244"/>
                <a:gd name="connsiteY2" fmla="*/ 148441 h 148441"/>
              </a:gdLst>
              <a:ahLst/>
              <a:cxnLst>
                <a:cxn ang="0">
                  <a:pos x="connsiteX0" y="connsiteY0"/>
                </a:cxn>
                <a:cxn ang="0">
                  <a:pos x="connsiteX1" y="connsiteY1"/>
                </a:cxn>
                <a:cxn ang="0">
                  <a:pos x="connsiteX2" y="connsiteY2"/>
                </a:cxn>
              </a:cxnLst>
              <a:rect l="l" t="t" r="r" b="b"/>
              <a:pathLst>
                <a:path w="2072244" h="148441">
                  <a:moveTo>
                    <a:pt x="0" y="0"/>
                  </a:moveTo>
                  <a:cubicBezTo>
                    <a:pt x="379515" y="11380"/>
                    <a:pt x="759031" y="22761"/>
                    <a:pt x="1104405" y="47501"/>
                  </a:cubicBezTo>
                  <a:cubicBezTo>
                    <a:pt x="1449779" y="72241"/>
                    <a:pt x="1761011" y="110341"/>
                    <a:pt x="2072244" y="14844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p:nvSpPr>
          <p:spPr>
            <a:xfrm>
              <a:off x="2422566" y="2992582"/>
              <a:ext cx="1983179" cy="97379"/>
            </a:xfrm>
            <a:custGeom>
              <a:avLst/>
              <a:gdLst>
                <a:gd name="connsiteX0" fmla="*/ 0 w 1983179"/>
                <a:gd name="connsiteY0" fmla="*/ 0 h 97379"/>
                <a:gd name="connsiteX1" fmla="*/ 1009403 w 1983179"/>
                <a:gd name="connsiteY1" fmla="*/ 95002 h 97379"/>
                <a:gd name="connsiteX2" fmla="*/ 1983179 w 1983179"/>
                <a:gd name="connsiteY2" fmla="*/ 59376 h 97379"/>
              </a:gdLst>
              <a:ahLst/>
              <a:cxnLst>
                <a:cxn ang="0">
                  <a:pos x="connsiteX0" y="connsiteY0"/>
                </a:cxn>
                <a:cxn ang="0">
                  <a:pos x="connsiteX1" y="connsiteY1"/>
                </a:cxn>
                <a:cxn ang="0">
                  <a:pos x="connsiteX2" y="connsiteY2"/>
                </a:cxn>
              </a:cxnLst>
              <a:rect l="l" t="t" r="r" b="b"/>
              <a:pathLst>
                <a:path w="1983179" h="97379">
                  <a:moveTo>
                    <a:pt x="0" y="0"/>
                  </a:moveTo>
                  <a:cubicBezTo>
                    <a:pt x="339436" y="42553"/>
                    <a:pt x="678873" y="85106"/>
                    <a:pt x="1009403" y="95002"/>
                  </a:cubicBezTo>
                  <a:cubicBezTo>
                    <a:pt x="1339933" y="104898"/>
                    <a:pt x="1661556" y="82137"/>
                    <a:pt x="1983179" y="59376"/>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34"/>
            <p:cNvSpPr/>
            <p:nvPr/>
          </p:nvSpPr>
          <p:spPr>
            <a:xfrm>
              <a:off x="2565070" y="2511631"/>
              <a:ext cx="1733798" cy="236053"/>
            </a:xfrm>
            <a:custGeom>
              <a:avLst/>
              <a:gdLst>
                <a:gd name="connsiteX0" fmla="*/ 0 w 1733798"/>
                <a:gd name="connsiteY0" fmla="*/ 130629 h 236053"/>
                <a:gd name="connsiteX1" fmla="*/ 860961 w 1733798"/>
                <a:gd name="connsiteY1" fmla="*/ 231569 h 236053"/>
                <a:gd name="connsiteX2" fmla="*/ 1733798 w 1733798"/>
                <a:gd name="connsiteY2" fmla="*/ 0 h 236053"/>
              </a:gdLst>
              <a:ahLst/>
              <a:cxnLst>
                <a:cxn ang="0">
                  <a:pos x="connsiteX0" y="connsiteY0"/>
                </a:cxn>
                <a:cxn ang="0">
                  <a:pos x="connsiteX1" y="connsiteY1"/>
                </a:cxn>
                <a:cxn ang="0">
                  <a:pos x="connsiteX2" y="connsiteY2"/>
                </a:cxn>
              </a:cxnLst>
              <a:rect l="l" t="t" r="r" b="b"/>
              <a:pathLst>
                <a:path w="1733798" h="236053">
                  <a:moveTo>
                    <a:pt x="0" y="130629"/>
                  </a:moveTo>
                  <a:cubicBezTo>
                    <a:pt x="285997" y="191984"/>
                    <a:pt x="571995" y="253340"/>
                    <a:pt x="860961" y="231569"/>
                  </a:cubicBezTo>
                  <a:cubicBezTo>
                    <a:pt x="1149927" y="209798"/>
                    <a:pt x="1441862" y="104899"/>
                    <a:pt x="1733798"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8" name="グループ化 197"/>
          <p:cNvGrpSpPr/>
          <p:nvPr/>
        </p:nvGrpSpPr>
        <p:grpSpPr>
          <a:xfrm>
            <a:off x="3202157" y="3186149"/>
            <a:ext cx="1094033" cy="2512760"/>
            <a:chOff x="2866637" y="2322298"/>
            <a:chExt cx="1094033" cy="2512760"/>
          </a:xfrm>
        </p:grpSpPr>
        <p:sp>
          <p:nvSpPr>
            <p:cNvPr id="36" name="フリーフォーム 35"/>
            <p:cNvSpPr/>
            <p:nvPr/>
          </p:nvSpPr>
          <p:spPr>
            <a:xfrm>
              <a:off x="3366655" y="2375065"/>
              <a:ext cx="47006" cy="2107870"/>
            </a:xfrm>
            <a:custGeom>
              <a:avLst/>
              <a:gdLst>
                <a:gd name="connsiteX0" fmla="*/ 29688 w 95470"/>
                <a:gd name="connsiteY0" fmla="*/ 0 h 2107870"/>
                <a:gd name="connsiteX1" fmla="*/ 95002 w 95470"/>
                <a:gd name="connsiteY1" fmla="*/ 825335 h 2107870"/>
                <a:gd name="connsiteX2" fmla="*/ 0 w 95470"/>
                <a:gd name="connsiteY2" fmla="*/ 2107870 h 2107870"/>
                <a:gd name="connsiteX0" fmla="*/ 29688 w 47006"/>
                <a:gd name="connsiteY0" fmla="*/ 0 h 2107870"/>
                <a:gd name="connsiteX1" fmla="*/ 31502 w 47006"/>
                <a:gd name="connsiteY1" fmla="*/ 834860 h 2107870"/>
                <a:gd name="connsiteX2" fmla="*/ 0 w 47006"/>
                <a:gd name="connsiteY2" fmla="*/ 2107870 h 2107870"/>
              </a:gdLst>
              <a:ahLst/>
              <a:cxnLst>
                <a:cxn ang="0">
                  <a:pos x="connsiteX0" y="connsiteY0"/>
                </a:cxn>
                <a:cxn ang="0">
                  <a:pos x="connsiteX1" y="connsiteY1"/>
                </a:cxn>
                <a:cxn ang="0">
                  <a:pos x="connsiteX2" y="connsiteY2"/>
                </a:cxn>
              </a:cxnLst>
              <a:rect l="l" t="t" r="r" b="b"/>
              <a:pathLst>
                <a:path w="47006" h="2107870">
                  <a:moveTo>
                    <a:pt x="29688" y="0"/>
                  </a:moveTo>
                  <a:cubicBezTo>
                    <a:pt x="64819" y="237011"/>
                    <a:pt x="36450" y="483548"/>
                    <a:pt x="31502" y="834860"/>
                  </a:cubicBezTo>
                  <a:cubicBezTo>
                    <a:pt x="26554" y="1186172"/>
                    <a:pt x="45027" y="1642258"/>
                    <a:pt x="0" y="210787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リーフォーム 36"/>
            <p:cNvSpPr/>
            <p:nvPr/>
          </p:nvSpPr>
          <p:spPr>
            <a:xfrm>
              <a:off x="2866637" y="2359328"/>
              <a:ext cx="179384" cy="1979027"/>
            </a:xfrm>
            <a:custGeom>
              <a:avLst/>
              <a:gdLst>
                <a:gd name="connsiteX0" fmla="*/ 179384 w 179384"/>
                <a:gd name="connsiteY0" fmla="*/ 0 h 2018805"/>
                <a:gd name="connsiteX1" fmla="*/ 1254 w 179384"/>
                <a:gd name="connsiteY1" fmla="*/ 1033153 h 2018805"/>
                <a:gd name="connsiteX2" fmla="*/ 114069 w 179384"/>
                <a:gd name="connsiteY2" fmla="*/ 2018805 h 2018805"/>
              </a:gdLst>
              <a:ahLst/>
              <a:cxnLst>
                <a:cxn ang="0">
                  <a:pos x="connsiteX0" y="connsiteY0"/>
                </a:cxn>
                <a:cxn ang="0">
                  <a:pos x="connsiteX1" y="connsiteY1"/>
                </a:cxn>
                <a:cxn ang="0">
                  <a:pos x="connsiteX2" y="connsiteY2"/>
                </a:cxn>
              </a:cxnLst>
              <a:rect l="l" t="t" r="r" b="b"/>
              <a:pathLst>
                <a:path w="179384" h="2018805">
                  <a:moveTo>
                    <a:pt x="179384" y="0"/>
                  </a:moveTo>
                  <a:cubicBezTo>
                    <a:pt x="95762" y="348343"/>
                    <a:pt x="12140" y="696686"/>
                    <a:pt x="1254" y="1033153"/>
                  </a:cubicBezTo>
                  <a:cubicBezTo>
                    <a:pt x="-9632" y="1369621"/>
                    <a:pt x="52218" y="1694213"/>
                    <a:pt x="114069" y="2018805"/>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リーフォーム 37"/>
            <p:cNvSpPr/>
            <p:nvPr/>
          </p:nvSpPr>
          <p:spPr>
            <a:xfrm>
              <a:off x="3728852" y="2322298"/>
              <a:ext cx="231818" cy="2512760"/>
            </a:xfrm>
            <a:custGeom>
              <a:avLst/>
              <a:gdLst>
                <a:gd name="connsiteX0" fmla="*/ 35626 w 231818"/>
                <a:gd name="connsiteY0" fmla="*/ 0 h 2487881"/>
                <a:gd name="connsiteX1" fmla="*/ 231569 w 231818"/>
                <a:gd name="connsiteY1" fmla="*/ 878774 h 2487881"/>
                <a:gd name="connsiteX2" fmla="*/ 0 w 231818"/>
                <a:gd name="connsiteY2" fmla="*/ 2487881 h 2487881"/>
              </a:gdLst>
              <a:ahLst/>
              <a:cxnLst>
                <a:cxn ang="0">
                  <a:pos x="connsiteX0" y="connsiteY0"/>
                </a:cxn>
                <a:cxn ang="0">
                  <a:pos x="connsiteX1" y="connsiteY1"/>
                </a:cxn>
                <a:cxn ang="0">
                  <a:pos x="connsiteX2" y="connsiteY2"/>
                </a:cxn>
              </a:cxnLst>
              <a:rect l="l" t="t" r="r" b="b"/>
              <a:pathLst>
                <a:path w="231818" h="2487881">
                  <a:moveTo>
                    <a:pt x="35626" y="0"/>
                  </a:moveTo>
                  <a:cubicBezTo>
                    <a:pt x="136566" y="232063"/>
                    <a:pt x="237507" y="464127"/>
                    <a:pt x="231569" y="878774"/>
                  </a:cubicBezTo>
                  <a:cubicBezTo>
                    <a:pt x="225631" y="1293421"/>
                    <a:pt x="112815" y="1890651"/>
                    <a:pt x="0" y="2487881"/>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1" name="円/楕円 160"/>
          <p:cNvSpPr>
            <a:spLocks/>
          </p:cNvSpPr>
          <p:nvPr/>
        </p:nvSpPr>
        <p:spPr>
          <a:xfrm>
            <a:off x="2912380" y="5127305"/>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円/楕円 161"/>
          <p:cNvSpPr>
            <a:spLocks/>
          </p:cNvSpPr>
          <p:nvPr/>
        </p:nvSpPr>
        <p:spPr>
          <a:xfrm>
            <a:off x="2990862" y="3103640"/>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a:spLocks/>
          </p:cNvSpPr>
          <p:nvPr/>
        </p:nvSpPr>
        <p:spPr>
          <a:xfrm>
            <a:off x="4320864" y="2990357"/>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p:cNvSpPr>
            <a:spLocks/>
          </p:cNvSpPr>
          <p:nvPr/>
        </p:nvSpPr>
        <p:spPr>
          <a:xfrm>
            <a:off x="4390714" y="5922568"/>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p:cNvSpPr>
            <a:spLocks/>
          </p:cNvSpPr>
          <p:nvPr/>
        </p:nvSpPr>
        <p:spPr>
          <a:xfrm>
            <a:off x="6312755" y="4464425"/>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円/楕円 186"/>
          <p:cNvSpPr>
            <a:spLocks/>
          </p:cNvSpPr>
          <p:nvPr/>
        </p:nvSpPr>
        <p:spPr>
          <a:xfrm>
            <a:off x="6532971" y="2970166"/>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円/楕円 189"/>
          <p:cNvSpPr>
            <a:spLocks/>
          </p:cNvSpPr>
          <p:nvPr/>
        </p:nvSpPr>
        <p:spPr>
          <a:xfrm>
            <a:off x="4707371" y="4318251"/>
            <a:ext cx="108000" cy="108000"/>
          </a:xfrm>
          <a:prstGeom prst="ellipse">
            <a:avLst/>
          </a:prstGeom>
          <a:solidFill>
            <a:schemeClr val="tx1"/>
          </a:soli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5" name="グループ化 194"/>
          <p:cNvGrpSpPr/>
          <p:nvPr/>
        </p:nvGrpSpPr>
        <p:grpSpPr>
          <a:xfrm>
            <a:off x="2611772" y="2724550"/>
            <a:ext cx="4088383" cy="3333576"/>
            <a:chOff x="2276252" y="1860699"/>
            <a:chExt cx="4088383" cy="3333576"/>
          </a:xfrm>
          <a:solidFill>
            <a:schemeClr val="bg1">
              <a:lumMod val="50000"/>
            </a:schemeClr>
          </a:solidFill>
        </p:grpSpPr>
        <p:sp>
          <p:nvSpPr>
            <p:cNvPr id="156" name="円/楕円 155"/>
            <p:cNvSpPr>
              <a:spLocks/>
            </p:cNvSpPr>
            <p:nvPr/>
          </p:nvSpPr>
          <p:spPr>
            <a:xfrm>
              <a:off x="2499967" y="2580860"/>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p:cNvSpPr>
              <a:spLocks/>
            </p:cNvSpPr>
            <p:nvPr/>
          </p:nvSpPr>
          <p:spPr>
            <a:xfrm>
              <a:off x="2346102" y="2935560"/>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円/楕円 157"/>
            <p:cNvSpPr>
              <a:spLocks/>
            </p:cNvSpPr>
            <p:nvPr/>
          </p:nvSpPr>
          <p:spPr>
            <a:xfrm>
              <a:off x="2276252" y="330512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p:cNvSpPr>
              <a:spLocks/>
            </p:cNvSpPr>
            <p:nvPr/>
          </p:nvSpPr>
          <p:spPr>
            <a:xfrm>
              <a:off x="2320702" y="3629099"/>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円/楕円 159"/>
            <p:cNvSpPr>
              <a:spLocks/>
            </p:cNvSpPr>
            <p:nvPr/>
          </p:nvSpPr>
          <p:spPr>
            <a:xfrm>
              <a:off x="2430810" y="3956372"/>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p:cNvSpPr>
              <a:spLocks/>
            </p:cNvSpPr>
            <p:nvPr/>
          </p:nvSpPr>
          <p:spPr>
            <a:xfrm>
              <a:off x="2993107" y="228855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円/楕円 163"/>
            <p:cNvSpPr>
              <a:spLocks/>
            </p:cNvSpPr>
            <p:nvPr/>
          </p:nvSpPr>
          <p:spPr>
            <a:xfrm>
              <a:off x="3343622" y="2302272"/>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円/楕円 164"/>
            <p:cNvSpPr>
              <a:spLocks/>
            </p:cNvSpPr>
            <p:nvPr/>
          </p:nvSpPr>
          <p:spPr>
            <a:xfrm>
              <a:off x="3707904" y="2230264"/>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a:spLocks/>
            </p:cNvSpPr>
            <p:nvPr/>
          </p:nvSpPr>
          <p:spPr>
            <a:xfrm>
              <a:off x="2923183" y="4302621"/>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a:spLocks/>
            </p:cNvSpPr>
            <p:nvPr/>
          </p:nvSpPr>
          <p:spPr>
            <a:xfrm>
              <a:off x="3305522" y="4455021"/>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円/楕円 169"/>
            <p:cNvSpPr>
              <a:spLocks/>
            </p:cNvSpPr>
            <p:nvPr/>
          </p:nvSpPr>
          <p:spPr>
            <a:xfrm>
              <a:off x="3666579" y="480243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70"/>
            <p:cNvSpPr>
              <a:spLocks/>
            </p:cNvSpPr>
            <p:nvPr/>
          </p:nvSpPr>
          <p:spPr>
            <a:xfrm>
              <a:off x="4396234" y="508627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円/楕円 171"/>
            <p:cNvSpPr>
              <a:spLocks/>
            </p:cNvSpPr>
            <p:nvPr/>
          </p:nvSpPr>
          <p:spPr>
            <a:xfrm>
              <a:off x="4733999" y="5019526"/>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円/楕円 172"/>
            <p:cNvSpPr>
              <a:spLocks/>
            </p:cNvSpPr>
            <p:nvPr/>
          </p:nvSpPr>
          <p:spPr>
            <a:xfrm>
              <a:off x="5043239" y="487868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73"/>
            <p:cNvSpPr>
              <a:spLocks/>
            </p:cNvSpPr>
            <p:nvPr/>
          </p:nvSpPr>
          <p:spPr>
            <a:xfrm>
              <a:off x="5305871" y="4709269"/>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p:cNvSpPr>
              <a:spLocks/>
            </p:cNvSpPr>
            <p:nvPr/>
          </p:nvSpPr>
          <p:spPr>
            <a:xfrm>
              <a:off x="5567412" y="448054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円/楕円 175"/>
            <p:cNvSpPr>
              <a:spLocks/>
            </p:cNvSpPr>
            <p:nvPr/>
          </p:nvSpPr>
          <p:spPr>
            <a:xfrm>
              <a:off x="5741094" y="4207321"/>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a:spLocks/>
            </p:cNvSpPr>
            <p:nvPr/>
          </p:nvSpPr>
          <p:spPr>
            <a:xfrm>
              <a:off x="5874494" y="3929881"/>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円/楕円 178"/>
            <p:cNvSpPr>
              <a:spLocks/>
            </p:cNvSpPr>
            <p:nvPr/>
          </p:nvSpPr>
          <p:spPr>
            <a:xfrm>
              <a:off x="6135985" y="3268092"/>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a:spLocks/>
            </p:cNvSpPr>
            <p:nvPr/>
          </p:nvSpPr>
          <p:spPr>
            <a:xfrm>
              <a:off x="6243935" y="2891036"/>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a:spLocks/>
            </p:cNvSpPr>
            <p:nvPr/>
          </p:nvSpPr>
          <p:spPr>
            <a:xfrm>
              <a:off x="6256635" y="2492896"/>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円/楕円 181"/>
            <p:cNvSpPr>
              <a:spLocks/>
            </p:cNvSpPr>
            <p:nvPr/>
          </p:nvSpPr>
          <p:spPr>
            <a:xfrm>
              <a:off x="5911527" y="2025923"/>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82"/>
            <p:cNvSpPr>
              <a:spLocks/>
            </p:cNvSpPr>
            <p:nvPr/>
          </p:nvSpPr>
          <p:spPr>
            <a:xfrm>
              <a:off x="5554712" y="1932707"/>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円/楕円 183"/>
            <p:cNvSpPr>
              <a:spLocks/>
            </p:cNvSpPr>
            <p:nvPr/>
          </p:nvSpPr>
          <p:spPr>
            <a:xfrm>
              <a:off x="5210547" y="1876574"/>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円/楕円 184"/>
            <p:cNvSpPr>
              <a:spLocks/>
            </p:cNvSpPr>
            <p:nvPr/>
          </p:nvSpPr>
          <p:spPr>
            <a:xfrm>
              <a:off x="4794374" y="1860699"/>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円/楕円 185"/>
            <p:cNvSpPr>
              <a:spLocks/>
            </p:cNvSpPr>
            <p:nvPr/>
          </p:nvSpPr>
          <p:spPr>
            <a:xfrm>
              <a:off x="4346451" y="1960265"/>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円/楕円 187"/>
            <p:cNvSpPr>
              <a:spLocks/>
            </p:cNvSpPr>
            <p:nvPr/>
          </p:nvSpPr>
          <p:spPr>
            <a:xfrm>
              <a:off x="4253235" y="2456904"/>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円/楕円 188"/>
            <p:cNvSpPr>
              <a:spLocks/>
            </p:cNvSpPr>
            <p:nvPr/>
          </p:nvSpPr>
          <p:spPr>
            <a:xfrm>
              <a:off x="4392935" y="2992710"/>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円/楕円 190"/>
            <p:cNvSpPr>
              <a:spLocks/>
            </p:cNvSpPr>
            <p:nvPr/>
          </p:nvSpPr>
          <p:spPr>
            <a:xfrm>
              <a:off x="4296668" y="3927797"/>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円/楕円 191"/>
            <p:cNvSpPr>
              <a:spLocks/>
            </p:cNvSpPr>
            <p:nvPr/>
          </p:nvSpPr>
          <p:spPr>
            <a:xfrm>
              <a:off x="4174877" y="4532436"/>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円/楕円 192"/>
            <p:cNvSpPr>
              <a:spLocks/>
            </p:cNvSpPr>
            <p:nvPr/>
          </p:nvSpPr>
          <p:spPr>
            <a:xfrm>
              <a:off x="4838883" y="3454400"/>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円/楕円 193"/>
            <p:cNvSpPr>
              <a:spLocks/>
            </p:cNvSpPr>
            <p:nvPr/>
          </p:nvSpPr>
          <p:spPr>
            <a:xfrm>
              <a:off x="5534918" y="3480122"/>
              <a:ext cx="108000" cy="108000"/>
            </a:xfrm>
            <a:prstGeom prst="ellipse">
              <a:avLst/>
            </a:prstGeom>
            <a:grp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7" name="グループ化 246"/>
          <p:cNvGrpSpPr/>
          <p:nvPr/>
        </p:nvGrpSpPr>
        <p:grpSpPr>
          <a:xfrm>
            <a:off x="4944055" y="3100201"/>
            <a:ext cx="1394075" cy="949690"/>
            <a:chOff x="4608535" y="2236350"/>
            <a:chExt cx="1394075" cy="949690"/>
          </a:xfrm>
        </p:grpSpPr>
        <p:sp>
          <p:nvSpPr>
            <p:cNvPr id="215" name="雲形吹き出し 214"/>
            <p:cNvSpPr/>
            <p:nvPr/>
          </p:nvSpPr>
          <p:spPr>
            <a:xfrm>
              <a:off x="4608535" y="2236350"/>
              <a:ext cx="1394075" cy="949690"/>
            </a:xfrm>
            <a:prstGeom prst="cloudCallout">
              <a:avLst/>
            </a:prstGeom>
            <a:solidFill>
              <a:schemeClr val="bg1"/>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2" name="グループ化 91"/>
            <p:cNvGrpSpPr/>
            <p:nvPr/>
          </p:nvGrpSpPr>
          <p:grpSpPr>
            <a:xfrm rot="20700000">
              <a:off x="4938282" y="2655031"/>
              <a:ext cx="279930" cy="267759"/>
              <a:chOff x="4988983" y="2737908"/>
              <a:chExt cx="279930" cy="267759"/>
            </a:xfrm>
          </p:grpSpPr>
          <p:cxnSp>
            <p:nvCxnSpPr>
              <p:cNvPr id="80" name="直線コネクタ 79"/>
              <p:cNvCxnSpPr/>
              <p:nvPr/>
            </p:nvCxnSpPr>
            <p:spPr>
              <a:xfrm flipV="1">
                <a:off x="5022850" y="2914650"/>
                <a:ext cx="59267" cy="7408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V="1">
                <a:off x="5134049" y="2737908"/>
                <a:ext cx="12097" cy="9644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V="1">
                <a:off x="5171024" y="2837921"/>
                <a:ext cx="97889" cy="2979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5151637" y="2931346"/>
                <a:ext cx="33138" cy="743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4988983" y="2796117"/>
                <a:ext cx="81874" cy="5481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円/楕円 71"/>
              <p:cNvSpPr>
                <a:spLocks noChangeAspect="1"/>
              </p:cNvSpPr>
              <p:nvPr/>
            </p:nvSpPr>
            <p:spPr>
              <a:xfrm>
                <a:off x="5065793" y="282483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01" name="グループ化 100"/>
            <p:cNvGrpSpPr/>
            <p:nvPr/>
          </p:nvGrpSpPr>
          <p:grpSpPr>
            <a:xfrm>
              <a:off x="5392837" y="2414261"/>
              <a:ext cx="269875" cy="234950"/>
              <a:chOff x="5434013" y="2532063"/>
              <a:chExt cx="269875" cy="234950"/>
            </a:xfrm>
          </p:grpSpPr>
          <p:cxnSp>
            <p:nvCxnSpPr>
              <p:cNvPr id="93" name="直線コネクタ 92"/>
              <p:cNvCxnSpPr/>
              <p:nvPr/>
            </p:nvCxnSpPr>
            <p:spPr>
              <a:xfrm flipV="1">
                <a:off x="5572063" y="2532063"/>
                <a:ext cx="9587" cy="9759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5612181" y="2693833"/>
                <a:ext cx="91707" cy="4778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H="1">
                <a:off x="5434013" y="2700601"/>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円/楕円 72"/>
              <p:cNvSpPr>
                <a:spLocks noChangeAspect="1"/>
              </p:cNvSpPr>
              <p:nvPr/>
            </p:nvSpPr>
            <p:spPr>
              <a:xfrm>
                <a:off x="5506885" y="262772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grpSp>
        <p:nvGrpSpPr>
          <p:cNvPr id="246" name="グループ化 245"/>
          <p:cNvGrpSpPr/>
          <p:nvPr/>
        </p:nvGrpSpPr>
        <p:grpSpPr>
          <a:xfrm>
            <a:off x="4717513" y="2848983"/>
            <a:ext cx="1846564" cy="1471151"/>
            <a:chOff x="4381993" y="1985132"/>
            <a:chExt cx="1846564" cy="1471151"/>
          </a:xfrm>
        </p:grpSpPr>
        <p:cxnSp>
          <p:nvCxnSpPr>
            <p:cNvPr id="207" name="直線コネクタ 206"/>
            <p:cNvCxnSpPr/>
            <p:nvPr/>
          </p:nvCxnSpPr>
          <p:spPr>
            <a:xfrm rot="2880000" flipH="1">
              <a:off x="6155320" y="2504060"/>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p:cNvCxnSpPr/>
            <p:nvPr/>
          </p:nvCxnSpPr>
          <p:spPr>
            <a:xfrm rot="3060000" flipH="1">
              <a:off x="6144208" y="2892994"/>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rot="3780000" flipH="1">
              <a:off x="6044200" y="3250175"/>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p:nvPr/>
          </p:nvCxnSpPr>
          <p:spPr>
            <a:xfrm rot="8700000" flipH="1">
              <a:off x="5579354" y="3389871"/>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p:nvPr/>
          </p:nvCxnSpPr>
          <p:spPr>
            <a:xfrm rot="8160000" flipH="1">
              <a:off x="4863899" y="3361512"/>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p:nvPr/>
          </p:nvCxnSpPr>
          <p:spPr>
            <a:xfrm rot="12840000" flipH="1">
              <a:off x="4521352" y="3004324"/>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p:cNvCxnSpPr/>
            <p:nvPr/>
          </p:nvCxnSpPr>
          <p:spPr>
            <a:xfrm rot="12420000" flipH="1">
              <a:off x="4381993" y="2451612"/>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p:cNvCxnSpPr/>
            <p:nvPr/>
          </p:nvCxnSpPr>
          <p:spPr>
            <a:xfrm rot="16680000" flipH="1">
              <a:off x="4423233" y="2082061"/>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rot="17640000" flipH="1">
              <a:off x="4839400" y="1991957"/>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p:nvPr/>
          </p:nvCxnSpPr>
          <p:spPr>
            <a:xfrm rot="18060000" flipH="1">
              <a:off x="5237740" y="2010474"/>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p:cNvCxnSpPr/>
            <p:nvPr/>
          </p:nvCxnSpPr>
          <p:spPr>
            <a:xfrm rot="18000000" flipH="1">
              <a:off x="5938086" y="2159006"/>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線コネクタ 219"/>
            <p:cNvCxnSpPr/>
            <p:nvPr/>
          </p:nvCxnSpPr>
          <p:spPr>
            <a:xfrm rot="18060000" flipH="1">
              <a:off x="5579197" y="2069385"/>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8" name="グループ化 247"/>
          <p:cNvGrpSpPr/>
          <p:nvPr/>
        </p:nvGrpSpPr>
        <p:grpSpPr>
          <a:xfrm>
            <a:off x="4639009" y="4456079"/>
            <a:ext cx="1544902" cy="1470856"/>
            <a:chOff x="4303489" y="3592228"/>
            <a:chExt cx="1544902" cy="1470856"/>
          </a:xfrm>
        </p:grpSpPr>
        <p:cxnSp>
          <p:nvCxnSpPr>
            <p:cNvPr id="222" name="直線コネクタ 221"/>
            <p:cNvCxnSpPr/>
            <p:nvPr/>
          </p:nvCxnSpPr>
          <p:spPr>
            <a:xfrm rot="8160000" flipH="1">
              <a:off x="4844849" y="3592228"/>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線コネクタ 222"/>
            <p:cNvCxnSpPr/>
            <p:nvPr/>
          </p:nvCxnSpPr>
          <p:spPr>
            <a:xfrm rot="8520000" flipH="1">
              <a:off x="5526287" y="3621142"/>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p:cNvCxnSpPr/>
            <p:nvPr/>
          </p:nvCxnSpPr>
          <p:spPr>
            <a:xfrm rot="14100000" flipH="1">
              <a:off x="5775154" y="3917752"/>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p:cNvCxnSpPr/>
            <p:nvPr/>
          </p:nvCxnSpPr>
          <p:spPr>
            <a:xfrm rot="14640000" flipH="1">
              <a:off x="5646638" y="4182648"/>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p:cNvCxnSpPr/>
            <p:nvPr/>
          </p:nvCxnSpPr>
          <p:spPr>
            <a:xfrm rot="15900000" flipH="1">
              <a:off x="5247235" y="4640697"/>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p:cNvCxnSpPr/>
            <p:nvPr/>
          </p:nvCxnSpPr>
          <p:spPr>
            <a:xfrm rot="18120000" flipH="1">
              <a:off x="4730134" y="4923980"/>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線コネクタ 227"/>
            <p:cNvCxnSpPr/>
            <p:nvPr/>
          </p:nvCxnSpPr>
          <p:spPr>
            <a:xfrm rot="18540000" flipH="1">
              <a:off x="4416939" y="4989848"/>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rot="2460000" flipH="1">
              <a:off x="4303489" y="4566489"/>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p:cNvCxnSpPr/>
            <p:nvPr/>
          </p:nvCxnSpPr>
          <p:spPr>
            <a:xfrm rot="2700000" flipH="1">
              <a:off x="4426251" y="3975606"/>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p:cNvCxnSpPr/>
            <p:nvPr/>
          </p:nvCxnSpPr>
          <p:spPr>
            <a:xfrm rot="17100000" flipH="1">
              <a:off x="5004336" y="4801395"/>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p:cNvCxnSpPr/>
            <p:nvPr/>
          </p:nvCxnSpPr>
          <p:spPr>
            <a:xfrm rot="15960000" flipH="1">
              <a:off x="5499763" y="4429967"/>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グループ化 248"/>
          <p:cNvGrpSpPr/>
          <p:nvPr/>
        </p:nvGrpSpPr>
        <p:grpSpPr>
          <a:xfrm>
            <a:off x="4784868" y="4590782"/>
            <a:ext cx="1152128" cy="949691"/>
            <a:chOff x="4449348" y="3726931"/>
            <a:chExt cx="1152128" cy="949691"/>
          </a:xfrm>
        </p:grpSpPr>
        <p:sp>
          <p:nvSpPr>
            <p:cNvPr id="233" name="雲形吹き出し 232"/>
            <p:cNvSpPr/>
            <p:nvPr/>
          </p:nvSpPr>
          <p:spPr>
            <a:xfrm>
              <a:off x="4449348" y="3726931"/>
              <a:ext cx="1152128" cy="949691"/>
            </a:xfrm>
            <a:prstGeom prst="cloudCallout">
              <a:avLst/>
            </a:prstGeom>
            <a:solidFill>
              <a:schemeClr val="bg1"/>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09" name="グループ化 108"/>
            <p:cNvGrpSpPr/>
            <p:nvPr/>
          </p:nvGrpSpPr>
          <p:grpSpPr>
            <a:xfrm rot="21540000">
              <a:off x="4615452" y="3912628"/>
              <a:ext cx="292034" cy="267759"/>
              <a:chOff x="4976879" y="2737908"/>
              <a:chExt cx="292034" cy="267759"/>
            </a:xfrm>
          </p:grpSpPr>
          <p:cxnSp>
            <p:nvCxnSpPr>
              <p:cNvPr id="110" name="直線コネクタ 109"/>
              <p:cNvCxnSpPr/>
              <p:nvPr/>
            </p:nvCxnSpPr>
            <p:spPr>
              <a:xfrm flipV="1">
                <a:off x="5022850" y="2914650"/>
                <a:ext cx="59267" cy="7408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V="1">
                <a:off x="5134049" y="2737908"/>
                <a:ext cx="12097" cy="9644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flipV="1">
                <a:off x="5171024" y="2837921"/>
                <a:ext cx="97889" cy="2979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a:off x="5151637" y="2931346"/>
                <a:ext cx="33138" cy="7432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rot="60000">
                <a:off x="4976879" y="2823383"/>
                <a:ext cx="94218" cy="2672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円/楕円 114"/>
              <p:cNvSpPr>
                <a:spLocks noChangeAspect="1"/>
              </p:cNvSpPr>
              <p:nvPr/>
            </p:nvSpPr>
            <p:spPr>
              <a:xfrm>
                <a:off x="5065793" y="2824831"/>
                <a:ext cx="108000" cy="108000"/>
              </a:xfrm>
              <a:prstGeom prst="ellipse">
                <a:avLst/>
              </a:prstGeom>
              <a:solidFill>
                <a:srgbClr val="FFC00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16" name="グループ化 115"/>
            <p:cNvGrpSpPr/>
            <p:nvPr/>
          </p:nvGrpSpPr>
          <p:grpSpPr>
            <a:xfrm rot="19980000">
              <a:off x="4980640" y="3917511"/>
              <a:ext cx="269875" cy="234950"/>
              <a:chOff x="5434013" y="2532063"/>
              <a:chExt cx="269875" cy="234950"/>
            </a:xfrm>
          </p:grpSpPr>
          <p:cxnSp>
            <p:nvCxnSpPr>
              <p:cNvPr id="117" name="直線コネクタ 116"/>
              <p:cNvCxnSpPr/>
              <p:nvPr/>
            </p:nvCxnSpPr>
            <p:spPr>
              <a:xfrm flipV="1">
                <a:off x="5572063" y="2532063"/>
                <a:ext cx="9587" cy="9759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5612181" y="2693833"/>
                <a:ext cx="91707" cy="4778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H="1">
                <a:off x="5434013" y="2700601"/>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円/楕円 119"/>
              <p:cNvSpPr>
                <a:spLocks noChangeAspect="1"/>
              </p:cNvSpPr>
              <p:nvPr/>
            </p:nvSpPr>
            <p:spPr>
              <a:xfrm>
                <a:off x="5506885" y="262772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30" name="グループ化 129"/>
            <p:cNvGrpSpPr/>
            <p:nvPr/>
          </p:nvGrpSpPr>
          <p:grpSpPr>
            <a:xfrm rot="1080000">
              <a:off x="5076373" y="4253979"/>
              <a:ext cx="269875" cy="234950"/>
              <a:chOff x="5434013" y="2532063"/>
              <a:chExt cx="269875" cy="234950"/>
            </a:xfrm>
          </p:grpSpPr>
          <p:cxnSp>
            <p:nvCxnSpPr>
              <p:cNvPr id="131" name="直線コネクタ 130"/>
              <p:cNvCxnSpPr/>
              <p:nvPr/>
            </p:nvCxnSpPr>
            <p:spPr>
              <a:xfrm flipV="1">
                <a:off x="5572063" y="2532063"/>
                <a:ext cx="9587" cy="9759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5612181" y="2693833"/>
                <a:ext cx="91707" cy="4778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H="1">
                <a:off x="5434013" y="2700601"/>
                <a:ext cx="80061" cy="6641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円/楕円 133"/>
              <p:cNvSpPr>
                <a:spLocks noChangeAspect="1"/>
              </p:cNvSpPr>
              <p:nvPr/>
            </p:nvSpPr>
            <p:spPr>
              <a:xfrm>
                <a:off x="5506885" y="2627722"/>
                <a:ext cx="108000" cy="108000"/>
              </a:xfrm>
              <a:prstGeom prst="ellipse">
                <a:avLst/>
              </a:prstGeom>
              <a:solidFill>
                <a:srgbClr val="00B0F0"/>
              </a:solid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grpSp>
        <p:nvGrpSpPr>
          <p:cNvPr id="241" name="グループ化 240"/>
          <p:cNvGrpSpPr/>
          <p:nvPr/>
        </p:nvGrpSpPr>
        <p:grpSpPr>
          <a:xfrm>
            <a:off x="4525289" y="2757686"/>
            <a:ext cx="2143937" cy="1700265"/>
            <a:chOff x="4181475" y="1893835"/>
            <a:chExt cx="2143937" cy="1700265"/>
          </a:xfrm>
        </p:grpSpPr>
        <p:sp>
          <p:nvSpPr>
            <p:cNvPr id="237" name="フリーフォーム 236"/>
            <p:cNvSpPr/>
            <p:nvPr/>
          </p:nvSpPr>
          <p:spPr>
            <a:xfrm>
              <a:off x="4222750" y="1893835"/>
              <a:ext cx="1870075" cy="211190"/>
            </a:xfrm>
            <a:custGeom>
              <a:avLst/>
              <a:gdLst>
                <a:gd name="connsiteX0" fmla="*/ 0 w 1860550"/>
                <a:gd name="connsiteY0" fmla="*/ 198696 h 230446"/>
                <a:gd name="connsiteX1" fmla="*/ 609600 w 1860550"/>
                <a:gd name="connsiteY1" fmla="*/ 5021 h 230446"/>
                <a:gd name="connsiteX2" fmla="*/ 1330325 w 1860550"/>
                <a:gd name="connsiteY2" fmla="*/ 71696 h 230446"/>
                <a:gd name="connsiteX3" fmla="*/ 1860550 w 1860550"/>
                <a:gd name="connsiteY3" fmla="*/ 230446 h 230446"/>
                <a:gd name="connsiteX0" fmla="*/ 0 w 1870075"/>
                <a:gd name="connsiteY0" fmla="*/ 198490 h 211190"/>
                <a:gd name="connsiteX1" fmla="*/ 609600 w 1870075"/>
                <a:gd name="connsiteY1" fmla="*/ 4815 h 211190"/>
                <a:gd name="connsiteX2" fmla="*/ 1330325 w 1870075"/>
                <a:gd name="connsiteY2" fmla="*/ 71490 h 211190"/>
                <a:gd name="connsiteX3" fmla="*/ 1870075 w 1870075"/>
                <a:gd name="connsiteY3" fmla="*/ 211190 h 211190"/>
              </a:gdLst>
              <a:ahLst/>
              <a:cxnLst>
                <a:cxn ang="0">
                  <a:pos x="connsiteX0" y="connsiteY0"/>
                </a:cxn>
                <a:cxn ang="0">
                  <a:pos x="connsiteX1" y="connsiteY1"/>
                </a:cxn>
                <a:cxn ang="0">
                  <a:pos x="connsiteX2" y="connsiteY2"/>
                </a:cxn>
                <a:cxn ang="0">
                  <a:pos x="connsiteX3" y="connsiteY3"/>
                </a:cxn>
              </a:cxnLst>
              <a:rect l="l" t="t" r="r" b="b"/>
              <a:pathLst>
                <a:path w="1870075" h="211190">
                  <a:moveTo>
                    <a:pt x="0" y="198490"/>
                  </a:moveTo>
                  <a:cubicBezTo>
                    <a:pt x="193939" y="112236"/>
                    <a:pt x="387879" y="25982"/>
                    <a:pt x="609600" y="4815"/>
                  </a:cubicBezTo>
                  <a:cubicBezTo>
                    <a:pt x="831321" y="-16352"/>
                    <a:pt x="1120246" y="37094"/>
                    <a:pt x="1330325" y="71490"/>
                  </a:cubicBezTo>
                  <a:cubicBezTo>
                    <a:pt x="1540404" y="105886"/>
                    <a:pt x="1709208" y="150600"/>
                    <a:pt x="1870075" y="211190"/>
                  </a:cubicBezTo>
                </a:path>
              </a:pathLst>
            </a:custGeom>
            <a:noFill/>
            <a:ln w="190500" cap="rnd">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フリーフォーム 237"/>
            <p:cNvSpPr/>
            <p:nvPr/>
          </p:nvSpPr>
          <p:spPr>
            <a:xfrm>
              <a:off x="4667250" y="3505200"/>
              <a:ext cx="1149350" cy="88900"/>
            </a:xfrm>
            <a:custGeom>
              <a:avLst/>
              <a:gdLst>
                <a:gd name="connsiteX0" fmla="*/ 0 w 1149350"/>
                <a:gd name="connsiteY0" fmla="*/ 0 h 88900"/>
                <a:gd name="connsiteX1" fmla="*/ 590550 w 1149350"/>
                <a:gd name="connsiteY1" fmla="*/ 9525 h 88900"/>
                <a:gd name="connsiteX2" fmla="*/ 927100 w 1149350"/>
                <a:gd name="connsiteY2" fmla="*/ 22225 h 88900"/>
                <a:gd name="connsiteX3" fmla="*/ 1149350 w 1149350"/>
                <a:gd name="connsiteY3" fmla="*/ 88900 h 88900"/>
              </a:gdLst>
              <a:ahLst/>
              <a:cxnLst>
                <a:cxn ang="0">
                  <a:pos x="connsiteX0" y="connsiteY0"/>
                </a:cxn>
                <a:cxn ang="0">
                  <a:pos x="connsiteX1" y="connsiteY1"/>
                </a:cxn>
                <a:cxn ang="0">
                  <a:pos x="connsiteX2" y="connsiteY2"/>
                </a:cxn>
                <a:cxn ang="0">
                  <a:pos x="connsiteX3" y="connsiteY3"/>
                </a:cxn>
              </a:cxnLst>
              <a:rect l="l" t="t" r="r" b="b"/>
              <a:pathLst>
                <a:path w="1149350" h="88900">
                  <a:moveTo>
                    <a:pt x="0" y="0"/>
                  </a:moveTo>
                  <a:lnTo>
                    <a:pt x="590550" y="9525"/>
                  </a:lnTo>
                  <a:cubicBezTo>
                    <a:pt x="745067" y="13229"/>
                    <a:pt x="833967" y="8996"/>
                    <a:pt x="927100" y="22225"/>
                  </a:cubicBezTo>
                  <a:cubicBezTo>
                    <a:pt x="1020233" y="35454"/>
                    <a:pt x="1149350" y="88900"/>
                    <a:pt x="1149350" y="88900"/>
                  </a:cubicBezTo>
                </a:path>
              </a:pathLst>
            </a:custGeom>
            <a:noFill/>
            <a:ln w="190500" cap="rnd">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フリーフォーム 238"/>
            <p:cNvSpPr/>
            <p:nvPr/>
          </p:nvSpPr>
          <p:spPr>
            <a:xfrm>
              <a:off x="4181475" y="2343150"/>
              <a:ext cx="260350" cy="958850"/>
            </a:xfrm>
            <a:custGeom>
              <a:avLst/>
              <a:gdLst>
                <a:gd name="connsiteX0" fmla="*/ 0 w 260350"/>
                <a:gd name="connsiteY0" fmla="*/ 0 h 958850"/>
                <a:gd name="connsiteX1" fmla="*/ 146050 w 260350"/>
                <a:gd name="connsiteY1" fmla="*/ 196850 h 958850"/>
                <a:gd name="connsiteX2" fmla="*/ 241300 w 260350"/>
                <a:gd name="connsiteY2" fmla="*/ 482600 h 958850"/>
                <a:gd name="connsiteX3" fmla="*/ 260350 w 260350"/>
                <a:gd name="connsiteY3" fmla="*/ 958850 h 958850"/>
              </a:gdLst>
              <a:ahLst/>
              <a:cxnLst>
                <a:cxn ang="0">
                  <a:pos x="connsiteX0" y="connsiteY0"/>
                </a:cxn>
                <a:cxn ang="0">
                  <a:pos x="connsiteX1" y="connsiteY1"/>
                </a:cxn>
                <a:cxn ang="0">
                  <a:pos x="connsiteX2" y="connsiteY2"/>
                </a:cxn>
                <a:cxn ang="0">
                  <a:pos x="connsiteX3" y="connsiteY3"/>
                </a:cxn>
              </a:cxnLst>
              <a:rect l="l" t="t" r="r" b="b"/>
              <a:pathLst>
                <a:path w="260350" h="958850">
                  <a:moveTo>
                    <a:pt x="0" y="0"/>
                  </a:moveTo>
                  <a:cubicBezTo>
                    <a:pt x="52916" y="58208"/>
                    <a:pt x="105833" y="116417"/>
                    <a:pt x="146050" y="196850"/>
                  </a:cubicBezTo>
                  <a:cubicBezTo>
                    <a:pt x="186267" y="277283"/>
                    <a:pt x="222250" y="355600"/>
                    <a:pt x="241300" y="482600"/>
                  </a:cubicBezTo>
                  <a:cubicBezTo>
                    <a:pt x="260350" y="609600"/>
                    <a:pt x="260350" y="784225"/>
                    <a:pt x="260350" y="958850"/>
                  </a:cubicBezTo>
                </a:path>
              </a:pathLst>
            </a:custGeom>
            <a:noFill/>
            <a:ln w="190500" cap="rnd">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フリーフォーム 239"/>
            <p:cNvSpPr/>
            <p:nvPr/>
          </p:nvSpPr>
          <p:spPr>
            <a:xfrm>
              <a:off x="6105525" y="2371725"/>
              <a:ext cx="219887" cy="1117600"/>
            </a:xfrm>
            <a:custGeom>
              <a:avLst/>
              <a:gdLst>
                <a:gd name="connsiteX0" fmla="*/ 180975 w 219887"/>
                <a:gd name="connsiteY0" fmla="*/ 0 h 1117600"/>
                <a:gd name="connsiteX1" fmla="*/ 215900 w 219887"/>
                <a:gd name="connsiteY1" fmla="*/ 444500 h 1117600"/>
                <a:gd name="connsiteX2" fmla="*/ 98425 w 219887"/>
                <a:gd name="connsiteY2" fmla="*/ 933450 h 1117600"/>
                <a:gd name="connsiteX3" fmla="*/ 0 w 219887"/>
                <a:gd name="connsiteY3" fmla="*/ 1117600 h 1117600"/>
              </a:gdLst>
              <a:ahLst/>
              <a:cxnLst>
                <a:cxn ang="0">
                  <a:pos x="connsiteX0" y="connsiteY0"/>
                </a:cxn>
                <a:cxn ang="0">
                  <a:pos x="connsiteX1" y="connsiteY1"/>
                </a:cxn>
                <a:cxn ang="0">
                  <a:pos x="connsiteX2" y="connsiteY2"/>
                </a:cxn>
                <a:cxn ang="0">
                  <a:pos x="connsiteX3" y="connsiteY3"/>
                </a:cxn>
              </a:cxnLst>
              <a:rect l="l" t="t" r="r" b="b"/>
              <a:pathLst>
                <a:path w="219887" h="1117600">
                  <a:moveTo>
                    <a:pt x="180975" y="0"/>
                  </a:moveTo>
                  <a:cubicBezTo>
                    <a:pt x="205316" y="144462"/>
                    <a:pt x="229658" y="288925"/>
                    <a:pt x="215900" y="444500"/>
                  </a:cubicBezTo>
                  <a:cubicBezTo>
                    <a:pt x="202142" y="600075"/>
                    <a:pt x="134408" y="821267"/>
                    <a:pt x="98425" y="933450"/>
                  </a:cubicBezTo>
                  <a:cubicBezTo>
                    <a:pt x="62442" y="1045633"/>
                    <a:pt x="31221" y="1081616"/>
                    <a:pt x="0" y="1117600"/>
                  </a:cubicBezTo>
                </a:path>
              </a:pathLst>
            </a:custGeom>
            <a:noFill/>
            <a:ln w="190500" cap="rnd">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5" name="グループ化 244"/>
          <p:cNvGrpSpPr/>
          <p:nvPr/>
        </p:nvGrpSpPr>
        <p:grpSpPr>
          <a:xfrm>
            <a:off x="4497945" y="4370747"/>
            <a:ext cx="1809750" cy="1630254"/>
            <a:chOff x="4162425" y="3506896"/>
            <a:chExt cx="1809750" cy="1630254"/>
          </a:xfrm>
        </p:grpSpPr>
        <p:sp>
          <p:nvSpPr>
            <p:cNvPr id="242" name="フリーフォーム 241"/>
            <p:cNvSpPr/>
            <p:nvPr/>
          </p:nvSpPr>
          <p:spPr>
            <a:xfrm>
              <a:off x="4289425" y="3860800"/>
              <a:ext cx="1682750" cy="1276350"/>
            </a:xfrm>
            <a:custGeom>
              <a:avLst/>
              <a:gdLst>
                <a:gd name="connsiteX0" fmla="*/ 0 w 1682750"/>
                <a:gd name="connsiteY0" fmla="*/ 1276350 h 1276350"/>
                <a:gd name="connsiteX1" fmla="*/ 609600 w 1682750"/>
                <a:gd name="connsiteY1" fmla="*/ 1158875 h 1276350"/>
                <a:gd name="connsiteX2" fmla="*/ 1257300 w 1682750"/>
                <a:gd name="connsiteY2" fmla="*/ 736600 h 1276350"/>
                <a:gd name="connsiteX3" fmla="*/ 1508125 w 1682750"/>
                <a:gd name="connsiteY3" fmla="*/ 393700 h 1276350"/>
                <a:gd name="connsiteX4" fmla="*/ 1682750 w 1682750"/>
                <a:gd name="connsiteY4" fmla="*/ 0 h 1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750" h="1276350">
                  <a:moveTo>
                    <a:pt x="0" y="1276350"/>
                  </a:moveTo>
                  <a:cubicBezTo>
                    <a:pt x="200025" y="1262591"/>
                    <a:pt x="400050" y="1248833"/>
                    <a:pt x="609600" y="1158875"/>
                  </a:cubicBezTo>
                  <a:cubicBezTo>
                    <a:pt x="819150" y="1068917"/>
                    <a:pt x="1107546" y="864129"/>
                    <a:pt x="1257300" y="736600"/>
                  </a:cubicBezTo>
                  <a:cubicBezTo>
                    <a:pt x="1407054" y="609071"/>
                    <a:pt x="1437217" y="516467"/>
                    <a:pt x="1508125" y="393700"/>
                  </a:cubicBezTo>
                  <a:cubicBezTo>
                    <a:pt x="1579033" y="270933"/>
                    <a:pt x="1630891" y="135466"/>
                    <a:pt x="1682750" y="0"/>
                  </a:cubicBezTo>
                </a:path>
              </a:pathLst>
            </a:custGeom>
            <a:noFill/>
            <a:ln w="190500" cap="rnd">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フリーフォーム 242"/>
            <p:cNvSpPr/>
            <p:nvPr/>
          </p:nvSpPr>
          <p:spPr>
            <a:xfrm>
              <a:off x="4667828" y="3506896"/>
              <a:ext cx="1149350" cy="88900"/>
            </a:xfrm>
            <a:custGeom>
              <a:avLst/>
              <a:gdLst>
                <a:gd name="connsiteX0" fmla="*/ 0 w 1149350"/>
                <a:gd name="connsiteY0" fmla="*/ 0 h 88900"/>
                <a:gd name="connsiteX1" fmla="*/ 590550 w 1149350"/>
                <a:gd name="connsiteY1" fmla="*/ 9525 h 88900"/>
                <a:gd name="connsiteX2" fmla="*/ 927100 w 1149350"/>
                <a:gd name="connsiteY2" fmla="*/ 22225 h 88900"/>
                <a:gd name="connsiteX3" fmla="*/ 1149350 w 1149350"/>
                <a:gd name="connsiteY3" fmla="*/ 88900 h 88900"/>
              </a:gdLst>
              <a:ahLst/>
              <a:cxnLst>
                <a:cxn ang="0">
                  <a:pos x="connsiteX0" y="connsiteY0"/>
                </a:cxn>
                <a:cxn ang="0">
                  <a:pos x="connsiteX1" y="connsiteY1"/>
                </a:cxn>
                <a:cxn ang="0">
                  <a:pos x="connsiteX2" y="connsiteY2"/>
                </a:cxn>
                <a:cxn ang="0">
                  <a:pos x="connsiteX3" y="connsiteY3"/>
                </a:cxn>
              </a:cxnLst>
              <a:rect l="l" t="t" r="r" b="b"/>
              <a:pathLst>
                <a:path w="1149350" h="88900">
                  <a:moveTo>
                    <a:pt x="0" y="0"/>
                  </a:moveTo>
                  <a:lnTo>
                    <a:pt x="590550" y="9525"/>
                  </a:lnTo>
                  <a:cubicBezTo>
                    <a:pt x="745067" y="13229"/>
                    <a:pt x="833967" y="8996"/>
                    <a:pt x="927100" y="22225"/>
                  </a:cubicBezTo>
                  <a:cubicBezTo>
                    <a:pt x="1020233" y="35454"/>
                    <a:pt x="1149350" y="88900"/>
                    <a:pt x="1149350" y="88900"/>
                  </a:cubicBezTo>
                </a:path>
              </a:pathLst>
            </a:custGeom>
            <a:noFill/>
            <a:ln w="190500" cap="rnd">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フリーフォーム 243"/>
            <p:cNvSpPr/>
            <p:nvPr/>
          </p:nvSpPr>
          <p:spPr>
            <a:xfrm>
              <a:off x="4162425" y="3727450"/>
              <a:ext cx="225425" cy="1174750"/>
            </a:xfrm>
            <a:custGeom>
              <a:avLst/>
              <a:gdLst>
                <a:gd name="connsiteX0" fmla="*/ 0 w 225425"/>
                <a:gd name="connsiteY0" fmla="*/ 1174750 h 1174750"/>
                <a:gd name="connsiteX1" fmla="*/ 133350 w 225425"/>
                <a:gd name="connsiteY1" fmla="*/ 536575 h 1174750"/>
                <a:gd name="connsiteX2" fmla="*/ 225425 w 225425"/>
                <a:gd name="connsiteY2" fmla="*/ 0 h 1174750"/>
              </a:gdLst>
              <a:ahLst/>
              <a:cxnLst>
                <a:cxn ang="0">
                  <a:pos x="connsiteX0" y="connsiteY0"/>
                </a:cxn>
                <a:cxn ang="0">
                  <a:pos x="connsiteX1" y="connsiteY1"/>
                </a:cxn>
                <a:cxn ang="0">
                  <a:pos x="connsiteX2" y="connsiteY2"/>
                </a:cxn>
              </a:cxnLst>
              <a:rect l="l" t="t" r="r" b="b"/>
              <a:pathLst>
                <a:path w="225425" h="1174750">
                  <a:moveTo>
                    <a:pt x="0" y="1174750"/>
                  </a:moveTo>
                  <a:cubicBezTo>
                    <a:pt x="47889" y="953558"/>
                    <a:pt x="95779" y="732367"/>
                    <a:pt x="133350" y="536575"/>
                  </a:cubicBezTo>
                  <a:cubicBezTo>
                    <a:pt x="170921" y="340783"/>
                    <a:pt x="198173" y="170391"/>
                    <a:pt x="225425" y="0"/>
                  </a:cubicBezTo>
                </a:path>
              </a:pathLst>
            </a:custGeom>
            <a:noFill/>
            <a:ln w="190500" cap="rnd">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fld id="{6D1D10BF-5A7D-BB40-8492-A9C98C1E9B06}" type="slidenum">
              <a:rPr lang="en-US" smtClean="0"/>
              <a:t>9</a:t>
            </a:fld>
            <a:endParaRPr lang="en-US"/>
          </a:p>
        </p:txBody>
      </p:sp>
      <p:sp>
        <p:nvSpPr>
          <p:cNvPr id="135" name="テキスト ボックス 134"/>
          <p:cNvSpPr txBox="1"/>
          <p:nvPr/>
        </p:nvSpPr>
        <p:spPr>
          <a:xfrm>
            <a:off x="6383033" y="4956798"/>
            <a:ext cx="2718078" cy="646331"/>
          </a:xfrm>
          <a:prstGeom prst="rect">
            <a:avLst/>
          </a:prstGeom>
          <a:solidFill>
            <a:schemeClr val="bg1"/>
          </a:solidFill>
          <a:ln w="12700">
            <a:solidFill>
              <a:schemeClr val="tx1"/>
            </a:solidFill>
            <a:prstDash val="dash"/>
          </a:ln>
        </p:spPr>
        <p:txBody>
          <a:bodyPr wrap="square" rtlCol="0">
            <a:spAutoFit/>
          </a:bodyPr>
          <a:lstStyle/>
          <a:p>
            <a:r>
              <a:rPr kumimoji="1" lang="ja-JP" altLang="en-US" dirty="0" smtClean="0"/>
              <a:t>先行研究では</a:t>
            </a:r>
            <a:r>
              <a:rPr kumimoji="1" lang="ja-JP" altLang="en-US" dirty="0"/>
              <a:t>、</a:t>
            </a:r>
            <a:r>
              <a:rPr kumimoji="1" lang="ja-JP" altLang="en-US" dirty="0" smtClean="0"/>
              <a:t>パッチ内部は常に格子状だった</a:t>
            </a:r>
            <a:endParaRPr kumimoji="1" lang="en-US" altLang="ja-JP" dirty="0"/>
          </a:p>
        </p:txBody>
      </p:sp>
      <p:sp>
        <p:nvSpPr>
          <p:cNvPr id="139" name="テキスト ボックス 138"/>
          <p:cNvSpPr txBox="1"/>
          <p:nvPr/>
        </p:nvSpPr>
        <p:spPr>
          <a:xfrm>
            <a:off x="6948264" y="3374363"/>
            <a:ext cx="2042132" cy="646331"/>
          </a:xfrm>
          <a:prstGeom prst="rect">
            <a:avLst/>
          </a:prstGeom>
          <a:solidFill>
            <a:schemeClr val="bg1"/>
          </a:solidFill>
          <a:ln w="12700">
            <a:solidFill>
              <a:schemeClr val="tx1"/>
            </a:solidFill>
            <a:prstDash val="dash"/>
          </a:ln>
        </p:spPr>
        <p:txBody>
          <a:bodyPr wrap="square" rtlCol="0">
            <a:spAutoFit/>
          </a:bodyPr>
          <a:lstStyle/>
          <a:p>
            <a:r>
              <a:rPr kumimoji="1" lang="ja-JP" altLang="en-US" dirty="0" smtClean="0"/>
              <a:t>パッチ内部に特異点を自動挿入</a:t>
            </a:r>
            <a:endParaRPr kumimoji="1" lang="en-US" altLang="ja-JP" dirty="0"/>
          </a:p>
        </p:txBody>
      </p:sp>
      <p:sp>
        <p:nvSpPr>
          <p:cNvPr id="21" name="上下矢印 20"/>
          <p:cNvSpPr/>
          <p:nvPr/>
        </p:nvSpPr>
        <p:spPr>
          <a:xfrm>
            <a:off x="7812360" y="4258569"/>
            <a:ext cx="288032" cy="603951"/>
          </a:xfrm>
          <a:prstGeom prst="upDownArrow">
            <a:avLst/>
          </a:prstGeom>
          <a:solidFill>
            <a:srgbClr val="FF0000"/>
          </a:solid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オーディオ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extLst>
      <p:ext uri="{BB962C8B-B14F-4D97-AF65-F5344CB8AC3E}">
        <p14:creationId xmlns:p14="http://schemas.microsoft.com/office/powerpoint/2010/main" val="3742447590"/>
      </p:ext>
    </p:extLst>
  </p:cSld>
  <p:clrMapOvr>
    <a:masterClrMapping/>
  </p:clrMapOvr>
  <mc:AlternateContent xmlns:mc="http://schemas.openxmlformats.org/markup-compatibility/2006" xmlns:p14="http://schemas.microsoft.com/office/powerpoint/2010/main">
    <mc:Choice Requires="p14">
      <p:transition spd="slow" p14:dur="2000" advTm="57769"/>
    </mc:Choice>
    <mc:Fallback xmlns="">
      <p:transition spd="slow" advTm="57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wipe(left)">
                                      <p:cBhvr>
                                        <p:cTn id="15" dur="500"/>
                                        <p:tgtEl>
                                          <p:spTgt spid="199"/>
                                        </p:tgtEl>
                                      </p:cBhvr>
                                    </p:animEffect>
                                  </p:childTnLst>
                                </p:cTn>
                              </p:par>
                              <p:par>
                                <p:cTn id="16" presetID="22" presetClass="entr" presetSubtype="1" fill="hold" nodeType="withEffect">
                                  <p:stCondLst>
                                    <p:cond delay="0"/>
                                  </p:stCondLst>
                                  <p:childTnLst>
                                    <p:set>
                                      <p:cBhvr>
                                        <p:cTn id="17" dur="1" fill="hold">
                                          <p:stCondLst>
                                            <p:cond delay="0"/>
                                          </p:stCondLst>
                                        </p:cTn>
                                        <p:tgtEl>
                                          <p:spTgt spid="198"/>
                                        </p:tgtEl>
                                        <p:attrNameLst>
                                          <p:attrName>style.visibility</p:attrName>
                                        </p:attrNameLst>
                                      </p:cBhvr>
                                      <p:to>
                                        <p:strVal val="visible"/>
                                      </p:to>
                                    </p:set>
                                    <p:animEffect transition="in" filter="wipe(up)">
                                      <p:cBhvr>
                                        <p:cTn id="18" dur="500"/>
                                        <p:tgtEl>
                                          <p:spTgt spid="19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5"/>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4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14"/>
                </p:tgtEl>
              </p:cMediaNode>
            </p:audio>
          </p:childTnLst>
        </p:cTn>
      </p:par>
    </p:tnLst>
    <p:bldLst>
      <p:bldP spid="135" grpId="0" animBg="1"/>
      <p:bldP spid="139"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5|3.7|6.4"/>
</p:tagLst>
</file>

<file path=ppt/tags/tag10.xml><?xml version="1.0" encoding="utf-8"?>
<p:tagLst xmlns:a="http://schemas.openxmlformats.org/drawingml/2006/main" xmlns:r="http://schemas.openxmlformats.org/officeDocument/2006/relationships" xmlns:p="http://schemas.openxmlformats.org/presentationml/2006/main">
  <p:tag name="TIMING" val="|6.4"/>
</p:tagLst>
</file>

<file path=ppt/tags/tag11.xml><?xml version="1.0" encoding="utf-8"?>
<p:tagLst xmlns:a="http://schemas.openxmlformats.org/drawingml/2006/main" xmlns:r="http://schemas.openxmlformats.org/officeDocument/2006/relationships" xmlns:p="http://schemas.openxmlformats.org/presentationml/2006/main">
  <p:tag name="TIMING" val="|12.1"/>
</p:tagLst>
</file>

<file path=ppt/tags/tag12.xml><?xml version="1.0" encoding="utf-8"?>
<p:tagLst xmlns:a="http://schemas.openxmlformats.org/drawingml/2006/main" xmlns:r="http://schemas.openxmlformats.org/officeDocument/2006/relationships" xmlns:p="http://schemas.openxmlformats.org/presentationml/2006/main">
  <p:tag name="TIMING" val="|2.7"/>
</p:tagLst>
</file>

<file path=ppt/tags/tag13.xml><?xml version="1.0" encoding="utf-8"?>
<p:tagLst xmlns:a="http://schemas.openxmlformats.org/drawingml/2006/main" xmlns:r="http://schemas.openxmlformats.org/officeDocument/2006/relationships" xmlns:p="http://schemas.openxmlformats.org/presentationml/2006/main">
  <p:tag name="TIMING" val="|12.2"/>
</p:tagLst>
</file>

<file path=ppt/tags/tag14.xml><?xml version="1.0" encoding="utf-8"?>
<p:tagLst xmlns:a="http://schemas.openxmlformats.org/drawingml/2006/main" xmlns:r="http://schemas.openxmlformats.org/officeDocument/2006/relationships" xmlns:p="http://schemas.openxmlformats.org/presentationml/2006/main">
  <p:tag name="TIMING" val="|2.5"/>
</p:tagLst>
</file>

<file path=ppt/tags/tag15.xml><?xml version="1.0" encoding="utf-8"?>
<p:tagLst xmlns:a="http://schemas.openxmlformats.org/drawingml/2006/main" xmlns:r="http://schemas.openxmlformats.org/officeDocument/2006/relationships" xmlns:p="http://schemas.openxmlformats.org/presentationml/2006/main">
  <p:tag name="TIMING" val="|3.8"/>
</p:tagLst>
</file>

<file path=ppt/tags/tag16.xml><?xml version="1.0" encoding="utf-8"?>
<p:tagLst xmlns:a="http://schemas.openxmlformats.org/drawingml/2006/main" xmlns:r="http://schemas.openxmlformats.org/officeDocument/2006/relationships" xmlns:p="http://schemas.openxmlformats.org/presentationml/2006/main">
  <p:tag name="TIMING" val="|11.5"/>
</p:tagLst>
</file>

<file path=ppt/tags/tag17.xml><?xml version="1.0" encoding="utf-8"?>
<p:tagLst xmlns:a="http://schemas.openxmlformats.org/drawingml/2006/main" xmlns:r="http://schemas.openxmlformats.org/officeDocument/2006/relationships" xmlns:p="http://schemas.openxmlformats.org/presentationml/2006/main">
  <p:tag name="TIMING" val="|2.4"/>
</p:tagLst>
</file>

<file path=ppt/tags/tag18.xml><?xml version="1.0" encoding="utf-8"?>
<p:tagLst xmlns:a="http://schemas.openxmlformats.org/drawingml/2006/main" xmlns:r="http://schemas.openxmlformats.org/officeDocument/2006/relationships" xmlns:p="http://schemas.openxmlformats.org/presentationml/2006/main">
  <p:tag name="TIMING" val="|3.1|1.1|0.4|0.9|0.4|0.8|0.5|0.7|0.6|0.6"/>
</p:tagLst>
</file>

<file path=ppt/tags/tag19.xml><?xml version="1.0" encoding="utf-8"?>
<p:tagLst xmlns:a="http://schemas.openxmlformats.org/drawingml/2006/main" xmlns:r="http://schemas.openxmlformats.org/officeDocument/2006/relationships" xmlns:p="http://schemas.openxmlformats.org/presentationml/2006/main">
  <p:tag name="TIMING" val="|13.5|13.7|3.8|5.9"/>
</p:tagLst>
</file>

<file path=ppt/tags/tag2.xml><?xml version="1.0" encoding="utf-8"?>
<p:tagLst xmlns:a="http://schemas.openxmlformats.org/drawingml/2006/main" xmlns:r="http://schemas.openxmlformats.org/officeDocument/2006/relationships" xmlns:p="http://schemas.openxmlformats.org/presentationml/2006/main">
  <p:tag name="TIMING" val="|6.1|22.6|8.2|3.5"/>
</p:tagLst>
</file>

<file path=ppt/tags/tag20.xml><?xml version="1.0" encoding="utf-8"?>
<p:tagLst xmlns:a="http://schemas.openxmlformats.org/drawingml/2006/main" xmlns:r="http://schemas.openxmlformats.org/officeDocument/2006/relationships" xmlns:p="http://schemas.openxmlformats.org/presentationml/2006/main">
  <p:tag name="TIMING" val="|7.4|1.2|3.4"/>
</p:tagLst>
</file>

<file path=ppt/tags/tag21.xml><?xml version="1.0" encoding="utf-8"?>
<p:tagLst xmlns:a="http://schemas.openxmlformats.org/drawingml/2006/main" xmlns:r="http://schemas.openxmlformats.org/officeDocument/2006/relationships" xmlns:p="http://schemas.openxmlformats.org/presentationml/2006/main">
  <p:tag name="TIMING" val="|14.4|5.7"/>
</p:tagLst>
</file>

<file path=ppt/tags/tag22.xml><?xml version="1.0" encoding="utf-8"?>
<p:tagLst xmlns:a="http://schemas.openxmlformats.org/drawingml/2006/main" xmlns:r="http://schemas.openxmlformats.org/officeDocument/2006/relationships" xmlns:p="http://schemas.openxmlformats.org/presentationml/2006/main">
  <p:tag name="TIMING" val="|11.4"/>
</p:tagLst>
</file>

<file path=ppt/tags/tag23.xml><?xml version="1.0" encoding="utf-8"?>
<p:tagLst xmlns:a="http://schemas.openxmlformats.org/drawingml/2006/main" xmlns:r="http://schemas.openxmlformats.org/officeDocument/2006/relationships" xmlns:p="http://schemas.openxmlformats.org/presentationml/2006/main">
  <p:tag name="TIMING" val="|8.4"/>
</p:tagLst>
</file>

<file path=ppt/tags/tag24.xml><?xml version="1.0" encoding="utf-8"?>
<p:tagLst xmlns:a="http://schemas.openxmlformats.org/drawingml/2006/main" xmlns:r="http://schemas.openxmlformats.org/officeDocument/2006/relationships" xmlns:p="http://schemas.openxmlformats.org/presentationml/2006/main">
  <p:tag name="TIMING" val="|19.1|4.9"/>
</p:tagLst>
</file>

<file path=ppt/tags/tag25.xml><?xml version="1.0" encoding="utf-8"?>
<p:tagLst xmlns:a="http://schemas.openxmlformats.org/drawingml/2006/main" xmlns:r="http://schemas.openxmlformats.org/officeDocument/2006/relationships" xmlns:p="http://schemas.openxmlformats.org/presentationml/2006/main">
  <p:tag name="TIMING" val="|9.7"/>
</p:tagLst>
</file>

<file path=ppt/tags/tag26.xml><?xml version="1.0" encoding="utf-8"?>
<p:tagLst xmlns:a="http://schemas.openxmlformats.org/drawingml/2006/main" xmlns:r="http://schemas.openxmlformats.org/officeDocument/2006/relationships" xmlns:p="http://schemas.openxmlformats.org/presentationml/2006/main">
  <p:tag name="TIMING" val="|15.4|20"/>
</p:tagLst>
</file>

<file path=ppt/tags/tag27.xml><?xml version="1.0" encoding="utf-8"?>
<p:tagLst xmlns:a="http://schemas.openxmlformats.org/drawingml/2006/main" xmlns:r="http://schemas.openxmlformats.org/officeDocument/2006/relationships" xmlns:p="http://schemas.openxmlformats.org/presentationml/2006/main">
  <p:tag name="TIMING" val="|14.7|8.2"/>
</p:tagLst>
</file>

<file path=ppt/tags/tag3.xml><?xml version="1.0" encoding="utf-8"?>
<p:tagLst xmlns:a="http://schemas.openxmlformats.org/drawingml/2006/main" xmlns:r="http://schemas.openxmlformats.org/officeDocument/2006/relationships" xmlns:p="http://schemas.openxmlformats.org/presentationml/2006/main">
  <p:tag name="TIMING" val="|3.3|20.8|29"/>
</p:tagLst>
</file>

<file path=ppt/tags/tag4.xml><?xml version="1.0" encoding="utf-8"?>
<p:tagLst xmlns:a="http://schemas.openxmlformats.org/drawingml/2006/main" xmlns:r="http://schemas.openxmlformats.org/officeDocument/2006/relationships" xmlns:p="http://schemas.openxmlformats.org/presentationml/2006/main">
  <p:tag name="TIMING" val="|3.2|7.2|11.5"/>
</p:tagLst>
</file>

<file path=ppt/tags/tag5.xml><?xml version="1.0" encoding="utf-8"?>
<p:tagLst xmlns:a="http://schemas.openxmlformats.org/drawingml/2006/main" xmlns:r="http://schemas.openxmlformats.org/officeDocument/2006/relationships" xmlns:p="http://schemas.openxmlformats.org/presentationml/2006/main">
  <p:tag name="TIMING" val="|18.6|4|3.5|12.8"/>
</p:tagLst>
</file>

<file path=ppt/tags/tag6.xml><?xml version="1.0" encoding="utf-8"?>
<p:tagLst xmlns:a="http://schemas.openxmlformats.org/drawingml/2006/main" xmlns:r="http://schemas.openxmlformats.org/officeDocument/2006/relationships" xmlns:p="http://schemas.openxmlformats.org/presentationml/2006/main">
  <p:tag name="TIMING" val="|1.7|3.6|1.8|8.2|10|3|7.8|1.2"/>
</p:tagLst>
</file>

<file path=ppt/tags/tag7.xml><?xml version="1.0" encoding="utf-8"?>
<p:tagLst xmlns:a="http://schemas.openxmlformats.org/drawingml/2006/main" xmlns:r="http://schemas.openxmlformats.org/officeDocument/2006/relationships" xmlns:p="http://schemas.openxmlformats.org/presentationml/2006/main">
  <p:tag name="TIMING" val="|6.3|5.2|14|6.7|5.5|1.1|4.2"/>
</p:tagLst>
</file>

<file path=ppt/tags/tag8.xml><?xml version="1.0" encoding="utf-8"?>
<p:tagLst xmlns:a="http://schemas.openxmlformats.org/drawingml/2006/main" xmlns:r="http://schemas.openxmlformats.org/officeDocument/2006/relationships" xmlns:p="http://schemas.openxmlformats.org/presentationml/2006/main">
  <p:tag name="TIMING" val="|67.6"/>
</p:tagLst>
</file>

<file path=ppt/tags/tag9.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IGL-presentation-4by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rnd">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IGL-presentation-4by3.potx</Template>
  <TotalTime>9354</TotalTime>
  <Words>4298</Words>
  <Application>Microsoft Office PowerPoint</Application>
  <PresentationFormat>画面に合わせる (4:3)</PresentationFormat>
  <Paragraphs>591</Paragraphs>
  <Slides>51</Slides>
  <Notes>51</Notes>
  <HiddenSlides>6</HiddenSlides>
  <MMClips>58</MMClips>
  <ScaleCrop>false</ScaleCrop>
  <HeadingPairs>
    <vt:vector size="4" baseType="variant">
      <vt:variant>
        <vt:lpstr>テーマ</vt:lpstr>
      </vt:variant>
      <vt:variant>
        <vt:i4>1</vt:i4>
      </vt:variant>
      <vt:variant>
        <vt:lpstr>スライド タイトル</vt:lpstr>
      </vt:variant>
      <vt:variant>
        <vt:i4>51</vt:i4>
      </vt:variant>
    </vt:vector>
  </HeadingPairs>
  <TitlesOfParts>
    <vt:vector size="52" baseType="lpstr">
      <vt:lpstr>IGL-presentation-4by3</vt:lpstr>
      <vt:lpstr>スケッチインタフェースによる四角形メッシュの生成と編集 </vt:lpstr>
      <vt:lpstr>リトポロジーとは</vt:lpstr>
      <vt:lpstr>CG制作におけるリトポロジー</vt:lpstr>
      <vt:lpstr>四角形メッシュの良し悪し</vt:lpstr>
      <vt:lpstr>四角形メッシュの自動生成</vt:lpstr>
      <vt:lpstr>四角形メッシュの手動モデリング</vt:lpstr>
      <vt:lpstr>提案法</vt:lpstr>
      <vt:lpstr>基本コンセプト</vt:lpstr>
      <vt:lpstr>基本コンセプト</vt:lpstr>
      <vt:lpstr>システムの構成要素</vt:lpstr>
      <vt:lpstr>システムの構成要素</vt:lpstr>
      <vt:lpstr>基本的なスケッチ操作</vt:lpstr>
      <vt:lpstr>トポロジーの編集</vt:lpstr>
      <vt:lpstr>UIの工夫その1: spine sketching</vt:lpstr>
      <vt:lpstr>UIの工夫その2: 自動補完</vt:lpstr>
      <vt:lpstr>システムの構成要素</vt:lpstr>
      <vt:lpstr>問題設定</vt:lpstr>
      <vt:lpstr>パターンベースのメッシュ生成</vt:lpstr>
      <vt:lpstr>パターンベースのメッシュ生成</vt:lpstr>
      <vt:lpstr>パターンベースのメッシュ生成</vt:lpstr>
      <vt:lpstr>パターンベースのメッシュ生成</vt:lpstr>
      <vt:lpstr>パターンベースのメッシュ生成</vt:lpstr>
      <vt:lpstr>パターンベースのメッシュ生成</vt:lpstr>
      <vt:lpstr>パターンベースのメッシュ生成</vt:lpstr>
      <vt:lpstr>パディングの振り分け</vt:lpstr>
      <vt:lpstr>パディングの振り分け</vt:lpstr>
      <vt:lpstr>パディングの振り分け</vt:lpstr>
      <vt:lpstr>パディングの振り分け</vt:lpstr>
      <vt:lpstr>パターンのパラメタの計算</vt:lpstr>
      <vt:lpstr>パターンのパラメタの計算</vt:lpstr>
      <vt:lpstr>パターンのパラメタの計算</vt:lpstr>
      <vt:lpstr>パターンのパラメタの計算</vt:lpstr>
      <vt:lpstr>パターンのパラメタの計算</vt:lpstr>
      <vt:lpstr>パターンの一覧</vt:lpstr>
      <vt:lpstr>パターンの一覧（三角形パッチ）</vt:lpstr>
      <vt:lpstr>結果</vt:lpstr>
      <vt:lpstr>プロのアーティストによる評価</vt:lpstr>
      <vt:lpstr>アーティスト#1によるモデリング結果</vt:lpstr>
      <vt:lpstr>アーティスト#2によるモデリング結果</vt:lpstr>
      <vt:lpstr>Catmull-Clark細分割の適用結果</vt:lpstr>
      <vt:lpstr>アーティストからの意見</vt:lpstr>
      <vt:lpstr>著者によるモデリング結果</vt:lpstr>
      <vt:lpstr>リミテーション</vt:lpstr>
      <vt:lpstr>今後の展望</vt:lpstr>
      <vt:lpstr>謝辞</vt:lpstr>
      <vt:lpstr>relation between  (α,β,p_X,p_Y) and (B,R,T,L)</vt:lpstr>
      <vt:lpstr>relation between  (α,β,p_X,p_Y) and (B,R,T,L)</vt:lpstr>
      <vt:lpstr>pattern selection</vt:lpstr>
      <vt:lpstr>pattern selection</vt:lpstr>
      <vt:lpstr>pattern selection</vt:lpstr>
      <vt:lpstr>pattern selection</vt:lpstr>
    </vt:vector>
  </TitlesOfParts>
  <Company>ETH Zurich</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Talk</dc:title>
  <dc:creator>Sorkine  Olga</dc:creator>
  <cp:lastModifiedBy>kenshi</cp:lastModifiedBy>
  <cp:revision>542</cp:revision>
  <cp:lastPrinted>2013-06-22T02:27:39Z</cp:lastPrinted>
  <dcterms:created xsi:type="dcterms:W3CDTF">2012-04-25T16:07:20Z</dcterms:created>
  <dcterms:modified xsi:type="dcterms:W3CDTF">2013-06-22T06:22:28Z</dcterms:modified>
</cp:coreProperties>
</file>